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28"/>
  </p:handoutMasterIdLst>
  <p:sldIdLst>
    <p:sldId id="1936" r:id="rId3"/>
    <p:sldId id="2024" r:id="rId5"/>
    <p:sldId id="2136" r:id="rId6"/>
    <p:sldId id="1937" r:id="rId7"/>
    <p:sldId id="2026" r:id="rId8"/>
    <p:sldId id="2027" r:id="rId9"/>
    <p:sldId id="2028" r:id="rId10"/>
    <p:sldId id="2137" r:id="rId11"/>
    <p:sldId id="2029" r:id="rId12"/>
    <p:sldId id="2030" r:id="rId13"/>
    <p:sldId id="2031" r:id="rId14"/>
    <p:sldId id="2032" r:id="rId15"/>
    <p:sldId id="2033" r:id="rId16"/>
    <p:sldId id="2034" r:id="rId17"/>
    <p:sldId id="2035" r:id="rId18"/>
    <p:sldId id="2036" r:id="rId19"/>
    <p:sldId id="2037" r:id="rId20"/>
    <p:sldId id="2038" r:id="rId21"/>
    <p:sldId id="2039" r:id="rId22"/>
    <p:sldId id="2040" r:id="rId23"/>
    <p:sldId id="2041" r:id="rId24"/>
    <p:sldId id="2139" r:id="rId25"/>
    <p:sldId id="2043" r:id="rId26"/>
    <p:sldId id="2044" r:id="rId27"/>
    <p:sldId id="2045" r:id="rId28"/>
    <p:sldId id="2046" r:id="rId29"/>
    <p:sldId id="2047" r:id="rId30"/>
    <p:sldId id="2140" r:id="rId31"/>
    <p:sldId id="2048" r:id="rId32"/>
    <p:sldId id="2049" r:id="rId33"/>
    <p:sldId id="2050" r:id="rId34"/>
    <p:sldId id="2051" r:id="rId35"/>
    <p:sldId id="2052" r:id="rId36"/>
    <p:sldId id="2141" r:id="rId37"/>
    <p:sldId id="2054" r:id="rId38"/>
    <p:sldId id="2056" r:id="rId39"/>
    <p:sldId id="2057" r:id="rId40"/>
    <p:sldId id="2058" r:id="rId41"/>
    <p:sldId id="2059" r:id="rId42"/>
    <p:sldId id="2142" r:id="rId43"/>
    <p:sldId id="2061" r:id="rId44"/>
    <p:sldId id="2143" r:id="rId45"/>
    <p:sldId id="2062" r:id="rId46"/>
    <p:sldId id="2063" r:id="rId47"/>
    <p:sldId id="2064" r:id="rId48"/>
    <p:sldId id="2065" r:id="rId49"/>
    <p:sldId id="2066" r:id="rId50"/>
    <p:sldId id="2067" r:id="rId51"/>
    <p:sldId id="2068" r:id="rId52"/>
    <p:sldId id="2069" r:id="rId53"/>
    <p:sldId id="2070" r:id="rId54"/>
    <p:sldId id="2071" r:id="rId55"/>
    <p:sldId id="2072" r:id="rId56"/>
    <p:sldId id="2073" r:id="rId57"/>
    <p:sldId id="2074" r:id="rId58"/>
    <p:sldId id="2145" r:id="rId59"/>
    <p:sldId id="2075" r:id="rId60"/>
    <p:sldId id="2076" r:id="rId61"/>
    <p:sldId id="2077" r:id="rId62"/>
    <p:sldId id="2078" r:id="rId63"/>
    <p:sldId id="2079" r:id="rId64"/>
    <p:sldId id="2080" r:id="rId65"/>
    <p:sldId id="2081" r:id="rId66"/>
    <p:sldId id="2148" r:id="rId67"/>
    <p:sldId id="2149" r:id="rId68"/>
    <p:sldId id="2082" r:id="rId69"/>
    <p:sldId id="2083" r:id="rId70"/>
    <p:sldId id="2084" r:id="rId71"/>
    <p:sldId id="2085" r:id="rId72"/>
    <p:sldId id="2086" r:id="rId73"/>
    <p:sldId id="2087" r:id="rId74"/>
    <p:sldId id="2088" r:id="rId75"/>
    <p:sldId id="2089" r:id="rId76"/>
    <p:sldId id="2090" r:id="rId77"/>
    <p:sldId id="2091" r:id="rId78"/>
    <p:sldId id="2092" r:id="rId79"/>
    <p:sldId id="2093" r:id="rId80"/>
    <p:sldId id="2094" r:id="rId81"/>
    <p:sldId id="2095" r:id="rId82"/>
    <p:sldId id="2096" r:id="rId83"/>
    <p:sldId id="2097" r:id="rId84"/>
    <p:sldId id="2098" r:id="rId85"/>
    <p:sldId id="2099" r:id="rId86"/>
    <p:sldId id="2100" r:id="rId87"/>
    <p:sldId id="2101" r:id="rId88"/>
    <p:sldId id="2102" r:id="rId89"/>
    <p:sldId id="2103" r:id="rId90"/>
    <p:sldId id="2104" r:id="rId91"/>
    <p:sldId id="2105" r:id="rId92"/>
    <p:sldId id="2106" r:id="rId93"/>
    <p:sldId id="2138" r:id="rId94"/>
    <p:sldId id="2107" r:id="rId95"/>
    <p:sldId id="2108" r:id="rId96"/>
    <p:sldId id="2109" r:id="rId97"/>
    <p:sldId id="2110" r:id="rId98"/>
    <p:sldId id="2111" r:id="rId99"/>
    <p:sldId id="2112" r:id="rId100"/>
    <p:sldId id="2113" r:id="rId101"/>
    <p:sldId id="2114" r:id="rId102"/>
    <p:sldId id="2115" r:id="rId103"/>
    <p:sldId id="2147" r:id="rId104"/>
    <p:sldId id="2116" r:id="rId105"/>
    <p:sldId id="2117" r:id="rId106"/>
    <p:sldId id="2118" r:id="rId107"/>
    <p:sldId id="2119" r:id="rId108"/>
    <p:sldId id="2120" r:id="rId109"/>
    <p:sldId id="2121" r:id="rId110"/>
    <p:sldId id="2160" r:id="rId111"/>
    <p:sldId id="2161" r:id="rId112"/>
    <p:sldId id="2162" r:id="rId113"/>
    <p:sldId id="2163" r:id="rId114"/>
    <p:sldId id="2159" r:id="rId115"/>
    <p:sldId id="2122" r:id="rId116"/>
    <p:sldId id="2123" r:id="rId117"/>
    <p:sldId id="2124" r:id="rId118"/>
    <p:sldId id="2125" r:id="rId119"/>
    <p:sldId id="2144" r:id="rId120"/>
    <p:sldId id="2127" r:id="rId121"/>
    <p:sldId id="2128" r:id="rId122"/>
    <p:sldId id="2129" r:id="rId123"/>
    <p:sldId id="2130" r:id="rId124"/>
    <p:sldId id="2131" r:id="rId125"/>
    <p:sldId id="2132" r:id="rId126"/>
    <p:sldId id="2164" r:id="rId127"/>
  </p:sldIdLst>
  <p:sldSz cx="12192000" cy="6858000"/>
  <p:notesSz cx="6858000" cy="9144000"/>
  <p:custDataLst>
    <p:tags r:id="rId1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C1F"/>
    <a:srgbClr val="009999"/>
    <a:srgbClr val="CCFFFF"/>
    <a:srgbClr val="175F8B"/>
    <a:srgbClr val="EB7C11"/>
    <a:srgbClr val="006666"/>
    <a:srgbClr val="8064A2"/>
    <a:srgbClr val="A62038"/>
    <a:srgbClr val="C0504D"/>
    <a:srgbClr val="46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238" autoAdjust="0"/>
    <p:restoredTop sz="82626" autoAdjust="0"/>
  </p:normalViewPr>
  <p:slideViewPr>
    <p:cSldViewPr snapToGrid="0" showGuides="1">
      <p:cViewPr varScale="1">
        <p:scale>
          <a:sx n="51" d="100"/>
          <a:sy n="51" d="100"/>
        </p:scale>
        <p:origin x="29" y="5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7762"/>
    </p:cViewPr>
    <p:sldLst>
      <p:sld r:id="rId1" collapse="1"/>
      <p:sld r:id="rId2" collapse="1"/>
    </p:sldLst>
  </p:outlineViewPr>
  <p:notesTextViewPr>
    <p:cViewPr>
      <p:scale>
        <a:sx n="1" d="1"/>
        <a:sy n="1" d="1"/>
      </p:scale>
      <p:origin x="0" y="0"/>
    </p:cViewPr>
  </p:notesTextViewPr>
  <p:sorterViewPr>
    <p:cViewPr varScale="1">
      <p:scale>
        <a:sx n="1" d="1"/>
        <a:sy n="1" d="1"/>
      </p:scale>
      <p:origin x="0" y="-1358"/>
    </p:cViewPr>
  </p:sorterViewPr>
  <p:notesViewPr>
    <p:cSldViewPr snapToGrid="0">
      <p:cViewPr varScale="1">
        <p:scale>
          <a:sx n="48" d="100"/>
          <a:sy n="48" d="100"/>
        </p:scale>
        <p:origin x="2134" y="3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gs" Target="tags/tag1.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0.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Rot="1" noChangeAspect="1" noChangeArrowheads="1" noTextEdit="1"/>
          </p:cNvSpPr>
          <p:nvPr>
            <p:ph type="sldImg"/>
          </p:nvPr>
        </p:nvSpPr>
        <p:spPr>
          <a:xfrm>
            <a:off x="139700" y="768350"/>
            <a:ext cx="6819900" cy="3836988"/>
          </a:xfr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Rot="1" noChangeAspect="1" noChangeArrowheads="1" noTextEdit="1"/>
          </p:cNvSpPr>
          <p:nvPr>
            <p:ph type="sldImg"/>
          </p:nvPr>
        </p:nvSpPr>
        <p:spPr>
          <a:xfrm>
            <a:off x="139700" y="768350"/>
            <a:ext cx="6819900" cy="3836988"/>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Rot="1" noChangeAspect="1" noChangeArrowheads="1" noTextEdit="1"/>
          </p:cNvSpPr>
          <p:nvPr>
            <p:ph type="sldImg"/>
          </p:nvPr>
        </p:nvSpPr>
        <p:spPr>
          <a:xfrm>
            <a:off x="139700" y="768350"/>
            <a:ext cx="6819900" cy="3836988"/>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59395"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59396" name="Rectangle 2"/>
          <p:cNvSpPr>
            <a:spLocks noGrp="1" noRot="1" noChangeAspect="1" noChangeArrowheads="1" noTextEdit="1"/>
          </p:cNvSpPr>
          <p:nvPr>
            <p:ph type="sldImg"/>
          </p:nvPr>
        </p:nvSpPr>
        <p:spPr>
          <a:xfrm>
            <a:off x="139700" y="768350"/>
            <a:ext cx="6819900" cy="3836988"/>
          </a:xfrm>
        </p:spPr>
      </p:sp>
      <p:sp>
        <p:nvSpPr>
          <p:cNvPr id="59397"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61443"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61444" name="Rectangle 2"/>
          <p:cNvSpPr>
            <a:spLocks noGrp="1" noRot="1" noChangeAspect="1" noChangeArrowheads="1" noTextEdit="1"/>
          </p:cNvSpPr>
          <p:nvPr>
            <p:ph type="sldImg"/>
          </p:nvPr>
        </p:nvSpPr>
        <p:spPr>
          <a:xfrm>
            <a:off x="139700" y="768350"/>
            <a:ext cx="6819900" cy="3836988"/>
          </a:xfrm>
        </p:spPr>
      </p:sp>
      <p:sp>
        <p:nvSpPr>
          <p:cNvPr id="61445"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64515"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64516" name="Rectangle 2"/>
          <p:cNvSpPr>
            <a:spLocks noGrp="1" noRot="1" noChangeAspect="1" noChangeArrowheads="1" noTextEdit="1"/>
          </p:cNvSpPr>
          <p:nvPr>
            <p:ph type="sldImg"/>
          </p:nvPr>
        </p:nvSpPr>
        <p:spPr>
          <a:xfrm>
            <a:off x="139700" y="768350"/>
            <a:ext cx="6819900" cy="3836988"/>
          </a:xfrm>
        </p:spPr>
      </p:sp>
      <p:sp>
        <p:nvSpPr>
          <p:cNvPr id="64517"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7588" name="页眉占位符 3"/>
          <p:cNvSpPr>
            <a:spLocks noGrp="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latin typeface="Arial Narrow" panose="020B0606020202030204" pitchFamily="34" charset="0"/>
            </a:endParaRPr>
          </a:p>
        </p:txBody>
      </p:sp>
      <p:sp>
        <p:nvSpPr>
          <p:cNvPr id="67589" name="页脚占位符 4"/>
          <p:cNvSpPr>
            <a:spLocks noGrp="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37891"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37892" name="Rectangle 2"/>
          <p:cNvSpPr>
            <a:spLocks noGrp="1" noRot="1" noChangeAspect="1" noChangeArrowheads="1" noTextEdit="1"/>
          </p:cNvSpPr>
          <p:nvPr>
            <p:ph type="sldImg"/>
          </p:nvPr>
        </p:nvSpPr>
        <p:spPr>
          <a:xfrm>
            <a:off x="471073" y="836615"/>
            <a:ext cx="6026150" cy="3390900"/>
          </a:xfrm>
        </p:spPr>
      </p:sp>
      <p:sp>
        <p:nvSpPr>
          <p:cNvPr id="37893" name="Rectangle 3"/>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8" tIns="46914" rIns="93828" bIns="46914"/>
          <a:lstStyle/>
          <a:p>
            <a:pPr eaLnBrk="1" hangingPunct="1"/>
            <a:endParaRPr lang="en-US" altLang="zh-CN" sz="1000" dirty="0">
              <a:latin typeface="ZapfHumnst BT"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39939"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39940" name="Rectangle 2"/>
          <p:cNvSpPr>
            <a:spLocks noGrp="1" noRot="1" noChangeAspect="1" noChangeArrowheads="1" noTextEdit="1"/>
          </p:cNvSpPr>
          <p:nvPr>
            <p:ph type="sldImg"/>
          </p:nvPr>
        </p:nvSpPr>
        <p:spPr>
          <a:xfrm>
            <a:off x="139700" y="768350"/>
            <a:ext cx="6819900" cy="3836988"/>
          </a:xfrm>
        </p:spPr>
      </p:sp>
      <p:sp>
        <p:nvSpPr>
          <p:cNvPr id="39941"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solidFill>
                <a:srgbClr val="000000"/>
              </a:solidFill>
            </a:endParaRPr>
          </a:p>
        </p:txBody>
      </p:sp>
      <p:sp>
        <p:nvSpPr>
          <p:cNvPr id="114691"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solidFill>
                <a:srgbClr val="000000"/>
              </a:solidFill>
              <a:latin typeface="ZapfHumnst BT" pitchFamily="34" charset="0"/>
            </a:endParaRPr>
          </a:p>
        </p:txBody>
      </p:sp>
      <p:sp>
        <p:nvSpPr>
          <p:cNvPr id="114692" name="Rectangle 2"/>
          <p:cNvSpPr>
            <a:spLocks noGrp="1" noRot="1" noChangeAspect="1" noChangeArrowheads="1" noTextEdit="1"/>
          </p:cNvSpPr>
          <p:nvPr>
            <p:ph type="sldImg"/>
          </p:nvPr>
        </p:nvSpPr>
        <p:spPr>
          <a:xfrm>
            <a:off x="139700" y="768350"/>
            <a:ext cx="6819900" cy="3836988"/>
          </a:xfrm>
        </p:spPr>
      </p:sp>
      <p:sp>
        <p:nvSpPr>
          <p:cNvPr id="114693"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021139" y="9721851"/>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a:fld id="{09DC25A1-7322-41F4-BC84-ADF3095DC870}" type="slidenum">
              <a:rPr lang="zh-CN" altLang="en-US">
                <a:solidFill>
                  <a:srgbClr val="000000"/>
                </a:solidFill>
              </a:rPr>
            </a:fld>
            <a:endParaRPr lang="en-US" altLang="zh-CN">
              <a:solidFill>
                <a:srgbClr val="000000"/>
              </a:solidFill>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021139" y="9721851"/>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a:fld id="{E3372B20-FF68-4477-AFCF-C7338606C676}" type="slidenum">
              <a:rPr lang="zh-CN" altLang="en-US">
                <a:solidFill>
                  <a:srgbClr val="000000"/>
                </a:solidFill>
              </a:rPr>
            </a:fld>
            <a:endParaRPr lang="en-US" altLang="zh-CN">
              <a:solidFill>
                <a:srgbClr val="000000"/>
              </a:solidFill>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021139" y="9721851"/>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a:fld id="{3FE31A50-ACD9-4A1A-AA47-89ED44C22743}" type="slidenum">
              <a:rPr lang="zh-CN" altLang="en-US">
                <a:solidFill>
                  <a:srgbClr val="000000"/>
                </a:solidFill>
              </a:rPr>
            </a:fld>
            <a:endParaRPr lang="en-US" altLang="zh-CN">
              <a:solidFill>
                <a:srgbClr val="000000"/>
              </a:solidFill>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77828" name="灯片编号占位符 3"/>
          <p:cNvSpPr>
            <a:spLocks noGrp="1"/>
          </p:cNvSpPr>
          <p:nvPr>
            <p:ph type="sldNum" sz="quarter" idx="4294967295"/>
          </p:nvPr>
        </p:nvSpPr>
        <p:spPr bwMode="auto">
          <a:xfrm>
            <a:off x="4021139" y="9721851"/>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86" tIns="47992" rIns="95986" bIns="47992"/>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fld id="{C667898F-EE49-4AA5-A3EC-428D2C2046CE}" type="slidenum">
              <a:rPr kumimoji="1" lang="en-US" altLang="zh-CN" sz="1300" b="1">
                <a:solidFill>
                  <a:srgbClr val="CC0000"/>
                </a:solidFill>
                <a:latin typeface="宋体" panose="02010600030101010101" pitchFamily="2" charset="-122"/>
              </a:rPr>
            </a:fld>
            <a:endParaRPr kumimoji="1" lang="en-US" altLang="zh-CN" sz="1300" b="1">
              <a:solidFill>
                <a:srgbClr val="CC0000"/>
              </a:solidFill>
              <a:latin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70659"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70661" name="Rectangle 3"/>
          <p:cNvSpPr>
            <a:spLocks noGrp="1" noRot="1" noChangeAspect="1" noChangeArrowheads="1" noTextEdit="1"/>
          </p:cNvSpPr>
          <p:nvPr>
            <p:ph type="sldImg"/>
          </p:nvPr>
        </p:nvSpPr>
        <p:spPr>
          <a:xfrm>
            <a:off x="661989" y="925513"/>
            <a:ext cx="6032500" cy="3394075"/>
          </a:xfrm>
        </p:spPr>
      </p:sp>
      <p:sp>
        <p:nvSpPr>
          <p:cNvPr id="70662" name="Rectangle 4"/>
          <p:cNvSpPr>
            <a:spLocks noGrp="1" noChangeArrowheads="1"/>
          </p:cNvSpPr>
          <p:nvPr>
            <p:ph type="body" idx="1"/>
          </p:nvPr>
        </p:nvSpPr>
        <p:spPr>
          <a:xfrm>
            <a:off x="2581275" y="4527550"/>
            <a:ext cx="4113214" cy="4408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buClr>
                <a:srgbClr val="2F85B4"/>
              </a:buClr>
              <a:buFont typeface="Wingdings" panose="05000000000000000000" pitchFamily="2" charset="2"/>
              <a:buNone/>
            </a:pPr>
            <a:endParaRPr lang="en-US" altLang="zh-CN" sz="1000" dirty="0">
              <a:latin typeface="ZapfHumnst BT"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solidFill>
                <a:srgbClr val="000000"/>
              </a:solidFill>
            </a:endParaRPr>
          </a:p>
        </p:txBody>
      </p:sp>
      <p:sp>
        <p:nvSpPr>
          <p:cNvPr id="184323"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solidFill>
                <a:srgbClr val="000000"/>
              </a:solidFill>
              <a:latin typeface="ZapfHumnst BT" pitchFamily="34" charset="0"/>
            </a:endParaRPr>
          </a:p>
        </p:txBody>
      </p:sp>
      <p:sp>
        <p:nvSpPr>
          <p:cNvPr id="184324" name="Rectangle 2"/>
          <p:cNvSpPr>
            <a:spLocks noGrp="1" noRot="1" noChangeAspect="1" noChangeArrowheads="1" noTextEdit="1"/>
          </p:cNvSpPr>
          <p:nvPr>
            <p:ph type="sldImg"/>
          </p:nvPr>
        </p:nvSpPr>
        <p:spPr/>
      </p:sp>
      <p:sp>
        <p:nvSpPr>
          <p:cNvPr id="18432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80227"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80228" name="Rectangle 2"/>
          <p:cNvSpPr>
            <a:spLocks noGrp="1" noRot="1" noChangeAspect="1" noChangeArrowheads="1" noTextEdit="1"/>
          </p:cNvSpPr>
          <p:nvPr>
            <p:ph type="sldImg"/>
          </p:nvPr>
        </p:nvSpPr>
        <p:spPr>
          <a:xfrm>
            <a:off x="139700" y="768350"/>
            <a:ext cx="6819900" cy="3836988"/>
          </a:xfrm>
        </p:spPr>
      </p:sp>
      <p:sp>
        <p:nvSpPr>
          <p:cNvPr id="180229"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6611"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6613" name="Rectangle 3"/>
          <p:cNvSpPr>
            <a:spLocks noGrp="1" noRot="1" noChangeAspect="1" noChangeArrowheads="1" noTextEdit="1"/>
          </p:cNvSpPr>
          <p:nvPr>
            <p:ph type="sldImg"/>
          </p:nvPr>
        </p:nvSpPr>
        <p:spPr>
          <a:xfrm>
            <a:off x="272291" y="764886"/>
            <a:ext cx="6026150" cy="3390900"/>
          </a:xfrm>
        </p:spPr>
      </p:sp>
      <p:sp>
        <p:nvSpPr>
          <p:cNvPr id="196614" name="Rectangle 4"/>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sz="1000" dirty="0">
              <a:latin typeface="ZapfHumnst BT" pitchFamily="34" charset="0"/>
              <a:ea typeface="Gulim" panose="020B0600000101010101" pitchFamily="34" charset="-12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7635"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7637" name="Rectangle 3"/>
          <p:cNvSpPr>
            <a:spLocks noGrp="1" noRot="1" noChangeAspect="1" noChangeArrowheads="1" noTextEdit="1"/>
          </p:cNvSpPr>
          <p:nvPr>
            <p:ph type="sldImg"/>
          </p:nvPr>
        </p:nvSpPr>
        <p:spPr>
          <a:xfrm>
            <a:off x="657225" y="947765"/>
            <a:ext cx="6026150" cy="3390900"/>
          </a:xfrm>
        </p:spPr>
      </p:sp>
      <p:sp>
        <p:nvSpPr>
          <p:cNvPr id="197638" name="Rectangle 4"/>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8659"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8660" name="Text Box 2"/>
          <p:cNvSpPr txBox="1">
            <a:spLocks noChangeArrowheads="1"/>
          </p:cNvSpPr>
          <p:nvPr/>
        </p:nvSpPr>
        <p:spPr bwMode="auto">
          <a:xfrm>
            <a:off x="588964" y="1344613"/>
            <a:ext cx="1824037" cy="7885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7676" tIns="48838" rIns="97676" bIns="48838">
            <a:spAutoFit/>
          </a:bodyPr>
          <a:lstStyle>
            <a:lvl1pPr defTabSz="976630">
              <a:defRPr sz="1000">
                <a:solidFill>
                  <a:schemeClr val="tx1"/>
                </a:solidFill>
                <a:latin typeface="Arial" panose="020B0604020202020204" pitchFamily="34" charset="0"/>
              </a:defRPr>
            </a:lvl1pPr>
            <a:lvl2pPr marL="742950" indent="-285750" defTabSz="976630">
              <a:defRPr sz="1000">
                <a:solidFill>
                  <a:schemeClr val="tx1"/>
                </a:solidFill>
                <a:latin typeface="Arial" panose="020B0604020202020204" pitchFamily="34" charset="0"/>
              </a:defRPr>
            </a:lvl2pPr>
            <a:lvl3pPr marL="1143000" indent="-228600" defTabSz="976630">
              <a:defRPr sz="1000">
                <a:solidFill>
                  <a:schemeClr val="tx1"/>
                </a:solidFill>
                <a:latin typeface="Arial" panose="020B0604020202020204" pitchFamily="34" charset="0"/>
              </a:defRPr>
            </a:lvl3pPr>
            <a:lvl4pPr marL="1600200" indent="-228600" defTabSz="976630">
              <a:defRPr sz="1000">
                <a:solidFill>
                  <a:schemeClr val="tx1"/>
                </a:solidFill>
                <a:latin typeface="Arial" panose="020B0604020202020204" pitchFamily="34" charset="0"/>
              </a:defRPr>
            </a:lvl4pPr>
            <a:lvl5pPr marL="2057400" indent="-228600" defTabSz="976630">
              <a:defRPr sz="1000">
                <a:solidFill>
                  <a:schemeClr val="tx1"/>
                </a:solidFill>
                <a:latin typeface="Arial" panose="020B0604020202020204" pitchFamily="34" charset="0"/>
              </a:defRPr>
            </a:lvl5pPr>
            <a:lvl6pPr marL="2514600" indent="-228600" algn="ctr" defTabSz="9766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66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66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766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100" dirty="0">
                <a:latin typeface="ZapfHumnst BT" pitchFamily="34" charset="0"/>
              </a:rPr>
              <a:t>There is no restriction on the number of tiers. A determining factor is how you split the client/server application into individual functional units that are assigned to the client or the server(s).   This is described in more detail on the next slide on 2-/3-/ N-tier architectures.</a:t>
            </a:r>
            <a:endParaRPr lang="en-US" altLang="zh-CN" sz="1100" dirty="0">
              <a:latin typeface="ZapfHumnst BT" pitchFamily="34" charset="0"/>
            </a:endParaRPr>
          </a:p>
          <a:p>
            <a:pPr algn="l"/>
            <a:endParaRPr lang="en-US" altLang="zh-CN" sz="1100" dirty="0">
              <a:latin typeface="ZapfHumnst BT" pitchFamily="34" charset="0"/>
            </a:endParaRPr>
          </a:p>
          <a:p>
            <a:pPr algn="l"/>
            <a:r>
              <a:rPr lang="en-US" altLang="zh-CN" sz="1100" dirty="0">
                <a:solidFill>
                  <a:srgbClr val="000000"/>
                </a:solidFill>
                <a:latin typeface="ZapfHumnst BT" pitchFamily="34" charset="0"/>
              </a:rPr>
              <a:t>From </a:t>
            </a:r>
            <a:r>
              <a:rPr lang="en-US" altLang="zh-CN" sz="1100" i="1" dirty="0">
                <a:latin typeface="ZapfHumnst BT" pitchFamily="34" charset="0"/>
              </a:rPr>
              <a:t>The Essential Distributed Objects Survival Guide</a:t>
            </a:r>
            <a:r>
              <a:rPr lang="en-US" altLang="zh-CN" sz="1100" dirty="0">
                <a:latin typeface="ZapfHumnst BT" pitchFamily="34" charset="0"/>
              </a:rPr>
              <a:t> by </a:t>
            </a:r>
            <a:r>
              <a:rPr lang="en-US" altLang="zh-CN" sz="1100" dirty="0" err="1">
                <a:latin typeface="ZapfHumnst BT" pitchFamily="34" charset="0"/>
              </a:rPr>
              <a:t>Orfali</a:t>
            </a:r>
            <a:r>
              <a:rPr lang="en-US" altLang="zh-CN" sz="1100" dirty="0">
                <a:latin typeface="ZapfHumnst BT" pitchFamily="34" charset="0"/>
              </a:rPr>
              <a:t> et al:</a:t>
            </a:r>
            <a:endParaRPr lang="en-US" altLang="zh-CN" sz="1100" dirty="0">
              <a:latin typeface="ZapfHumnst BT" pitchFamily="34" charset="0"/>
            </a:endParaRPr>
          </a:p>
          <a:p>
            <a:pPr algn="l"/>
            <a:r>
              <a:rPr lang="en-US" altLang="zh-CN" sz="1100" dirty="0">
                <a:latin typeface="ZapfHumnst BT" pitchFamily="34" charset="0"/>
              </a:rPr>
              <a:t>“... client/server has applied a giant chainsaw to centralized monolithic applications, slicing them in two halves.  Unfortunately, ... you simply end up with two monoliths instead of one... distributed objects change this... Component-like objects allow us to create client/server systems by assembling ‘live blobs of intelligence and data’ in an infinite number of </a:t>
            </a:r>
            <a:r>
              <a:rPr lang="en-US" altLang="zh-CN" sz="1100" dirty="0" err="1">
                <a:latin typeface="ZapfHumnst BT" pitchFamily="34" charset="0"/>
              </a:rPr>
              <a:t>lego</a:t>
            </a:r>
            <a:r>
              <a:rPr lang="en-US" altLang="zh-CN" sz="1100" dirty="0">
                <a:latin typeface="ZapfHumnst BT" pitchFamily="34" charset="0"/>
              </a:rPr>
              <a:t>-like arrangements.  These components represent the ultimate form of client/server distribution”. </a:t>
            </a:r>
            <a:endParaRPr lang="en-US" altLang="zh-CN" sz="1100" dirty="0">
              <a:latin typeface="ZapfHumnst BT" pitchFamily="34" charset="0"/>
            </a:endParaRPr>
          </a:p>
          <a:p>
            <a:pPr algn="l"/>
            <a:endParaRPr lang="en-US" altLang="zh-CN" sz="1100" dirty="0">
              <a:latin typeface="ZapfHumnst BT" pitchFamily="34" charset="0"/>
            </a:endParaRPr>
          </a:p>
          <a:p>
            <a:pPr algn="l"/>
            <a:r>
              <a:rPr lang="en-US" altLang="zh-CN" sz="1100" dirty="0">
                <a:latin typeface="ZapfHumnst BT" pitchFamily="34" charset="0"/>
              </a:rPr>
              <a:t>Clients and servers communicate by using various technologies, such as CORBA/IDL or RPC (remote-procedure call).  The decision regarding which technology to use is made during Identify Design Mechanisms.</a:t>
            </a:r>
            <a:endParaRPr lang="en-US" altLang="zh-CN" sz="1100" dirty="0">
              <a:latin typeface="ZapfHumnst BT" pitchFamily="34" charset="0"/>
            </a:endParaRPr>
          </a:p>
        </p:txBody>
      </p:sp>
      <p:sp>
        <p:nvSpPr>
          <p:cNvPr id="198661" name="Rectangle 3"/>
          <p:cNvSpPr>
            <a:spLocks noGrp="1" noRot="1" noChangeAspect="1" noChangeArrowheads="1" noTextEdit="1"/>
          </p:cNvSpPr>
          <p:nvPr>
            <p:ph type="sldImg"/>
          </p:nvPr>
        </p:nvSpPr>
        <p:spPr>
          <a:xfrm>
            <a:off x="1624013" y="931863"/>
            <a:ext cx="6026150" cy="3390900"/>
          </a:xfrm>
        </p:spPr>
      </p:sp>
      <p:sp>
        <p:nvSpPr>
          <p:cNvPr id="198662" name="Rectangle 4"/>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Rot="1" noChangeAspect="1" noChangeArrowheads="1" noTextEdit="1"/>
          </p:cNvSpPr>
          <p:nvPr>
            <p:ph type="sldImg"/>
          </p:nvPr>
        </p:nvSpPr>
        <p:spPr>
          <a:xfrm>
            <a:off x="139700" y="768350"/>
            <a:ext cx="6819900" cy="3836988"/>
          </a:xfr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484" name="页眉占位符 3"/>
          <p:cNvSpPr>
            <a:spLocks noGrp="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latin typeface="Arial Narrow" panose="020B0606020202030204" pitchFamily="34" charset="0"/>
            </a:endParaRPr>
          </a:p>
        </p:txBody>
      </p:sp>
      <p:sp>
        <p:nvSpPr>
          <p:cNvPr id="20485" name="页脚占位符 4"/>
          <p:cNvSpPr>
            <a:spLocks noGrp="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88419"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88420" name="Rectangle 2"/>
          <p:cNvSpPr>
            <a:spLocks noGrp="1" noRot="1" noChangeAspect="1" noChangeArrowheads="1" noTextEdit="1"/>
          </p:cNvSpPr>
          <p:nvPr>
            <p:ph type="sldImg"/>
          </p:nvPr>
        </p:nvSpPr>
        <p:spPr>
          <a:xfrm>
            <a:off x="1627188" y="931863"/>
            <a:ext cx="6026150" cy="3390900"/>
          </a:xfrm>
        </p:spPr>
      </p:sp>
      <p:sp>
        <p:nvSpPr>
          <p:cNvPr id="18842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
        <p:nvSpPr>
          <p:cNvPr id="188422" name="Text Box 4"/>
          <p:cNvSpPr txBox="1">
            <a:spLocks noChangeArrowheads="1"/>
          </p:cNvSpPr>
          <p:nvPr/>
        </p:nvSpPr>
        <p:spPr bwMode="auto">
          <a:xfrm>
            <a:off x="588964" y="1347789"/>
            <a:ext cx="1793875" cy="764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312" tIns="57656" rIns="115312" bIns="57656"/>
          <a:lstStyle>
            <a:lvl1pPr defTabSz="976630">
              <a:defRPr sz="1000">
                <a:solidFill>
                  <a:schemeClr val="tx1"/>
                </a:solidFill>
                <a:latin typeface="Arial" panose="020B0604020202020204" pitchFamily="34" charset="0"/>
              </a:defRPr>
            </a:lvl1pPr>
            <a:lvl2pPr marL="742950" indent="-285750" defTabSz="976630">
              <a:defRPr sz="1000">
                <a:solidFill>
                  <a:schemeClr val="tx1"/>
                </a:solidFill>
                <a:latin typeface="Arial" panose="020B0604020202020204" pitchFamily="34" charset="0"/>
              </a:defRPr>
            </a:lvl2pPr>
            <a:lvl3pPr marL="1143000" indent="-228600" defTabSz="976630">
              <a:defRPr sz="1000">
                <a:solidFill>
                  <a:schemeClr val="tx1"/>
                </a:solidFill>
                <a:latin typeface="Arial" panose="020B0604020202020204" pitchFamily="34" charset="0"/>
              </a:defRPr>
            </a:lvl3pPr>
            <a:lvl4pPr marL="1600200" indent="-228600" defTabSz="976630">
              <a:defRPr sz="1000">
                <a:solidFill>
                  <a:schemeClr val="tx1"/>
                </a:solidFill>
                <a:latin typeface="Arial" panose="020B0604020202020204" pitchFamily="34" charset="0"/>
              </a:defRPr>
            </a:lvl4pPr>
            <a:lvl5pPr marL="2057400" indent="-228600" defTabSz="976630">
              <a:defRPr sz="1000">
                <a:solidFill>
                  <a:schemeClr val="tx1"/>
                </a:solidFill>
                <a:latin typeface="Arial" panose="020B0604020202020204" pitchFamily="34" charset="0"/>
              </a:defRPr>
            </a:lvl5pPr>
            <a:lvl6pPr marL="2514600" indent="-228600" algn="ctr" defTabSz="9766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66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66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76630"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100">
                <a:latin typeface="ZapfHumnst BT" pitchFamily="34" charset="0"/>
              </a:rPr>
              <a:t>This should just be a review of the 4+1 views.  This was covered in detail in the pre-requisite Unified Software Best Practices course.</a:t>
            </a:r>
            <a:endParaRPr lang="en-US" altLang="zh-CN" sz="1100">
              <a:latin typeface="ZapfHumnst BT" pitchFamily="34" charset="0"/>
            </a:endParaRPr>
          </a:p>
          <a:p>
            <a:pPr algn="l">
              <a:spcBef>
                <a:spcPct val="50000"/>
              </a:spcBef>
            </a:pPr>
            <a:r>
              <a:rPr lang="en-US" altLang="zh-CN" sz="1100">
                <a:latin typeface="ZapfHumnst BT" pitchFamily="34" charset="0"/>
              </a:rPr>
              <a:t>Architectural views are subsets of the associated models that contain the architecturally significant elements of those models.  The Process View is a subset of the Design Model.  All processes are considered architecturally significant.</a:t>
            </a:r>
            <a:endParaRPr lang="en-US" altLang="zh-CN" sz="1100">
              <a:latin typeface="ZapfHumnst BT"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7652" name="页眉占位符 3"/>
          <p:cNvSpPr>
            <a:spLocks noGrp="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latin typeface="Arial Narrow" panose="020B0606020202030204" pitchFamily="34" charset="0"/>
            </a:endParaRPr>
          </a:p>
        </p:txBody>
      </p:sp>
      <p:sp>
        <p:nvSpPr>
          <p:cNvPr id="27653" name="页脚占位符 4"/>
          <p:cNvSpPr>
            <a:spLocks noGrp="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85347"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85349" name="Rectangle 3"/>
          <p:cNvSpPr>
            <a:spLocks noGrp="1" noRot="1" noChangeAspect="1" noChangeArrowheads="1" noTextEdit="1"/>
          </p:cNvSpPr>
          <p:nvPr>
            <p:ph type="sldImg"/>
          </p:nvPr>
        </p:nvSpPr>
        <p:spPr>
          <a:xfrm>
            <a:off x="601401" y="796131"/>
            <a:ext cx="6032500" cy="3394075"/>
          </a:xfrm>
        </p:spPr>
      </p:sp>
      <p:sp>
        <p:nvSpPr>
          <p:cNvPr id="185350" name="Rectangle 4"/>
          <p:cNvSpPr>
            <a:spLocks noGrp="1" noChangeArrowheads="1"/>
          </p:cNvSpPr>
          <p:nvPr>
            <p:ph type="body" idx="1"/>
          </p:nvPr>
        </p:nvSpPr>
        <p:spPr>
          <a:xfrm>
            <a:off x="2581275" y="4527550"/>
            <a:ext cx="4113214" cy="4408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4314" y="9723439"/>
            <a:ext cx="3074987" cy="511175"/>
          </a:xfrm>
          <a:prstGeom prst="rect">
            <a:avLst/>
          </a:prstGeom>
        </p:spPr>
        <p:txBody>
          <a:bodyPr lIns="91432" tIns="45715" rIns="91432" bIns="45715"/>
          <a:lstStyle/>
          <a:p>
            <a:fld id="{5559BBA0-786A-4D0F-BF6B-3D67E43FED75}" type="slidenum">
              <a:rPr lang="en-US" altLang="zh-CN"/>
            </a:fld>
            <a:endParaRPr lang="en-US" altLang="zh-CN"/>
          </a:p>
        </p:txBody>
      </p:sp>
      <p:sp>
        <p:nvSpPr>
          <p:cNvPr id="1259522" name="Rectangle 2"/>
          <p:cNvSpPr>
            <a:spLocks noGrp="1" noRot="1" noChangeAspect="1" noChangeArrowheads="1" noTextEdit="1"/>
          </p:cNvSpPr>
          <p:nvPr>
            <p:ph type="sldImg"/>
          </p:nvPr>
        </p:nvSpPr>
        <p:spPr>
          <a:xfrm>
            <a:off x="654050" y="1025525"/>
            <a:ext cx="5792788" cy="3259138"/>
          </a:xfrm>
        </p:spPr>
      </p:sp>
      <p:sp>
        <p:nvSpPr>
          <p:cNvPr id="1259523" name="Rectangle 3"/>
          <p:cNvSpPr>
            <a:spLocks noGrp="1" noChangeArrowheads="1"/>
          </p:cNvSpPr>
          <p:nvPr>
            <p:ph type="body" idx="1"/>
          </p:nvPr>
        </p:nvSpPr>
        <p:spPr>
          <a:xfrm>
            <a:off x="476250" y="4437064"/>
            <a:ext cx="6153150" cy="5030787"/>
          </a:xfrm>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4314" y="9723439"/>
            <a:ext cx="3074987" cy="511175"/>
          </a:xfrm>
          <a:prstGeom prst="rect">
            <a:avLst/>
          </a:prstGeom>
        </p:spPr>
        <p:txBody>
          <a:bodyPr lIns="91432" tIns="45715" rIns="91432" bIns="45715"/>
          <a:lstStyle/>
          <a:p>
            <a:fld id="{959004DC-0191-4C38-B32F-D0796BC8C87E}" type="slidenum">
              <a:rPr lang="en-US" altLang="zh-CN"/>
            </a:fld>
            <a:endParaRPr lang="en-US" altLang="zh-CN"/>
          </a:p>
        </p:txBody>
      </p:sp>
      <p:sp>
        <p:nvSpPr>
          <p:cNvPr id="1261570" name="Rectangle 2"/>
          <p:cNvSpPr>
            <a:spLocks noGrp="1" noRot="1" noChangeAspect="1" noChangeArrowheads="1" noTextEdit="1"/>
          </p:cNvSpPr>
          <p:nvPr>
            <p:ph type="sldImg"/>
          </p:nvPr>
        </p:nvSpPr>
        <p:spPr>
          <a:xfrm>
            <a:off x="654050" y="1025525"/>
            <a:ext cx="5792788" cy="3259138"/>
          </a:xfrm>
        </p:spPr>
      </p:sp>
      <p:sp>
        <p:nvSpPr>
          <p:cNvPr id="1261571" name="Rectangle 3"/>
          <p:cNvSpPr>
            <a:spLocks noGrp="1" noChangeArrowheads="1"/>
          </p:cNvSpPr>
          <p:nvPr>
            <p:ph type="body" idx="1"/>
          </p:nvPr>
        </p:nvSpPr>
        <p:spPr>
          <a:xfrm>
            <a:off x="476250" y="4437064"/>
            <a:ext cx="6153150" cy="5030787"/>
          </a:xfrm>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solidFill>
                <a:srgbClr val="000000"/>
              </a:solidFill>
            </a:endParaRPr>
          </a:p>
        </p:txBody>
      </p:sp>
      <p:sp>
        <p:nvSpPr>
          <p:cNvPr id="184323"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solidFill>
                <a:srgbClr val="000000"/>
              </a:solidFill>
              <a:latin typeface="ZapfHumnst BT" pitchFamily="34" charset="0"/>
            </a:endParaRPr>
          </a:p>
        </p:txBody>
      </p:sp>
      <p:sp>
        <p:nvSpPr>
          <p:cNvPr id="184324" name="Rectangle 2"/>
          <p:cNvSpPr>
            <a:spLocks noGrp="1" noRot="1" noChangeAspect="1" noChangeArrowheads="1" noTextEdit="1"/>
          </p:cNvSpPr>
          <p:nvPr>
            <p:ph type="sldImg"/>
          </p:nvPr>
        </p:nvSpPr>
        <p:spPr/>
      </p:sp>
      <p:sp>
        <p:nvSpPr>
          <p:cNvPr id="18432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5604" name="灯片编号占位符 3"/>
          <p:cNvSpPr>
            <a:spLocks noGrp="1"/>
          </p:cNvSpPr>
          <p:nvPr>
            <p:ph type="sldNum" sz="quarter" idx="4294967295"/>
          </p:nvPr>
        </p:nvSpPr>
        <p:spPr bwMode="auto">
          <a:xfrm>
            <a:off x="3886200" y="868680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fld id="{3A08E16B-1851-4128-A33B-E9AAB97ABC26}" type="slidenum">
              <a:rPr kumimoji="1" lang="en-US" altLang="zh-CN" sz="1100">
                <a:latin typeface="Times New Roman" panose="02020603050405020304" pitchFamily="18" charset="0"/>
              </a:rPr>
            </a:fld>
            <a:endParaRPr kumimoji="1" lang="en-US" altLang="zh-CN" sz="110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4294967295"/>
          </p:nvPr>
        </p:nvSpPr>
        <p:spPr bwMode="auto">
          <a:xfrm>
            <a:off x="3886200" y="868680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fld id="{104012C4-509D-487B-9E6C-4D1F2AB17DD3}" type="slidenum">
              <a:rPr kumimoji="1" lang="en-US" altLang="zh-CN" sz="1100">
                <a:latin typeface="Times New Roman" panose="02020603050405020304" pitchFamily="18" charset="0"/>
              </a:rPr>
            </a:fld>
            <a:endParaRPr kumimoji="1" lang="en-US" altLang="zh-CN" sz="1100">
              <a:latin typeface="Times New Roman" panose="02020603050405020304" pitchFamily="18" charset="0"/>
            </a:endParaRPr>
          </a:p>
        </p:txBody>
      </p:sp>
      <p:sp>
        <p:nvSpPr>
          <p:cNvPr id="23555" name="Rectangle 7"/>
          <p:cNvSpPr txBox="1">
            <a:spLocks noGrp="1" noChangeArrowheads="1"/>
          </p:cNvSpPr>
          <p:nvPr/>
        </p:nvSpPr>
        <p:spPr bwMode="auto">
          <a:xfrm>
            <a:off x="3884613" y="8686800"/>
            <a:ext cx="297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607" tIns="44303" rIns="88607" bIns="44303" anchor="b"/>
          <a:lstStyle>
            <a:lvl1pPr defTabSz="885825">
              <a:defRPr sz="1000">
                <a:solidFill>
                  <a:schemeClr val="tx1"/>
                </a:solidFill>
                <a:latin typeface="Arial" panose="020B0604020202020204" pitchFamily="34" charset="0"/>
              </a:defRPr>
            </a:lvl1pPr>
            <a:lvl2pPr marL="742950" indent="-285750" defTabSz="885825">
              <a:defRPr sz="1000">
                <a:solidFill>
                  <a:schemeClr val="tx1"/>
                </a:solidFill>
                <a:latin typeface="Arial" panose="020B0604020202020204" pitchFamily="34" charset="0"/>
              </a:defRPr>
            </a:lvl2pPr>
            <a:lvl3pPr marL="1143000" indent="-228600" defTabSz="885825">
              <a:defRPr sz="1000">
                <a:solidFill>
                  <a:schemeClr val="tx1"/>
                </a:solidFill>
                <a:latin typeface="Arial" panose="020B0604020202020204" pitchFamily="34" charset="0"/>
              </a:defRPr>
            </a:lvl3pPr>
            <a:lvl4pPr marL="1600200" indent="-228600" defTabSz="885825">
              <a:defRPr sz="1000">
                <a:solidFill>
                  <a:schemeClr val="tx1"/>
                </a:solidFill>
                <a:latin typeface="Arial" panose="020B0604020202020204" pitchFamily="34" charset="0"/>
              </a:defRPr>
            </a:lvl4pPr>
            <a:lvl5pPr marL="2057400" indent="-228600" defTabSz="885825">
              <a:defRPr sz="1000">
                <a:solidFill>
                  <a:schemeClr val="tx1"/>
                </a:solidFill>
                <a:latin typeface="Arial" panose="020B0604020202020204" pitchFamily="34" charset="0"/>
              </a:defRPr>
            </a:lvl5pPr>
            <a:lvl6pPr marL="2514600" indent="-228600" defTabSz="88582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88582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885825"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885825" eaLnBrk="0" fontAlgn="base" hangingPunct="0">
              <a:spcBef>
                <a:spcPct val="0"/>
              </a:spcBef>
              <a:spcAft>
                <a:spcPct val="0"/>
              </a:spcAft>
              <a:defRPr sz="1000">
                <a:solidFill>
                  <a:schemeClr val="tx1"/>
                </a:solidFill>
                <a:latin typeface="Arial" panose="020B0604020202020204" pitchFamily="34" charset="0"/>
              </a:defRPr>
            </a:lvl9pPr>
          </a:lstStyle>
          <a:p>
            <a:pPr algn="r" eaLnBrk="1" hangingPunct="1">
              <a:lnSpc>
                <a:spcPct val="75000"/>
              </a:lnSpc>
              <a:spcBef>
                <a:spcPct val="50000"/>
              </a:spcBef>
            </a:pPr>
            <a:fld id="{58B2377B-21F8-421C-86E4-44006C04A460}" type="slidenum">
              <a:rPr kumimoji="1" lang="en-US" altLang="zh-CN" sz="1100" b="1">
                <a:solidFill>
                  <a:srgbClr val="CC0000"/>
                </a:solidFill>
                <a:latin typeface="宋体" panose="02010600030101010101" pitchFamily="2" charset="-122"/>
              </a:rPr>
            </a:fld>
            <a:endParaRPr kumimoji="1" lang="en-US" altLang="zh-CN" sz="1100" b="1">
              <a:solidFill>
                <a:srgbClr val="CC0000"/>
              </a:solidFill>
              <a:latin typeface="宋体" panose="02010600030101010101" pitchFamily="2" charset="-122"/>
            </a:endParaRPr>
          </a:p>
        </p:txBody>
      </p:sp>
      <p:sp>
        <p:nvSpPr>
          <p:cNvPr id="23556" name="Rectangle 2"/>
          <p:cNvSpPr>
            <a:spLocks noGrp="1" noRot="1" noChangeAspect="1" noChangeArrowheads="1" noTextEdit="1"/>
          </p:cNvSpPr>
          <p:nvPr>
            <p:ph type="sldImg"/>
          </p:nvPr>
        </p:nvSpPr>
        <p:spPr>
          <a:xfrm>
            <a:off x="379413" y="684213"/>
            <a:ext cx="6097587" cy="3430587"/>
          </a:xfrm>
        </p:spPr>
      </p:sp>
      <p:sp>
        <p:nvSpPr>
          <p:cNvPr id="23557" name="Rectangle 3"/>
          <p:cNvSpPr>
            <a:spLocks noGrp="1" noChangeArrowheads="1"/>
          </p:cNvSpPr>
          <p:nvPr>
            <p:ph type="body" idx="1"/>
          </p:nvPr>
        </p:nvSpPr>
        <p:spPr>
          <a:xfrm>
            <a:off x="912814" y="4344988"/>
            <a:ext cx="5032375" cy="260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607" tIns="44303" rIns="88607" bIns="44303"/>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1491"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1492" name="Rectangle 2"/>
          <p:cNvSpPr>
            <a:spLocks noGrp="1" noRot="1" noChangeAspect="1" noChangeArrowheads="1" noTextEdit="1"/>
          </p:cNvSpPr>
          <p:nvPr>
            <p:ph type="sldImg"/>
          </p:nvPr>
        </p:nvSpPr>
        <p:spPr>
          <a:xfrm>
            <a:off x="1587500" y="903288"/>
            <a:ext cx="6027738" cy="3390900"/>
          </a:xfrm>
        </p:spPr>
      </p:sp>
      <p:sp>
        <p:nvSpPr>
          <p:cNvPr id="191493" name="Rectangle 3"/>
          <p:cNvSpPr>
            <a:spLocks noGrp="1" noChangeArrowheads="1"/>
          </p:cNvSpPr>
          <p:nvPr>
            <p:ph type="body" idx="1"/>
          </p:nvPr>
        </p:nvSpPr>
        <p:spPr>
          <a:xfrm>
            <a:off x="2509838" y="442436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3" tIns="47092" rIns="94183" bIns="47092"/>
          <a:lstStyle/>
          <a:p>
            <a:pPr eaLnBrk="1" hangingPunct="1"/>
            <a:endParaRPr lang="en-US" altLang="zh-CN" sz="1000" dirty="0">
              <a:latin typeface="ZapfHumnst BT"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2515"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2516" name="Rectangle 2"/>
          <p:cNvSpPr>
            <a:spLocks noGrp="1" noRot="1" noChangeAspect="1" noChangeArrowheads="1" noTextEdit="1"/>
          </p:cNvSpPr>
          <p:nvPr>
            <p:ph type="sldImg"/>
          </p:nvPr>
        </p:nvSpPr>
        <p:spPr>
          <a:xfrm>
            <a:off x="1587500" y="903288"/>
            <a:ext cx="6027738" cy="3390900"/>
          </a:xfrm>
        </p:spPr>
      </p:sp>
      <p:sp>
        <p:nvSpPr>
          <p:cNvPr id="192517" name="Rectangle 3"/>
          <p:cNvSpPr>
            <a:spLocks noGrp="1" noChangeArrowheads="1"/>
          </p:cNvSpPr>
          <p:nvPr>
            <p:ph type="body" idx="1"/>
          </p:nvPr>
        </p:nvSpPr>
        <p:spPr>
          <a:xfrm>
            <a:off x="2509838" y="442436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3" tIns="47092" rIns="94183" bIns="47092"/>
          <a:lstStyle/>
          <a:p>
            <a:pPr eaLnBrk="1" hangingPunct="1"/>
            <a:endParaRPr lang="en-US" altLang="zh-CN" sz="1000" dirty="0">
              <a:latin typeface="ZapfHumnst BT"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4563"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4564" name="Rectangle 2"/>
          <p:cNvSpPr>
            <a:spLocks noGrp="1" noRot="1" noChangeAspect="1" noChangeArrowheads="1" noTextEdit="1"/>
          </p:cNvSpPr>
          <p:nvPr>
            <p:ph type="sldImg"/>
          </p:nvPr>
        </p:nvSpPr>
        <p:spPr>
          <a:xfrm>
            <a:off x="415925" y="734219"/>
            <a:ext cx="6026150" cy="3390900"/>
          </a:xfrm>
        </p:spPr>
      </p:sp>
      <p:sp>
        <p:nvSpPr>
          <p:cNvPr id="19456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Rot="1" noChangeAspect="1" noChangeArrowheads="1" noTextEdit="1"/>
          </p:cNvSpPr>
          <p:nvPr>
            <p:ph type="sldImg"/>
          </p:nvPr>
        </p:nvSpPr>
        <p:spPr>
          <a:xfrm>
            <a:off x="139700" y="768350"/>
            <a:ext cx="6819900" cy="3836988"/>
          </a:xfr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95587"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95589" name="Rectangle 3"/>
          <p:cNvSpPr>
            <a:spLocks noGrp="1" noRot="1" noChangeAspect="1" noChangeArrowheads="1" noTextEdit="1"/>
          </p:cNvSpPr>
          <p:nvPr>
            <p:ph type="sldImg"/>
          </p:nvPr>
        </p:nvSpPr>
        <p:spPr>
          <a:xfrm>
            <a:off x="657225" y="836615"/>
            <a:ext cx="6026150" cy="3390900"/>
          </a:xfrm>
        </p:spPr>
      </p:sp>
      <p:sp>
        <p:nvSpPr>
          <p:cNvPr id="195590" name="Rectangle 4"/>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a:xfrm>
            <a:off x="0" y="0"/>
            <a:ext cx="2971800" cy="458788"/>
          </a:xfrm>
          <a:prstGeom prst="rect">
            <a:avLst/>
          </a:prstGeom>
        </p:spPr>
        <p:txBody>
          <a:bodyPr/>
          <a:lstStyle/>
          <a:p>
            <a:pPr>
              <a:defRPr/>
            </a:pPr>
            <a:endParaRPr lang="zh-CN" altLang="en-US" sz="1100" i="1" dirty="0"/>
          </a:p>
        </p:txBody>
      </p:sp>
      <p:sp>
        <p:nvSpPr>
          <p:cNvPr id="5" name="页脚占位符 4"/>
          <p:cNvSpPr>
            <a:spLocks noGrp="1"/>
          </p:cNvSpPr>
          <p:nvPr>
            <p:ph type="ftr" sz="quarter" idx="11"/>
          </p:nvPr>
        </p:nvSpPr>
        <p:spPr>
          <a:xfrm>
            <a:off x="0" y="8685213"/>
            <a:ext cx="2971800" cy="458787"/>
          </a:xfrm>
          <a:prstGeom prst="rect">
            <a:avLst/>
          </a:prstGeom>
        </p:spPr>
        <p:txBody>
          <a:bodyPr/>
          <a:lstStyle/>
          <a:p>
            <a:pPr>
              <a:defRPr/>
            </a:pPr>
            <a:endParaRPr lang="en-US" altLang="zh-CN" dirty="0">
              <a:latin typeface="ZapfHumnst BT"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200707"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200709" name="Rectangle 3"/>
          <p:cNvSpPr>
            <a:spLocks noGrp="1" noRot="1" noChangeAspect="1" noChangeArrowheads="1" noTextEdit="1"/>
          </p:cNvSpPr>
          <p:nvPr>
            <p:ph type="sldImg"/>
          </p:nvPr>
        </p:nvSpPr>
        <p:spPr>
          <a:xfrm>
            <a:off x="304096" y="825501"/>
            <a:ext cx="6026150" cy="3390900"/>
          </a:xfrm>
        </p:spPr>
      </p:sp>
      <p:sp>
        <p:nvSpPr>
          <p:cNvPr id="200710" name="Rectangle 4"/>
          <p:cNvSpPr>
            <a:spLocks noGrp="1" noChangeArrowheads="1"/>
          </p:cNvSpPr>
          <p:nvPr>
            <p:ph type="body" idx="1"/>
          </p:nvPr>
        </p:nvSpPr>
        <p:spPr>
          <a:xfrm>
            <a:off x="2571750" y="4583114"/>
            <a:ext cx="4111625"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sz="1000" dirty="0">
              <a:latin typeface="ZapfHumnst BT" pitchFamily="34" charset="0"/>
              <a:ea typeface="Gulim" panose="020B0600000101010101" pitchFamily="34" charset="-127"/>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201731" name="Rectangle 4"/>
          <p:cNvSpPr>
            <a:spLocks noGrp="1" noChangeArrowheads="1"/>
          </p:cNvSpPr>
          <p:nvPr>
            <p:ph type="ftr" sz="quarter" idx="4"/>
          </p:nvPr>
        </p:nvSpPr>
        <p:spPr>
          <a:xfrm>
            <a:off x="0"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algn="ctr"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algn="ctr"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201732" name="Rectangle 2"/>
          <p:cNvSpPr>
            <a:spLocks noGrp="1" noRot="1" noChangeAspect="1" noChangeArrowheads="1" noTextEdit="1"/>
          </p:cNvSpPr>
          <p:nvPr>
            <p:ph type="sldImg"/>
          </p:nvPr>
        </p:nvSpPr>
        <p:spPr>
          <a:xfrm>
            <a:off x="561713" y="734219"/>
            <a:ext cx="6026150" cy="3390900"/>
          </a:xfrm>
        </p:spPr>
      </p:sp>
      <p:sp>
        <p:nvSpPr>
          <p:cNvPr id="20173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220120"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矩形: 圆顶角 8"/>
          <p:cNvSpPr/>
          <p:nvPr userDrawn="1"/>
        </p:nvSpPr>
        <p:spPr>
          <a:xfrm flipV="1">
            <a:off x="648000" y="105472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smtClean="0">
                <a:solidFill>
                  <a:srgbClr val="FFFFFF"/>
                </a:solidFill>
                <a:latin typeface="微软雅黑" panose="020B0503020204020204" pitchFamily="34" charset="-122"/>
                <a:ea typeface="微软雅黑" panose="020B0503020204020204" pitchFamily="34" charset="-122"/>
              </a:rPr>
              <a:t>大</a:t>
            </a:r>
            <a:r>
              <a:rPr lang="zh-CN" altLang="en-US" sz="4400" b="1" spc="600" baseline="0" dirty="0" smtClean="0">
                <a:solidFill>
                  <a:srgbClr val="FFFFFF"/>
                </a:solidFill>
                <a:latin typeface="微软雅黑" panose="020B0503020204020204" pitchFamily="34" charset="-122"/>
                <a:ea typeface="微软雅黑" panose="020B0503020204020204" pitchFamily="34" charset="-122"/>
              </a:rPr>
              <a:t> </a:t>
            </a:r>
            <a:r>
              <a:rPr lang="zh-CN" altLang="en-US" sz="4400" b="1" spc="600" dirty="0" smtClean="0">
                <a:solidFill>
                  <a:srgbClr val="FFFFFF"/>
                </a:solidFill>
                <a:latin typeface="微软雅黑" panose="020B0503020204020204" pitchFamily="34" charset="-122"/>
                <a:ea typeface="微软雅黑" panose="020B0503020204020204" pitchFamily="34" charset="-122"/>
              </a:rPr>
              <a:t>纲</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612000" y="381074"/>
            <a:ext cx="10836000" cy="687600"/>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611680" y="1353600"/>
            <a:ext cx="10836320" cy="4977794"/>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b="1" spc="300">
                <a:solidFill>
                  <a:schemeClr val="tx1">
                    <a:lumMod val="75000"/>
                    <a:lumOff val="25000"/>
                  </a:schemeClr>
                </a:solidFill>
              </a:defRPr>
            </a:lvl1pPr>
            <a:lvl2pPr marL="892175" indent="-434975">
              <a:lnSpc>
                <a:spcPct val="130000"/>
              </a:lnSpc>
              <a:spcBef>
                <a:spcPts val="0"/>
              </a:spcBef>
              <a:spcAft>
                <a:spcPts val="300"/>
              </a:spcAft>
              <a:buClr>
                <a:srgbClr val="92D050"/>
              </a:buClr>
              <a:buFont typeface="Wingdings" panose="05000000000000000000" pitchFamily="2" charset="2"/>
              <a:buChar char="n"/>
              <a:defRPr sz="2200" spc="300">
                <a:solidFill>
                  <a:schemeClr val="bg2">
                    <a:lumMod val="25000"/>
                  </a:schemeClr>
                </a:solidFill>
              </a:defRPr>
            </a:lvl2pPr>
            <a:lvl3pPr marL="1252855" indent="-338455">
              <a:lnSpc>
                <a:spcPct val="130000"/>
              </a:lnSpc>
              <a:spcBef>
                <a:spcPts val="0"/>
              </a:spcBef>
              <a:spcAft>
                <a:spcPts val="300"/>
              </a:spcAft>
              <a:buClr>
                <a:srgbClr val="92D050"/>
              </a:buClr>
              <a:buFont typeface="Arial" panose="020B0604020202020204" pitchFamily="34" charset="0"/>
              <a:buChar char="•"/>
              <a:defRPr sz="1800" spc="300">
                <a:solidFill>
                  <a:schemeClr val="tx1"/>
                </a:solidFill>
              </a:defRPr>
            </a:lvl3pPr>
            <a:lvl4pPr marL="1698625" indent="-327025">
              <a:lnSpc>
                <a:spcPct val="130000"/>
              </a:lnSpc>
              <a:spcBef>
                <a:spcPts val="0"/>
              </a:spcBef>
              <a:spcAft>
                <a:spcPts val="300"/>
              </a:spcAft>
              <a:buClr>
                <a:srgbClr val="92D050"/>
              </a:buClr>
              <a:buFont typeface="Arial" panose="020B0604020202020204" pitchFamily="34" charset="0"/>
              <a:buChar char="•"/>
              <a:defRPr sz="1600" spc="300">
                <a:solidFill>
                  <a:schemeClr val="tx1"/>
                </a:solidFill>
              </a:defRPr>
            </a:lvl4pPr>
            <a:lvl5pPr marL="2155825" indent="-327025">
              <a:lnSpc>
                <a:spcPct val="130000"/>
              </a:lnSpc>
              <a:spcBef>
                <a:spcPts val="0"/>
              </a:spcBef>
              <a:spcAft>
                <a:spcPts val="300"/>
              </a:spcAft>
              <a:buClr>
                <a:srgbClr val="92D050"/>
              </a:buClr>
              <a:buFont typeface="Arial" panose="020B0604020202020204" pitchFamily="34" charset="0"/>
              <a:buChar char="•"/>
              <a:defRPr sz="1400" spc="300">
                <a:solidFill>
                  <a:schemeClr val="tx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648000" y="107846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142002"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12000" y="1353458"/>
            <a:ext cx="11157857" cy="5288241"/>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05180" indent="-347980">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矩形: 圆顶角 8"/>
          <p:cNvSpPr/>
          <p:nvPr userDrawn="1"/>
        </p:nvSpPr>
        <p:spPr>
          <a:xfrm flipV="1">
            <a:off x="648000" y="106561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100.xml"/><Relationship Id="rId4" Type="http://schemas.openxmlformats.org/officeDocument/2006/relationships/slideLayout" Target="../slideLayouts/slideLayout9.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9.xml"/><Relationship Id="rId1" Type="http://schemas.openxmlformats.org/officeDocument/2006/relationships/image" Target="../media/image7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9.xml"/><Relationship Id="rId2" Type="http://schemas.openxmlformats.org/officeDocument/2006/relationships/image" Target="../media/image73.jpeg"/><Relationship Id="rId1" Type="http://schemas.openxmlformats.org/officeDocument/2006/relationships/image" Target="../media/image7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9.xml"/><Relationship Id="rId1" Type="http://schemas.openxmlformats.org/officeDocument/2006/relationships/image" Target="../media/image7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vmlDrawing" Target="../drawings/vmlDrawing9.vml"/><Relationship Id="rId3" Type="http://schemas.openxmlformats.org/officeDocument/2006/relationships/slideLayout" Target="../slideLayouts/slideLayout9.xml"/><Relationship Id="rId2" Type="http://schemas.openxmlformats.org/officeDocument/2006/relationships/image" Target="../media/image75.emf"/><Relationship Id="rId1" Type="http://schemas.openxmlformats.org/officeDocument/2006/relationships/oleObject" Target="../embeddings/oleObject24.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9.xml"/><Relationship Id="rId1" Type="http://schemas.openxmlformats.org/officeDocument/2006/relationships/image" Target="../media/image7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9.xml"/><Relationship Id="rId1" Type="http://schemas.openxmlformats.org/officeDocument/2006/relationships/image" Target="../media/image77.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vmlDrawing" Target="../drawings/vmlDrawing10.vml"/><Relationship Id="rId3" Type="http://schemas.openxmlformats.org/officeDocument/2006/relationships/slideLayout" Target="../slideLayouts/slideLayout9.xml"/><Relationship Id="rId2" Type="http://schemas.openxmlformats.org/officeDocument/2006/relationships/image" Target="../media/image78.emf"/><Relationship Id="rId1" Type="http://schemas.openxmlformats.org/officeDocument/2006/relationships/oleObject" Target="../embeddings/oleObject25.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9.xml"/><Relationship Id="rId1" Type="http://schemas.openxmlformats.org/officeDocument/2006/relationships/image" Target="../media/image79.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9.xml"/><Relationship Id="rId1" Type="http://schemas.openxmlformats.org/officeDocument/2006/relationships/image" Target="../media/image80.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9.xml"/><Relationship Id="rId1" Type="http://schemas.openxmlformats.org/officeDocument/2006/relationships/image" Target="../media/image81.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9.xml"/><Relationship Id="rId1" Type="http://schemas.openxmlformats.org/officeDocument/2006/relationships/image" Target="../media/image8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9.xml"/><Relationship Id="rId1" Type="http://schemas.openxmlformats.org/officeDocument/2006/relationships/image" Target="../media/image8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9.xml"/><Relationship Id="rId1"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4.wmf"/><Relationship Id="rId1"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0.xml"/><Relationship Id="rId2" Type="http://schemas.openxmlformats.org/officeDocument/2006/relationships/image" Target="../media/image14.pn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9.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image" Target="../media/image19.jpeg"/><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22.emf"/><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image" Target="../media/image23.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9.xml"/><Relationship Id="rId7" Type="http://schemas.openxmlformats.org/officeDocument/2006/relationships/oleObject" Target="../embeddings/oleObject5.bin"/><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25.wmf"/><Relationship Id="rId3" Type="http://schemas.openxmlformats.org/officeDocument/2006/relationships/oleObject" Target="../embeddings/oleObject3.bin"/><Relationship Id="rId2" Type="http://schemas.openxmlformats.org/officeDocument/2006/relationships/image" Target="../media/image24.wmf"/><Relationship Id="rId10" Type="http://schemas.openxmlformats.org/officeDocument/2006/relationships/notesSlide" Target="../notesSlides/notesSlide43.xml"/><Relationship Id="rId1"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0.xml"/><Relationship Id="rId7" Type="http://schemas.openxmlformats.org/officeDocument/2006/relationships/oleObject" Target="../embeddings/oleObject9.bin"/><Relationship Id="rId6" Type="http://schemas.openxmlformats.org/officeDocument/2006/relationships/image" Target="../media/image26.wmf"/><Relationship Id="rId5" Type="http://schemas.openxmlformats.org/officeDocument/2006/relationships/oleObject" Target="../embeddings/oleObject8.bin"/><Relationship Id="rId4" Type="http://schemas.openxmlformats.org/officeDocument/2006/relationships/image" Target="../media/image25.wmf"/><Relationship Id="rId3" Type="http://schemas.openxmlformats.org/officeDocument/2006/relationships/oleObject" Target="../embeddings/oleObject7.bin"/><Relationship Id="rId2" Type="http://schemas.openxmlformats.org/officeDocument/2006/relationships/image" Target="../media/image24.wmf"/><Relationship Id="rId10" Type="http://schemas.openxmlformats.org/officeDocument/2006/relationships/notesSlide" Target="../notesSlides/notesSlide44.xml"/><Relationship Id="rId1"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0.xml"/><Relationship Id="rId2" Type="http://schemas.openxmlformats.org/officeDocument/2006/relationships/image" Target="../media/image31.png"/><Relationship Id="rId1"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image" Target="../media/image3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0.xml"/><Relationship Id="rId7" Type="http://schemas.openxmlformats.org/officeDocument/2006/relationships/oleObject" Target="../embeddings/oleObject13.bin"/><Relationship Id="rId6" Type="http://schemas.openxmlformats.org/officeDocument/2006/relationships/image" Target="../media/image26.wmf"/><Relationship Id="rId5" Type="http://schemas.openxmlformats.org/officeDocument/2006/relationships/oleObject" Target="../embeddings/oleObject12.bin"/><Relationship Id="rId4" Type="http://schemas.openxmlformats.org/officeDocument/2006/relationships/image" Target="../media/image25.wmf"/><Relationship Id="rId3" Type="http://schemas.openxmlformats.org/officeDocument/2006/relationships/oleObject" Target="../embeddings/oleObject11.bin"/><Relationship Id="rId2" Type="http://schemas.openxmlformats.org/officeDocument/2006/relationships/image" Target="../media/image24.wmf"/><Relationship Id="rId10" Type="http://schemas.openxmlformats.org/officeDocument/2006/relationships/notesSlide" Target="../notesSlides/notesSlide53.xml"/><Relationship Id="rId1" Type="http://schemas.openxmlformats.org/officeDocument/2006/relationships/oleObject" Target="../embeddings/oleObject10.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image" Target="../media/image35.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image" Target="../media/image3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vmlDrawing" Target="../drawings/vmlDrawing5.vml"/><Relationship Id="rId3" Type="http://schemas.openxmlformats.org/officeDocument/2006/relationships/slideLayout" Target="../slideLayouts/slideLayout9.xml"/><Relationship Id="rId2" Type="http://schemas.openxmlformats.org/officeDocument/2006/relationships/image" Target="../media/image22.emf"/><Relationship Id="rId1" Type="http://schemas.openxmlformats.org/officeDocument/2006/relationships/oleObject" Target="../embeddings/oleObject14.bin"/></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9.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image" Target="../media/image41.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image" Target="../media/image42.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vmlDrawing" Target="../drawings/vmlDrawing6.vml"/><Relationship Id="rId3" Type="http://schemas.openxmlformats.org/officeDocument/2006/relationships/slideLayout" Target="../slideLayouts/slideLayout9.xml"/><Relationship Id="rId2" Type="http://schemas.openxmlformats.org/officeDocument/2006/relationships/image" Target="../media/image43.emf"/><Relationship Id="rId1" Type="http://schemas.openxmlformats.org/officeDocument/2006/relationships/oleObject" Target="../embeddings/oleObject15.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0.xml"/><Relationship Id="rId1" Type="http://schemas.openxmlformats.org/officeDocument/2006/relationships/image" Target="../media/image48.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xml"/><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image" Target="../media/image5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image" Target="../media/image53.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image" Target="../media/image5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9.xml"/><Relationship Id="rId2" Type="http://schemas.openxmlformats.org/officeDocument/2006/relationships/image" Target="../media/image56.png"/><Relationship Id="rId1"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10.xml"/><Relationship Id="rId7" Type="http://schemas.openxmlformats.org/officeDocument/2006/relationships/oleObject" Target="../embeddings/oleObject19.bin"/><Relationship Id="rId6" Type="http://schemas.openxmlformats.org/officeDocument/2006/relationships/image" Target="../media/image26.wmf"/><Relationship Id="rId5" Type="http://schemas.openxmlformats.org/officeDocument/2006/relationships/oleObject" Target="../embeddings/oleObject18.bin"/><Relationship Id="rId4" Type="http://schemas.openxmlformats.org/officeDocument/2006/relationships/image" Target="../media/image25.wmf"/><Relationship Id="rId3" Type="http://schemas.openxmlformats.org/officeDocument/2006/relationships/oleObject" Target="../embeddings/oleObject17.bin"/><Relationship Id="rId2" Type="http://schemas.openxmlformats.org/officeDocument/2006/relationships/image" Target="../media/image24.wmf"/><Relationship Id="rId10" Type="http://schemas.openxmlformats.org/officeDocument/2006/relationships/notesSlide" Target="../notesSlides/notesSlide87.xml"/><Relationship Id="rId1" Type="http://schemas.openxmlformats.org/officeDocument/2006/relationships/oleObject" Target="../embeddings/oleObject16.bin"/></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9.xml"/><Relationship Id="rId2" Type="http://schemas.openxmlformats.org/officeDocument/2006/relationships/image" Target="../media/image58.png"/><Relationship Id="rId1"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9.xml"/><Relationship Id="rId1" Type="http://schemas.openxmlformats.org/officeDocument/2006/relationships/image" Target="../media/image5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0.xml"/><Relationship Id="rId1"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0.xml"/><Relationship Id="rId1"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0.xml"/><Relationship Id="rId1" Type="http://schemas.openxmlformats.org/officeDocument/2006/relationships/image" Target="../media/image6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9.xml"/><Relationship Id="rId2" Type="http://schemas.openxmlformats.org/officeDocument/2006/relationships/image" Target="../media/image65.png"/><Relationship Id="rId1"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9.xml"/><Relationship Id="rId1" Type="http://schemas.openxmlformats.org/officeDocument/2006/relationships/image" Target="../media/image66.GIF"/></Relationships>
</file>

<file path=ppt/slides/_rels/slide98.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10.xml"/><Relationship Id="rId7" Type="http://schemas.openxmlformats.org/officeDocument/2006/relationships/oleObject" Target="../embeddings/oleObject23.bin"/><Relationship Id="rId6" Type="http://schemas.openxmlformats.org/officeDocument/2006/relationships/image" Target="../media/image26.wmf"/><Relationship Id="rId5" Type="http://schemas.openxmlformats.org/officeDocument/2006/relationships/oleObject" Target="../embeddings/oleObject22.bin"/><Relationship Id="rId4" Type="http://schemas.openxmlformats.org/officeDocument/2006/relationships/image" Target="../media/image25.wmf"/><Relationship Id="rId3" Type="http://schemas.openxmlformats.org/officeDocument/2006/relationships/oleObject" Target="../embeddings/oleObject21.bin"/><Relationship Id="rId2" Type="http://schemas.openxmlformats.org/officeDocument/2006/relationships/image" Target="../media/image24.wmf"/><Relationship Id="rId10" Type="http://schemas.openxmlformats.org/officeDocument/2006/relationships/notesSlide" Target="../notesSlides/notesSlide98.xml"/><Relationship Id="rId1" Type="http://schemas.openxmlformats.org/officeDocument/2006/relationships/oleObject" Target="../embeddings/oleObject20.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9.xml"/><Relationship Id="rId1"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spc="600"/>
              <a:t>软件工程原理与实践</a:t>
            </a:r>
            <a:r>
              <a:rPr lang="en-US" altLang="zh-CN" sz="2800" b="0" spc="600" smtClean="0">
                <a:latin typeface="Castellar" panose="020A0402060406010301" pitchFamily="18" charset="0"/>
                <a:ea typeface="HGB6_CNKI" panose="02000500000000000000" pitchFamily="2" charset="-122"/>
              </a:rPr>
              <a:t>Software </a:t>
            </a:r>
            <a:r>
              <a:rPr lang="en-US" altLang="zh-CN" sz="2800" b="0" spc="600" dirty="0" smtClean="0">
                <a:latin typeface="Castellar" panose="020A0402060406010301" pitchFamily="18" charset="0"/>
                <a:ea typeface="HGB6_CNKI" panose="02000500000000000000" pitchFamily="2" charset="-122"/>
              </a:rPr>
              <a:t>Engineering</a:t>
            </a:r>
            <a:endParaRPr lang="zh-CN" altLang="en-US" sz="2800" b="0" spc="600" dirty="0">
              <a:latin typeface="Castellar" panose="020A0402060406010301" pitchFamily="18" charset="0"/>
              <a:ea typeface="HGB6_CNKI" panose="02000500000000000000" pitchFamily="2" charset="-122"/>
            </a:endParaRPr>
          </a:p>
        </p:txBody>
      </p:sp>
      <p:sp>
        <p:nvSpPr>
          <p:cNvPr id="10" name="文本占位符 9"/>
          <p:cNvSpPr>
            <a:spLocks noGrp="1"/>
          </p:cNvSpPr>
          <p:nvPr>
            <p:ph type="body" sz="quarter" idx="11"/>
          </p:nvPr>
        </p:nvSpPr>
        <p:spPr>
          <a:xfrm>
            <a:off x="1069561" y="3748822"/>
            <a:ext cx="6933903" cy="1696014"/>
          </a:xfrm>
        </p:spPr>
        <p:txBody>
          <a:bodyPr/>
          <a:lstStyle/>
          <a:p>
            <a:r>
              <a:rPr lang="zh-CN" altLang="en-US" sz="4000" spc="600" dirty="0" smtClean="0">
                <a:latin typeface="华文行楷" panose="02010800040101010101" pitchFamily="2" charset="-122"/>
                <a:ea typeface="华文行楷" panose="02010800040101010101" pitchFamily="2" charset="-122"/>
              </a:rPr>
              <a:t>软件架构设计</a:t>
            </a:r>
            <a:endParaRPr lang="en-US" altLang="zh-CN" sz="4000" spc="600" dirty="0" smtClean="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软件模块化的好处</a:t>
            </a:r>
            <a:endParaRPr lang="zh-CN" altLang="en-US" smtClean="0"/>
          </a:p>
        </p:txBody>
      </p:sp>
      <p:sp>
        <p:nvSpPr>
          <p:cNvPr id="49155" name="内容占位符 2"/>
          <p:cNvSpPr>
            <a:spLocks noGrp="1"/>
          </p:cNvSpPr>
          <p:nvPr>
            <p:ph idx="1"/>
          </p:nvPr>
        </p:nvSpPr>
        <p:spPr>
          <a:xfrm>
            <a:off x="612000" y="1353458"/>
            <a:ext cx="11389500" cy="5288241"/>
          </a:xfrm>
        </p:spPr>
        <p:txBody>
          <a:bodyPr/>
          <a:lstStyle/>
          <a:p>
            <a:r>
              <a:rPr lang="zh-CN" altLang="en-US" dirty="0" smtClean="0"/>
              <a:t>把复杂软件变简单，更易实现</a:t>
            </a:r>
            <a:endParaRPr lang="en-US" altLang="zh-CN" dirty="0" smtClean="0"/>
          </a:p>
          <a:p>
            <a:r>
              <a:rPr lang="zh-CN" altLang="en-US" dirty="0" smtClean="0"/>
              <a:t>把易变的部分和稳定的部分分开，模块可插拔可替换，应对需求变更和技术升级</a:t>
            </a:r>
            <a:endParaRPr lang="en-US" altLang="zh-CN" dirty="0" smtClean="0"/>
          </a:p>
          <a:p>
            <a:pPr lvl="1"/>
            <a:r>
              <a:rPr lang="zh-CN" altLang="en-US" dirty="0" smtClean="0"/>
              <a:t>在计算机中，</a:t>
            </a:r>
            <a:r>
              <a:rPr lang="en-US" altLang="zh-CN" dirty="0" smtClean="0"/>
              <a:t>CPU</a:t>
            </a:r>
            <a:r>
              <a:rPr lang="zh-CN" altLang="en-US" dirty="0" smtClean="0"/>
              <a:t>是常变的模块，键盘是相对稳定的模块</a:t>
            </a:r>
            <a:endParaRPr lang="en-US" altLang="zh-CN" dirty="0" smtClean="0"/>
          </a:p>
          <a:p>
            <a:r>
              <a:rPr lang="zh-CN" altLang="en-US" dirty="0" smtClean="0"/>
              <a:t>支持多人协同开发</a:t>
            </a:r>
            <a:endParaRPr lang="en-US" altLang="zh-CN" dirty="0" smtClean="0"/>
          </a:p>
          <a:p>
            <a:r>
              <a:rPr lang="zh-CN" altLang="en-US" dirty="0" smtClean="0"/>
              <a:t>支持迭代式开发</a:t>
            </a:r>
            <a:endParaRPr lang="en-US" altLang="zh-CN" dirty="0" smtClean="0"/>
          </a:p>
          <a:p>
            <a:r>
              <a:rPr lang="zh-CN" altLang="en-US" dirty="0" smtClean="0"/>
              <a:t>模块复用和模块组装，加快开发时间，节省开发费用，提高产品质量</a:t>
            </a:r>
            <a:endParaRPr lang="en-US" altLang="zh-CN" dirty="0" smtClean="0"/>
          </a:p>
          <a:p>
            <a:r>
              <a:rPr lang="zh-CN" altLang="en-US" dirty="0" smtClean="0"/>
              <a:t>促进形成大规模开发的软件产业－软件工厂</a:t>
            </a:r>
            <a:endParaRPr lang="zh-CN" altLang="en-US" dirty="0" smtClean="0"/>
          </a:p>
          <a:p>
            <a:pPr lvl="1"/>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构件图的主要组成</a:t>
            </a:r>
            <a:endParaRPr lang="zh-CN" altLang="en-US" dirty="0"/>
          </a:p>
        </p:txBody>
      </p:sp>
      <p:sp>
        <p:nvSpPr>
          <p:cNvPr id="3" name="内容占位符 2"/>
          <p:cNvSpPr>
            <a:spLocks noGrp="1"/>
          </p:cNvSpPr>
          <p:nvPr>
            <p:ph idx="1"/>
          </p:nvPr>
        </p:nvSpPr>
        <p:spPr>
          <a:xfrm>
            <a:off x="612000" y="1286783"/>
            <a:ext cx="11157857" cy="4157487"/>
          </a:xfrm>
        </p:spPr>
        <p:txBody>
          <a:bodyPr/>
          <a:lstStyle/>
          <a:p>
            <a:r>
              <a:rPr lang="zh-CN" altLang="zh-CN" dirty="0" smtClean="0"/>
              <a:t>构件（</a:t>
            </a:r>
            <a:r>
              <a:rPr lang="en-US" altLang="zh-CN" dirty="0" smtClean="0"/>
              <a:t>Component</a:t>
            </a:r>
            <a:r>
              <a:rPr lang="zh-CN" altLang="zh-CN" dirty="0" smtClean="0"/>
              <a:t>）</a:t>
            </a:r>
            <a:endParaRPr lang="en-US" altLang="zh-CN" dirty="0" smtClean="0"/>
          </a:p>
          <a:p>
            <a:pPr lvl="1"/>
            <a:r>
              <a:rPr lang="zh-CN" altLang="zh-CN" dirty="0" smtClean="0"/>
              <a:t>代表系统的一个物理实现</a:t>
            </a:r>
            <a:r>
              <a:rPr lang="zh-CN" altLang="en-US" dirty="0" smtClean="0"/>
              <a:t>模块</a:t>
            </a:r>
            <a:r>
              <a:rPr lang="zh-CN" altLang="zh-CN" dirty="0" smtClean="0"/>
              <a:t>，代表逻辑模型元素如类、接口、协同等的物理打包</a:t>
            </a:r>
            <a:endParaRPr lang="en-US" altLang="zh-CN" dirty="0" smtClean="0"/>
          </a:p>
          <a:p>
            <a:r>
              <a:rPr lang="zh-CN" altLang="zh-CN" dirty="0" smtClean="0"/>
              <a:t>接口（</a:t>
            </a:r>
            <a:r>
              <a:rPr lang="en-US" altLang="zh-CN" dirty="0" smtClean="0"/>
              <a:t>Interface</a:t>
            </a:r>
            <a:r>
              <a:rPr lang="zh-CN" altLang="zh-CN" dirty="0" smtClean="0"/>
              <a:t>）</a:t>
            </a:r>
            <a:endParaRPr lang="zh-CN" altLang="zh-CN" dirty="0" smtClean="0"/>
          </a:p>
          <a:p>
            <a:pPr lvl="1">
              <a:spcAft>
                <a:spcPts val="0"/>
              </a:spcAft>
            </a:pPr>
            <a:r>
              <a:rPr lang="zh-CN" altLang="zh-CN" dirty="0" smtClean="0"/>
              <a:t>由一组操作组成，它指定了一个契约，这个契约必须由实现和使用这个接口的构件的所遵循。</a:t>
            </a:r>
            <a:endParaRPr lang="zh-CN" altLang="zh-CN" dirty="0" smtClean="0"/>
          </a:p>
          <a:p>
            <a:pPr lvl="1">
              <a:spcAft>
                <a:spcPts val="0"/>
              </a:spcAft>
            </a:pPr>
            <a:r>
              <a:rPr lang="zh-CN" altLang="zh-CN" dirty="0" smtClean="0"/>
              <a:t>接口分提供接口和请求接口</a:t>
            </a:r>
            <a:endParaRPr lang="zh-CN" altLang="zh-CN" dirty="0" smtClean="0"/>
          </a:p>
          <a:p>
            <a:r>
              <a:rPr lang="zh-CN" altLang="zh-CN" dirty="0" smtClean="0"/>
              <a:t>端口</a:t>
            </a:r>
            <a:r>
              <a:rPr lang="zh-CN" altLang="en-US" dirty="0" smtClean="0"/>
              <a:t>（</a:t>
            </a:r>
            <a:r>
              <a:rPr lang="en-US" altLang="zh-CN" dirty="0" smtClean="0"/>
              <a:t>Port</a:t>
            </a:r>
            <a:r>
              <a:rPr lang="zh-CN" altLang="en-US" dirty="0" smtClean="0"/>
              <a:t>）</a:t>
            </a:r>
            <a:endParaRPr lang="en-US" altLang="zh-CN" dirty="0" smtClean="0"/>
          </a:p>
          <a:p>
            <a:pPr lvl="1"/>
            <a:r>
              <a:rPr lang="zh-CN" altLang="zh-CN" dirty="0" smtClean="0"/>
              <a:t>描述了在构件与它的环境之间以及在构件与它的内部构件之间的一个显</a:t>
            </a:r>
            <a:r>
              <a:rPr lang="zh-CN" altLang="en-US" dirty="0" smtClean="0"/>
              <a:t>式的</a:t>
            </a:r>
            <a:r>
              <a:rPr lang="zh-CN" altLang="zh-CN" dirty="0" smtClean="0"/>
              <a:t>交互点</a:t>
            </a:r>
            <a:endParaRPr lang="zh-CN" altLang="en-US" dirty="0"/>
          </a:p>
        </p:txBody>
      </p:sp>
      <p:pic>
        <p:nvPicPr>
          <p:cNvPr id="108546" name="Picture 2" descr="https://img-blog.csdn.net/20160612091008866?watermark/2/text/aHR0cDovL2Jsb2cuY3Nkbi5uZXQv/font/5a6L5L2T/fontsize/400/fill/I0JBQkFCMA==/dissolve/70/gravity/Cen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5513" y="5444270"/>
            <a:ext cx="2199737" cy="93906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4216618" y="5444270"/>
            <a:ext cx="3175527" cy="1182811"/>
          </a:xfrm>
          <a:prstGeom prst="rect">
            <a:avLst/>
          </a:prstGeom>
        </p:spPr>
      </p:pic>
      <p:pic>
        <p:nvPicPr>
          <p:cNvPr id="6" name="图片 5"/>
          <p:cNvPicPr>
            <a:picLocks noChangeAspect="1"/>
          </p:cNvPicPr>
          <p:nvPr/>
        </p:nvPicPr>
        <p:blipFill>
          <a:blip r:embed="rId3"/>
          <a:stretch>
            <a:fillRect/>
          </a:stretch>
        </p:blipFill>
        <p:spPr>
          <a:xfrm>
            <a:off x="8107594" y="5385979"/>
            <a:ext cx="2515747" cy="1241102"/>
          </a:xfrm>
          <a:prstGeom prst="rect">
            <a:avLst/>
          </a:prstGeom>
        </p:spPr>
      </p:pic>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开发视图的源代码目录结构</a:t>
            </a:r>
            <a:endParaRPr lang="zh-CN" altLang="en-US" dirty="0"/>
          </a:p>
        </p:txBody>
      </p:sp>
      <p:sp>
        <p:nvSpPr>
          <p:cNvPr id="3" name="内容占位符 2"/>
          <p:cNvSpPr>
            <a:spLocks noGrp="1"/>
          </p:cNvSpPr>
          <p:nvPr>
            <p:ph idx="1"/>
          </p:nvPr>
        </p:nvSpPr>
        <p:spPr>
          <a:xfrm>
            <a:off x="612000" y="1360953"/>
            <a:ext cx="5526471" cy="5288241"/>
          </a:xfrm>
        </p:spPr>
        <p:txBody>
          <a:bodyPr/>
          <a:lstStyle/>
          <a:p>
            <a:r>
              <a:rPr lang="zh-CN" altLang="en-US" dirty="0"/>
              <a:t>源代码的程序</a:t>
            </a:r>
            <a:r>
              <a:rPr lang="zh-CN" altLang="en-US" dirty="0">
                <a:solidFill>
                  <a:srgbClr val="EB7C1F"/>
                </a:solidFill>
              </a:rPr>
              <a:t>分包及目录</a:t>
            </a:r>
            <a:r>
              <a:rPr lang="zh-CN" altLang="en-US" dirty="0" smtClean="0">
                <a:solidFill>
                  <a:srgbClr val="EB7C1F"/>
                </a:solidFill>
              </a:rPr>
              <a:t>结构</a:t>
            </a:r>
            <a:endParaRPr lang="en-US" altLang="zh-CN" dirty="0" smtClean="0">
              <a:solidFill>
                <a:srgbClr val="EB7C1F"/>
              </a:solidFill>
            </a:endParaRPr>
          </a:p>
          <a:p>
            <a:r>
              <a:rPr lang="zh-CN" altLang="en-US" dirty="0"/>
              <a:t>与逻辑</a:t>
            </a:r>
            <a:r>
              <a:rPr lang="zh-CN" altLang="en-US" dirty="0" smtClean="0"/>
              <a:t>视图之间</a:t>
            </a:r>
            <a:r>
              <a:rPr lang="zh-CN" altLang="en-US" dirty="0"/>
              <a:t>的映射</a:t>
            </a:r>
            <a:r>
              <a:rPr lang="zh-CN" altLang="en-US" dirty="0" smtClean="0"/>
              <a:t>关系</a:t>
            </a:r>
            <a:endParaRPr lang="en-US" altLang="zh-CN" dirty="0" smtClean="0"/>
          </a:p>
          <a:p>
            <a:pPr lvl="1"/>
            <a:r>
              <a:rPr lang="zh-CN" altLang="en-US" dirty="0" smtClean="0"/>
              <a:t>包 </a:t>
            </a:r>
            <a:r>
              <a:rPr lang="zh-CN" altLang="en-US" dirty="0" smtClean="0">
                <a:sym typeface="Symbol" panose="05050102010706020507" pitchFamily="18" charset="2"/>
              </a:rPr>
              <a:t></a:t>
            </a:r>
            <a:r>
              <a:rPr lang="zh-CN" altLang="en-US" dirty="0" smtClean="0"/>
              <a:t> 目录</a:t>
            </a:r>
            <a:endParaRPr lang="en-US" altLang="zh-CN" dirty="0" smtClean="0"/>
          </a:p>
          <a:p>
            <a:r>
              <a:rPr lang="zh-CN" altLang="en-US" dirty="0" smtClean="0">
                <a:solidFill>
                  <a:srgbClr val="EB7C1F"/>
                </a:solidFill>
              </a:rPr>
              <a:t>示例：</a:t>
            </a:r>
            <a:r>
              <a:rPr lang="zh-CN" altLang="en-US" dirty="0">
                <a:latin typeface="微软雅黑" panose="020B0503020204020204" pitchFamily="34" charset="-122"/>
                <a:ea typeface="微软雅黑" panose="020B0503020204020204" pitchFamily="34" charset="-122"/>
              </a:rPr>
              <a:t>小米便签</a:t>
            </a:r>
            <a:r>
              <a:rPr lang="zh-CN" altLang="en-US" dirty="0" smtClean="0">
                <a:latin typeface="微软雅黑" panose="020B0503020204020204" pitchFamily="34" charset="-122"/>
                <a:ea typeface="微软雅黑" panose="020B0503020204020204" pitchFamily="34" charset="-122"/>
              </a:rPr>
              <a:t>的源代码目录结构</a:t>
            </a:r>
            <a:endParaRPr lang="en-US" altLang="zh-CN"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p:nvPr/>
        </p:nvPicPr>
        <p:blipFill>
          <a:blip r:embed="rId1"/>
          <a:stretch>
            <a:fillRect/>
          </a:stretch>
        </p:blipFill>
        <p:spPr>
          <a:xfrm>
            <a:off x="7631448" y="935710"/>
            <a:ext cx="2916324" cy="5649241"/>
          </a:xfrm>
          <a:prstGeom prst="rect">
            <a:avLst/>
          </a:prstGeom>
          <a:ln w="6350">
            <a:solidFill>
              <a:schemeClr val="tx1"/>
            </a:solidFill>
          </a:ln>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t>How many views?</a:t>
            </a:r>
            <a:endParaRPr lang="zh-CN" altLang="en-US" smtClean="0"/>
          </a:p>
        </p:txBody>
      </p:sp>
      <p:sp>
        <p:nvSpPr>
          <p:cNvPr id="48131" name="内容占位符 2"/>
          <p:cNvSpPr>
            <a:spLocks noGrp="1"/>
          </p:cNvSpPr>
          <p:nvPr>
            <p:ph idx="1"/>
          </p:nvPr>
        </p:nvSpPr>
        <p:spPr/>
        <p:txBody>
          <a:bodyPr/>
          <a:lstStyle/>
          <a:p>
            <a:r>
              <a:rPr lang="en-US" altLang="zh-CN" dirty="0" smtClean="0">
                <a:ea typeface="宋体" panose="02010600030101010101" pitchFamily="2" charset="-122"/>
              </a:rPr>
              <a:t>Simplified models to fit the context</a:t>
            </a:r>
            <a:endParaRPr lang="en-US" altLang="zh-CN" dirty="0" smtClean="0">
              <a:ea typeface="宋体" panose="02010600030101010101" pitchFamily="2" charset="-122"/>
            </a:endParaRPr>
          </a:p>
          <a:p>
            <a:r>
              <a:rPr lang="en-US" altLang="zh-CN" dirty="0" smtClean="0">
                <a:ea typeface="宋体" panose="02010600030101010101" pitchFamily="2" charset="-122"/>
              </a:rPr>
              <a:t>Not all systems require all views:</a:t>
            </a:r>
            <a:endParaRPr lang="en-US" altLang="zh-CN" dirty="0" smtClean="0">
              <a:ea typeface="宋体" panose="02010600030101010101" pitchFamily="2" charset="-122"/>
            </a:endParaRPr>
          </a:p>
          <a:p>
            <a:pPr lvl="1"/>
            <a:r>
              <a:rPr lang="en-US" altLang="zh-CN" dirty="0" smtClean="0">
                <a:ea typeface="宋体" panose="02010600030101010101" pitchFamily="2" charset="-122"/>
              </a:rPr>
              <a:t>Single processor: drop deployment view</a:t>
            </a:r>
            <a:endParaRPr lang="en-US" altLang="zh-CN" dirty="0" smtClean="0">
              <a:ea typeface="宋体" panose="02010600030101010101" pitchFamily="2" charset="-122"/>
            </a:endParaRPr>
          </a:p>
          <a:p>
            <a:pPr lvl="1"/>
            <a:r>
              <a:rPr lang="en-US" altLang="zh-CN" dirty="0" smtClean="0">
                <a:ea typeface="宋体" panose="02010600030101010101" pitchFamily="2" charset="-122"/>
              </a:rPr>
              <a:t>Single process: drop process view</a:t>
            </a:r>
            <a:endParaRPr lang="en-US" altLang="zh-CN" dirty="0" smtClean="0">
              <a:ea typeface="宋体" panose="02010600030101010101" pitchFamily="2" charset="-122"/>
            </a:endParaRPr>
          </a:p>
          <a:p>
            <a:pPr lvl="1"/>
            <a:r>
              <a:rPr lang="en-US" altLang="zh-CN" dirty="0" smtClean="0">
                <a:ea typeface="宋体" panose="02010600030101010101" pitchFamily="2" charset="-122"/>
              </a:rPr>
              <a:t>Very Small program: drop implementation view</a:t>
            </a:r>
            <a:endParaRPr lang="en-US" altLang="zh-CN" dirty="0" smtClean="0">
              <a:ea typeface="宋体" panose="02010600030101010101" pitchFamily="2" charset="-122"/>
            </a:endParaRPr>
          </a:p>
          <a:p>
            <a:r>
              <a:rPr lang="en-US" altLang="zh-CN" dirty="0" smtClean="0">
                <a:ea typeface="宋体" panose="02010600030101010101" pitchFamily="2" charset="-122"/>
              </a:rPr>
              <a:t>Adding views:</a:t>
            </a:r>
            <a:endParaRPr lang="en-US" altLang="zh-CN" dirty="0" smtClean="0">
              <a:ea typeface="宋体" panose="02010600030101010101" pitchFamily="2" charset="-122"/>
            </a:endParaRPr>
          </a:p>
          <a:p>
            <a:pPr lvl="1"/>
            <a:r>
              <a:rPr lang="en-US" altLang="zh-CN" dirty="0" smtClean="0">
                <a:ea typeface="宋体" panose="02010600030101010101" pitchFamily="2" charset="-122"/>
              </a:rPr>
              <a:t>Technical view, Data view, Page view, Security view ......</a:t>
            </a:r>
            <a:endParaRPr lang="zh-CN" altLang="en-US" dirty="0" smtClean="0">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技术视图</a:t>
            </a:r>
            <a:r>
              <a:rPr lang="en-US" altLang="zh-CN" dirty="0" smtClean="0"/>
              <a:t> Technical view</a:t>
            </a:r>
            <a:endParaRPr lang="zh-CN" altLang="en-US" dirty="0"/>
          </a:p>
        </p:txBody>
      </p:sp>
      <p:sp>
        <p:nvSpPr>
          <p:cNvPr id="4" name="内容占位符 2"/>
          <p:cNvSpPr txBox="1"/>
          <p:nvPr/>
        </p:nvSpPr>
        <p:spPr>
          <a:xfrm>
            <a:off x="679326" y="1297739"/>
            <a:ext cx="2425243" cy="3209137"/>
          </a:xfrm>
          <a:prstGeom prst="rect">
            <a:avLst/>
          </a:prstGeom>
        </p:spPr>
        <p:txBody>
          <a:bodyPr/>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marL="0" indent="0">
              <a:lnSpc>
                <a:spcPct val="150000"/>
              </a:lnSpc>
              <a:spcBef>
                <a:spcPts val="0"/>
              </a:spcBef>
              <a:buNone/>
            </a:pPr>
            <a:r>
              <a:rPr lang="zh-CN" altLang="en-US" sz="2400" kern="0" dirty="0">
                <a:solidFill>
                  <a:schemeClr val="tx1"/>
                </a:solidFill>
                <a:latin typeface="+mn-ea"/>
              </a:rPr>
              <a:t>技术选型：</a:t>
            </a:r>
            <a:endParaRPr lang="zh-CN" altLang="en-US"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编程语言</a:t>
            </a:r>
            <a:endParaRPr lang="en-US" altLang="zh-CN"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操作系统</a:t>
            </a:r>
            <a:endParaRPr lang="en-US" altLang="zh-CN"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数据库</a:t>
            </a:r>
            <a:endParaRPr lang="en-US" altLang="zh-CN"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框架</a:t>
            </a:r>
            <a:endParaRPr lang="zh-CN" altLang="en-US"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中间件</a:t>
            </a:r>
            <a:endParaRPr lang="en-US" altLang="zh-CN" sz="2400" kern="0" dirty="0">
              <a:solidFill>
                <a:schemeClr val="tx1"/>
              </a:solidFill>
              <a:latin typeface="+mn-ea"/>
            </a:endParaRPr>
          </a:p>
          <a:p>
            <a:pPr>
              <a:lnSpc>
                <a:spcPct val="150000"/>
              </a:lnSpc>
              <a:spcBef>
                <a:spcPts val="0"/>
              </a:spcBef>
              <a:buClr>
                <a:srgbClr val="92D050"/>
              </a:buClr>
            </a:pPr>
            <a:r>
              <a:rPr lang="zh-CN" altLang="en-US" sz="2400" kern="0" dirty="0">
                <a:solidFill>
                  <a:schemeClr val="tx1"/>
                </a:solidFill>
                <a:latin typeface="+mn-ea"/>
              </a:rPr>
              <a:t>库</a:t>
            </a:r>
            <a:endParaRPr lang="en-US" altLang="zh-CN" sz="2400" kern="0" dirty="0">
              <a:solidFill>
                <a:schemeClr val="tx1"/>
              </a:solidFill>
              <a:latin typeface="+mn-ea"/>
            </a:endParaRPr>
          </a:p>
          <a:p>
            <a:pPr>
              <a:lnSpc>
                <a:spcPct val="150000"/>
              </a:lnSpc>
              <a:spcBef>
                <a:spcPts val="0"/>
              </a:spcBef>
              <a:buClr>
                <a:srgbClr val="92D050"/>
              </a:buClr>
            </a:pPr>
            <a:r>
              <a:rPr lang="en-US" altLang="zh-CN" sz="2400" kern="0" dirty="0">
                <a:solidFill>
                  <a:schemeClr val="tx1"/>
                </a:solidFill>
                <a:latin typeface="+mn-ea"/>
              </a:rPr>
              <a:t>....</a:t>
            </a:r>
            <a:endParaRPr lang="en-US" altLang="zh-CN" sz="2400" kern="0" dirty="0">
              <a:solidFill>
                <a:schemeClr val="tx1"/>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内容占位符 2"/>
          <p:cNvSpPr txBox="1"/>
          <p:nvPr/>
        </p:nvSpPr>
        <p:spPr>
          <a:xfrm>
            <a:off x="3297608" y="1297739"/>
            <a:ext cx="3185638" cy="3209137"/>
          </a:xfrm>
          <a:prstGeom prst="rect">
            <a:avLst/>
          </a:prstGeom>
        </p:spPr>
        <p:txBody>
          <a:bodyPr/>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marL="0" indent="0">
              <a:lnSpc>
                <a:spcPct val="150000"/>
              </a:lnSpc>
              <a:spcBef>
                <a:spcPts val="0"/>
              </a:spcBef>
              <a:buNone/>
            </a:pPr>
            <a:r>
              <a:rPr lang="zh-CN" altLang="en-US" sz="2400" kern="0" dirty="0" smtClean="0">
                <a:solidFill>
                  <a:schemeClr val="tx1"/>
                </a:solidFill>
                <a:latin typeface="+mn-ea"/>
              </a:rPr>
              <a:t>技术视图描述方式：</a:t>
            </a:r>
            <a:endParaRPr lang="zh-CN" altLang="en-US" sz="2400" kern="0" dirty="0">
              <a:solidFill>
                <a:schemeClr val="tx1"/>
              </a:solidFill>
              <a:latin typeface="+mn-ea"/>
            </a:endParaRPr>
          </a:p>
          <a:p>
            <a:pPr>
              <a:lnSpc>
                <a:spcPct val="150000"/>
              </a:lnSpc>
              <a:spcBef>
                <a:spcPts val="0"/>
              </a:spcBef>
              <a:buClr>
                <a:srgbClr val="92D050"/>
              </a:buClr>
            </a:pPr>
            <a:r>
              <a:rPr lang="zh-CN" altLang="en-US" sz="2400" kern="0" dirty="0" smtClean="0">
                <a:solidFill>
                  <a:schemeClr val="tx1"/>
                </a:solidFill>
                <a:latin typeface="+mn-ea"/>
              </a:rPr>
              <a:t>文本</a:t>
            </a:r>
            <a:endParaRPr lang="en-US" altLang="zh-CN" sz="2400" kern="0" dirty="0" smtClean="0">
              <a:solidFill>
                <a:schemeClr val="tx1"/>
              </a:solidFill>
              <a:latin typeface="+mn-ea"/>
            </a:endParaRPr>
          </a:p>
          <a:p>
            <a:pPr>
              <a:lnSpc>
                <a:spcPct val="150000"/>
              </a:lnSpc>
              <a:spcBef>
                <a:spcPts val="0"/>
              </a:spcBef>
              <a:buClr>
                <a:srgbClr val="92D050"/>
              </a:buClr>
            </a:pPr>
            <a:r>
              <a:rPr lang="zh-CN" altLang="en-US" sz="2400" kern="0" dirty="0" smtClean="0">
                <a:solidFill>
                  <a:schemeClr val="tx1"/>
                </a:solidFill>
                <a:latin typeface="+mn-ea"/>
              </a:rPr>
              <a:t>技术视图</a:t>
            </a:r>
            <a:endParaRPr lang="en-US" altLang="zh-CN" sz="2400" kern="0" dirty="0" smtClean="0">
              <a:solidFill>
                <a:schemeClr val="tx1"/>
              </a:solidFill>
              <a:latin typeface="+mn-ea"/>
            </a:endParaRPr>
          </a:p>
          <a:p>
            <a:pPr>
              <a:lnSpc>
                <a:spcPct val="150000"/>
              </a:lnSpc>
              <a:spcBef>
                <a:spcPts val="0"/>
              </a:spcBef>
              <a:buClr>
                <a:srgbClr val="92D050"/>
              </a:buClr>
            </a:pPr>
            <a:r>
              <a:rPr lang="zh-CN" altLang="en-US" sz="2400" kern="0" dirty="0" smtClean="0">
                <a:solidFill>
                  <a:schemeClr val="tx1"/>
                </a:solidFill>
                <a:latin typeface="+mn-ea"/>
              </a:rPr>
              <a:t>在逻辑视图上标注</a:t>
            </a:r>
            <a:endParaRPr lang="en-US" altLang="zh-CN" sz="2400" kern="0" dirty="0" smtClean="0">
              <a:solidFill>
                <a:schemeClr val="tx1"/>
              </a:solidFill>
              <a:latin typeface="+mn-ea"/>
            </a:endParaRPr>
          </a:p>
          <a:p>
            <a:pPr>
              <a:lnSpc>
                <a:spcPct val="150000"/>
              </a:lnSpc>
              <a:spcBef>
                <a:spcPts val="0"/>
              </a:spcBef>
              <a:buClr>
                <a:srgbClr val="92D050"/>
              </a:buClr>
            </a:pPr>
            <a:r>
              <a:rPr lang="zh-CN" altLang="en-US" sz="2400" kern="0" dirty="0" smtClean="0">
                <a:solidFill>
                  <a:schemeClr val="tx1"/>
                </a:solidFill>
                <a:latin typeface="+mn-ea"/>
              </a:rPr>
              <a:t>在物理视图上标注</a:t>
            </a:r>
            <a:endParaRPr lang="en-US" altLang="zh-CN" sz="2400" kern="0" dirty="0">
              <a:solidFill>
                <a:schemeClr val="tx1"/>
              </a:solidFill>
              <a:latin typeface="+mn-ea"/>
            </a:endParaRPr>
          </a:p>
          <a:p>
            <a:pPr>
              <a:lnSpc>
                <a:spcPct val="150000"/>
              </a:lnSpc>
              <a:spcBef>
                <a:spcPts val="0"/>
              </a:spcBef>
              <a:buClr>
                <a:srgbClr val="92D050"/>
              </a:buClr>
            </a:pPr>
            <a:r>
              <a:rPr lang="en-US" altLang="zh-CN" sz="2400" kern="0" dirty="0">
                <a:solidFill>
                  <a:schemeClr val="tx1"/>
                </a:solidFill>
                <a:latin typeface="+mn-ea"/>
              </a:rPr>
              <a:t>....</a:t>
            </a:r>
            <a:endParaRPr lang="en-US" altLang="zh-CN" sz="2400" kern="0" dirty="0">
              <a:solidFill>
                <a:schemeClr val="tx1"/>
              </a:solidFill>
              <a:latin typeface="+mn-ea"/>
            </a:endParaRPr>
          </a:p>
        </p:txBody>
      </p:sp>
      <p:pic>
        <p:nvPicPr>
          <p:cNvPr id="7" name="图片 6"/>
          <p:cNvPicPr>
            <a:picLocks noChangeAspect="1"/>
          </p:cNvPicPr>
          <p:nvPr/>
        </p:nvPicPr>
        <p:blipFill>
          <a:blip r:embed="rId1"/>
          <a:stretch>
            <a:fillRect/>
          </a:stretch>
        </p:blipFill>
        <p:spPr>
          <a:xfrm>
            <a:off x="6573187" y="717498"/>
            <a:ext cx="5086662" cy="2885122"/>
          </a:xfrm>
          <a:prstGeom prst="rect">
            <a:avLst/>
          </a:prstGeom>
        </p:spPr>
      </p:pic>
      <p:pic>
        <p:nvPicPr>
          <p:cNvPr id="30722" name="Picture 2" descr="https://gimg2.baidu.com/image_search/src=http%3A%2F%2Fimg2018.cnblogs.com%2Fblog%2F1499123%2F201908%2F1499123-20190815182400101-549186612.png&amp;refer=http%3A%2F%2Fimg2018.cnblogs.com&amp;app=2002&amp;size=f9999,10000&amp;q=a80&amp;n=0&amp;g=0n&amp;fmt=jpeg?sec=1646921087&amp;t=e3619bde9a1bec70be836d5120b628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001" y="3870039"/>
            <a:ext cx="5708754" cy="2714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smtClean="0"/>
              <a:t> 框架</a:t>
            </a:r>
            <a:r>
              <a:rPr lang="en-US" altLang="zh-CN" smtClean="0"/>
              <a:t>(Framework)</a:t>
            </a:r>
            <a:endParaRPr lang="en-US" altLang="zh-CN" dirty="0" smtClean="0"/>
          </a:p>
        </p:txBody>
      </p:sp>
      <p:sp>
        <p:nvSpPr>
          <p:cNvPr id="104451" name="Rectangle 31"/>
          <p:cNvSpPr>
            <a:spLocks noGrp="1" noChangeArrowheads="1"/>
          </p:cNvSpPr>
          <p:nvPr>
            <p:ph type="body" idx="1"/>
          </p:nvPr>
        </p:nvSpPr>
        <p:spPr/>
        <p:txBody>
          <a:bodyPr/>
          <a:lstStyle/>
          <a:p>
            <a:r>
              <a:rPr lang="zh-CN" altLang="en-US" smtClean="0"/>
              <a:t>框架是一个代码骨架，可以使用为解决问题而设计的特定类或功能来填充这个代码骨架，使之丰满。</a:t>
            </a:r>
            <a:endParaRPr lang="en-US" altLang="zh-CN" smtClean="0"/>
          </a:p>
          <a:p>
            <a:r>
              <a:rPr lang="zh-CN" altLang="en-US" smtClean="0"/>
              <a:t>使用框架后，该框架实现的内容就不需要再进行设计与实现</a:t>
            </a:r>
            <a:endParaRPr lang="zh-CN" altLang="en-US" dirty="0"/>
          </a:p>
        </p:txBody>
      </p:sp>
      <p:sp>
        <p:nvSpPr>
          <p:cNvPr id="104452" name="Freeform 3"/>
          <p:cNvSpPr/>
          <p:nvPr/>
        </p:nvSpPr>
        <p:spPr bwMode="auto">
          <a:xfrm>
            <a:off x="3529558" y="3083198"/>
            <a:ext cx="4438650" cy="3065463"/>
          </a:xfrm>
          <a:custGeom>
            <a:avLst/>
            <a:gdLst>
              <a:gd name="T0" fmla="*/ 0 w 2796"/>
              <a:gd name="T1" fmla="*/ 2147483646 h 1931"/>
              <a:gd name="T2" fmla="*/ 2147483646 w 2796"/>
              <a:gd name="T3" fmla="*/ 2147483646 h 1931"/>
              <a:gd name="T4" fmla="*/ 2147483646 w 2796"/>
              <a:gd name="T5" fmla="*/ 0 h 1931"/>
              <a:gd name="T6" fmla="*/ 2147483646 w 2796"/>
              <a:gd name="T7" fmla="*/ 0 h 1931"/>
              <a:gd name="T8" fmla="*/ 0 w 2796"/>
              <a:gd name="T9" fmla="*/ 2147483646 h 1931"/>
              <a:gd name="T10" fmla="*/ 0 60000 65536"/>
              <a:gd name="T11" fmla="*/ 0 60000 65536"/>
              <a:gd name="T12" fmla="*/ 0 60000 65536"/>
              <a:gd name="T13" fmla="*/ 0 60000 65536"/>
              <a:gd name="T14" fmla="*/ 0 60000 65536"/>
              <a:gd name="T15" fmla="*/ 0 w 2796"/>
              <a:gd name="T16" fmla="*/ 0 h 1931"/>
              <a:gd name="T17" fmla="*/ 2796 w 2796"/>
              <a:gd name="T18" fmla="*/ 1931 h 1931"/>
            </a:gdLst>
            <a:ahLst/>
            <a:cxnLst>
              <a:cxn ang="T10">
                <a:pos x="T0" y="T1"/>
              </a:cxn>
              <a:cxn ang="T11">
                <a:pos x="T2" y="T3"/>
              </a:cxn>
              <a:cxn ang="T12">
                <a:pos x="T4" y="T5"/>
              </a:cxn>
              <a:cxn ang="T13">
                <a:pos x="T6" y="T7"/>
              </a:cxn>
              <a:cxn ang="T14">
                <a:pos x="T8" y="T9"/>
              </a:cxn>
            </a:cxnLst>
            <a:rect l="T15" t="T16" r="T17" b="T18"/>
            <a:pathLst>
              <a:path w="2796" h="1931">
                <a:moveTo>
                  <a:pt x="0" y="1931"/>
                </a:moveTo>
                <a:lnTo>
                  <a:pt x="2572" y="1931"/>
                </a:lnTo>
                <a:lnTo>
                  <a:pt x="2796" y="0"/>
                </a:lnTo>
                <a:lnTo>
                  <a:pt x="2342" y="0"/>
                </a:lnTo>
                <a:lnTo>
                  <a:pt x="0" y="1931"/>
                </a:lnTo>
                <a:close/>
              </a:path>
            </a:pathLst>
          </a:custGeom>
          <a:solidFill>
            <a:schemeClr val="accent3">
              <a:lumMod val="20000"/>
              <a:lumOff val="80000"/>
            </a:schemeClr>
          </a:solidFill>
          <a:ln w="9525">
            <a:solidFill>
              <a:schemeClr val="tx1"/>
            </a:solidFill>
            <a:round/>
            <a:headEnd type="none" w="sm" len="sm"/>
            <a:tailEnd type="none" w="sm" len="sm"/>
          </a:ln>
        </p:spPr>
        <p:txBody>
          <a:bodyPr wrap="none" anchor="ctr"/>
          <a:lstStyle/>
          <a:p>
            <a:endParaRPr lang="zh-CN" altLang="en-US"/>
          </a:p>
        </p:txBody>
      </p:sp>
      <p:sp>
        <p:nvSpPr>
          <p:cNvPr id="104453" name="Line 4"/>
          <p:cNvSpPr>
            <a:spLocks noChangeShapeType="1"/>
          </p:cNvSpPr>
          <p:nvPr/>
        </p:nvSpPr>
        <p:spPr bwMode="auto">
          <a:xfrm>
            <a:off x="7385621" y="3422923"/>
            <a:ext cx="66675" cy="61277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4" name="Line 5"/>
          <p:cNvSpPr>
            <a:spLocks noChangeShapeType="1"/>
          </p:cNvSpPr>
          <p:nvPr/>
        </p:nvSpPr>
        <p:spPr bwMode="auto">
          <a:xfrm flipH="1">
            <a:off x="6585521" y="3467373"/>
            <a:ext cx="746125" cy="5302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5" name="Line 6"/>
          <p:cNvSpPr>
            <a:spLocks noChangeShapeType="1"/>
          </p:cNvSpPr>
          <p:nvPr/>
        </p:nvSpPr>
        <p:spPr bwMode="auto">
          <a:xfrm flipH="1">
            <a:off x="5983858" y="4853260"/>
            <a:ext cx="1111250" cy="944562"/>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6" name="Line 7"/>
          <p:cNvSpPr>
            <a:spLocks noChangeShapeType="1"/>
          </p:cNvSpPr>
          <p:nvPr/>
        </p:nvSpPr>
        <p:spPr bwMode="auto">
          <a:xfrm>
            <a:off x="5821934" y="4821511"/>
            <a:ext cx="115887" cy="95567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7" name="Line 8"/>
          <p:cNvSpPr>
            <a:spLocks noChangeShapeType="1"/>
          </p:cNvSpPr>
          <p:nvPr/>
        </p:nvSpPr>
        <p:spPr bwMode="auto">
          <a:xfrm flipH="1">
            <a:off x="5840984" y="4013472"/>
            <a:ext cx="720725" cy="78105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8" name="Line 9"/>
          <p:cNvSpPr>
            <a:spLocks noChangeShapeType="1"/>
          </p:cNvSpPr>
          <p:nvPr/>
        </p:nvSpPr>
        <p:spPr bwMode="auto">
          <a:xfrm flipH="1">
            <a:off x="7225284" y="4037285"/>
            <a:ext cx="206375" cy="7493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9" name="Freeform 10"/>
          <p:cNvSpPr/>
          <p:nvPr/>
        </p:nvSpPr>
        <p:spPr bwMode="auto">
          <a:xfrm>
            <a:off x="5174234" y="4591322"/>
            <a:ext cx="1201737" cy="488950"/>
          </a:xfrm>
          <a:custGeom>
            <a:avLst/>
            <a:gdLst>
              <a:gd name="T0" fmla="*/ 0 w 757"/>
              <a:gd name="T1" fmla="*/ 2147483646 h 308"/>
              <a:gd name="T2" fmla="*/ 2147483646 w 757"/>
              <a:gd name="T3" fmla="*/ 2147483646 h 308"/>
              <a:gd name="T4" fmla="*/ 2147483646 w 757"/>
              <a:gd name="T5" fmla="*/ 0 h 308"/>
              <a:gd name="T6" fmla="*/ 2147483646 w 757"/>
              <a:gd name="T7" fmla="*/ 0 h 308"/>
              <a:gd name="T8" fmla="*/ 0 w 757"/>
              <a:gd name="T9" fmla="*/ 2147483646 h 308"/>
              <a:gd name="T10" fmla="*/ 0 60000 65536"/>
              <a:gd name="T11" fmla="*/ 0 60000 65536"/>
              <a:gd name="T12" fmla="*/ 0 60000 65536"/>
              <a:gd name="T13" fmla="*/ 0 60000 65536"/>
              <a:gd name="T14" fmla="*/ 0 60000 65536"/>
              <a:gd name="T15" fmla="*/ 0 w 757"/>
              <a:gd name="T16" fmla="*/ 0 h 308"/>
              <a:gd name="T17" fmla="*/ 757 w 757"/>
              <a:gd name="T18" fmla="*/ 308 h 308"/>
            </a:gdLst>
            <a:ahLst/>
            <a:cxnLst>
              <a:cxn ang="T10">
                <a:pos x="T0" y="T1"/>
              </a:cxn>
              <a:cxn ang="T11">
                <a:pos x="T2" y="T3"/>
              </a:cxn>
              <a:cxn ang="T12">
                <a:pos x="T4" y="T5"/>
              </a:cxn>
              <a:cxn ang="T13">
                <a:pos x="T6" y="T7"/>
              </a:cxn>
              <a:cxn ang="T14">
                <a:pos x="T8" y="T9"/>
              </a:cxn>
            </a:cxnLst>
            <a:rect l="T15" t="T16" r="T17" b="T18"/>
            <a:pathLst>
              <a:path w="757" h="308">
                <a:moveTo>
                  <a:pt x="0" y="308"/>
                </a:moveTo>
                <a:lnTo>
                  <a:pt x="527" y="303"/>
                </a:lnTo>
                <a:lnTo>
                  <a:pt x="757" y="0"/>
                </a:lnTo>
                <a:lnTo>
                  <a:pt x="329" y="0"/>
                </a:lnTo>
                <a:lnTo>
                  <a:pt x="0" y="308"/>
                </a:lnTo>
                <a:close/>
              </a:path>
            </a:pathLst>
          </a:custGeom>
          <a:solidFill>
            <a:schemeClr val="bg1"/>
          </a:solidFill>
          <a:ln w="9525">
            <a:solidFill>
              <a:schemeClr val="tx1"/>
            </a:solidFill>
            <a:round/>
            <a:headEnd type="none" w="sm" len="sm"/>
            <a:tailEnd type="none" w="sm" len="sm"/>
          </a:ln>
        </p:spPr>
        <p:txBody>
          <a:bodyPr wrap="none" anchor="ctr"/>
          <a:lstStyle/>
          <a:p>
            <a:endParaRPr lang="zh-CN" altLang="en-US"/>
          </a:p>
        </p:txBody>
      </p:sp>
      <p:sp>
        <p:nvSpPr>
          <p:cNvPr id="104460" name="Freeform 11"/>
          <p:cNvSpPr/>
          <p:nvPr/>
        </p:nvSpPr>
        <p:spPr bwMode="auto">
          <a:xfrm>
            <a:off x="6110858" y="3837260"/>
            <a:ext cx="844550" cy="373062"/>
          </a:xfrm>
          <a:custGeom>
            <a:avLst/>
            <a:gdLst>
              <a:gd name="T0" fmla="*/ 0 w 532"/>
              <a:gd name="T1" fmla="*/ 2147483646 h 235"/>
              <a:gd name="T2" fmla="*/ 2147483646 w 532"/>
              <a:gd name="T3" fmla="*/ 2147483646 h 235"/>
              <a:gd name="T4" fmla="*/ 2147483646 w 532"/>
              <a:gd name="T5" fmla="*/ 0 h 235"/>
              <a:gd name="T6" fmla="*/ 2147483646 w 532"/>
              <a:gd name="T7" fmla="*/ 0 h 235"/>
              <a:gd name="T8" fmla="*/ 0 w 532"/>
              <a:gd name="T9" fmla="*/ 2147483646 h 235"/>
              <a:gd name="T10" fmla="*/ 0 60000 65536"/>
              <a:gd name="T11" fmla="*/ 0 60000 65536"/>
              <a:gd name="T12" fmla="*/ 0 60000 65536"/>
              <a:gd name="T13" fmla="*/ 0 60000 65536"/>
              <a:gd name="T14" fmla="*/ 0 60000 65536"/>
              <a:gd name="T15" fmla="*/ 0 w 532"/>
              <a:gd name="T16" fmla="*/ 0 h 235"/>
              <a:gd name="T17" fmla="*/ 532 w 532"/>
              <a:gd name="T18" fmla="*/ 235 h 235"/>
            </a:gdLst>
            <a:ahLst/>
            <a:cxnLst>
              <a:cxn ang="T10">
                <a:pos x="T0" y="T1"/>
              </a:cxn>
              <a:cxn ang="T11">
                <a:pos x="T2" y="T3"/>
              </a:cxn>
              <a:cxn ang="T12">
                <a:pos x="T4" y="T5"/>
              </a:cxn>
              <a:cxn ang="T13">
                <a:pos x="T6" y="T7"/>
              </a:cxn>
              <a:cxn ang="T14">
                <a:pos x="T8" y="T9"/>
              </a:cxn>
            </a:cxnLst>
            <a:rect l="T15" t="T16" r="T17" b="T18"/>
            <a:pathLst>
              <a:path w="532" h="235">
                <a:moveTo>
                  <a:pt x="0" y="235"/>
                </a:moveTo>
                <a:lnTo>
                  <a:pt x="354" y="235"/>
                </a:lnTo>
                <a:lnTo>
                  <a:pt x="532" y="0"/>
                </a:lnTo>
                <a:lnTo>
                  <a:pt x="261" y="0"/>
                </a:lnTo>
                <a:lnTo>
                  <a:pt x="0" y="235"/>
                </a:lnTo>
                <a:close/>
              </a:path>
            </a:pathLst>
          </a:custGeom>
          <a:solidFill>
            <a:schemeClr val="bg1"/>
          </a:solidFill>
          <a:ln w="9525">
            <a:solidFill>
              <a:schemeClr val="tx1"/>
            </a:solidFill>
            <a:round/>
            <a:headEnd type="none" w="sm" len="sm"/>
            <a:tailEnd type="none" w="sm" len="sm"/>
          </a:ln>
        </p:spPr>
        <p:txBody>
          <a:bodyPr wrap="none" anchor="ctr"/>
          <a:lstStyle/>
          <a:p>
            <a:endParaRPr lang="zh-CN" altLang="en-US"/>
          </a:p>
        </p:txBody>
      </p:sp>
      <p:sp>
        <p:nvSpPr>
          <p:cNvPr id="104461" name="Freeform 12"/>
          <p:cNvSpPr/>
          <p:nvPr/>
        </p:nvSpPr>
        <p:spPr bwMode="auto">
          <a:xfrm>
            <a:off x="7169721" y="3273698"/>
            <a:ext cx="447675" cy="282575"/>
          </a:xfrm>
          <a:custGeom>
            <a:avLst/>
            <a:gdLst>
              <a:gd name="T0" fmla="*/ 0 w 282"/>
              <a:gd name="T1" fmla="*/ 2147483646 h 178"/>
              <a:gd name="T2" fmla="*/ 2147483646 w 282"/>
              <a:gd name="T3" fmla="*/ 2147483646 h 178"/>
              <a:gd name="T4" fmla="*/ 2147483646 w 282"/>
              <a:gd name="T5" fmla="*/ 0 h 178"/>
              <a:gd name="T6" fmla="*/ 2147483646 w 282"/>
              <a:gd name="T7" fmla="*/ 0 h 178"/>
              <a:gd name="T8" fmla="*/ 0 w 282"/>
              <a:gd name="T9" fmla="*/ 2147483646 h 178"/>
              <a:gd name="T10" fmla="*/ 0 60000 65536"/>
              <a:gd name="T11" fmla="*/ 0 60000 65536"/>
              <a:gd name="T12" fmla="*/ 0 60000 65536"/>
              <a:gd name="T13" fmla="*/ 0 60000 65536"/>
              <a:gd name="T14" fmla="*/ 0 60000 65536"/>
              <a:gd name="T15" fmla="*/ 0 w 282"/>
              <a:gd name="T16" fmla="*/ 0 h 178"/>
              <a:gd name="T17" fmla="*/ 282 w 282"/>
              <a:gd name="T18" fmla="*/ 178 h 178"/>
            </a:gdLst>
            <a:ahLst/>
            <a:cxnLst>
              <a:cxn ang="T10">
                <a:pos x="T0" y="T1"/>
              </a:cxn>
              <a:cxn ang="T11">
                <a:pos x="T2" y="T3"/>
              </a:cxn>
              <a:cxn ang="T12">
                <a:pos x="T4" y="T5"/>
              </a:cxn>
              <a:cxn ang="T13">
                <a:pos x="T6" y="T7"/>
              </a:cxn>
              <a:cxn ang="T14">
                <a:pos x="T8" y="T9"/>
              </a:cxn>
            </a:cxnLst>
            <a:rect l="T15" t="T16" r="T17" b="T18"/>
            <a:pathLst>
              <a:path w="282" h="178">
                <a:moveTo>
                  <a:pt x="0" y="178"/>
                </a:moveTo>
                <a:lnTo>
                  <a:pt x="199" y="178"/>
                </a:lnTo>
                <a:lnTo>
                  <a:pt x="282" y="0"/>
                </a:lnTo>
                <a:lnTo>
                  <a:pt x="136" y="0"/>
                </a:lnTo>
                <a:lnTo>
                  <a:pt x="0" y="178"/>
                </a:lnTo>
                <a:close/>
              </a:path>
            </a:pathLst>
          </a:custGeom>
          <a:solidFill>
            <a:schemeClr val="bg2"/>
          </a:solidFill>
          <a:ln w="9525">
            <a:solidFill>
              <a:schemeClr val="tx1"/>
            </a:solidFill>
            <a:round/>
            <a:headEnd type="none" w="sm" len="sm"/>
            <a:tailEnd type="none" w="sm" len="sm"/>
          </a:ln>
        </p:spPr>
        <p:txBody>
          <a:bodyPr wrap="none" anchor="ctr"/>
          <a:lstStyle/>
          <a:p>
            <a:endParaRPr lang="zh-CN" altLang="en-US"/>
          </a:p>
        </p:txBody>
      </p:sp>
      <p:sp>
        <p:nvSpPr>
          <p:cNvPr id="104462" name="Freeform 13"/>
          <p:cNvSpPr/>
          <p:nvPr/>
        </p:nvSpPr>
        <p:spPr bwMode="auto">
          <a:xfrm>
            <a:off x="7161783" y="3854723"/>
            <a:ext cx="538162" cy="347663"/>
          </a:xfrm>
          <a:custGeom>
            <a:avLst/>
            <a:gdLst>
              <a:gd name="T0" fmla="*/ 0 w 339"/>
              <a:gd name="T1" fmla="*/ 2147483646 h 219"/>
              <a:gd name="T2" fmla="*/ 2147483646 w 339"/>
              <a:gd name="T3" fmla="*/ 2147483646 h 219"/>
              <a:gd name="T4" fmla="*/ 2147483646 w 339"/>
              <a:gd name="T5" fmla="*/ 0 h 219"/>
              <a:gd name="T6" fmla="*/ 2147483646 w 339"/>
              <a:gd name="T7" fmla="*/ 0 h 219"/>
              <a:gd name="T8" fmla="*/ 0 w 339"/>
              <a:gd name="T9" fmla="*/ 2147483646 h 219"/>
              <a:gd name="T10" fmla="*/ 0 60000 65536"/>
              <a:gd name="T11" fmla="*/ 0 60000 65536"/>
              <a:gd name="T12" fmla="*/ 0 60000 65536"/>
              <a:gd name="T13" fmla="*/ 0 60000 65536"/>
              <a:gd name="T14" fmla="*/ 0 60000 65536"/>
              <a:gd name="T15" fmla="*/ 0 w 339"/>
              <a:gd name="T16" fmla="*/ 0 h 219"/>
              <a:gd name="T17" fmla="*/ 339 w 339"/>
              <a:gd name="T18" fmla="*/ 219 h 219"/>
            </a:gdLst>
            <a:ahLst/>
            <a:cxnLst>
              <a:cxn ang="T10">
                <a:pos x="T0" y="T1"/>
              </a:cxn>
              <a:cxn ang="T11">
                <a:pos x="T2" y="T3"/>
              </a:cxn>
              <a:cxn ang="T12">
                <a:pos x="T4" y="T5"/>
              </a:cxn>
              <a:cxn ang="T13">
                <a:pos x="T6" y="T7"/>
              </a:cxn>
              <a:cxn ang="T14">
                <a:pos x="T8" y="T9"/>
              </a:cxn>
            </a:cxnLst>
            <a:rect l="T15" t="T16" r="T17" b="T18"/>
            <a:pathLst>
              <a:path w="339" h="219">
                <a:moveTo>
                  <a:pt x="0" y="219"/>
                </a:moveTo>
                <a:lnTo>
                  <a:pt x="298" y="219"/>
                </a:lnTo>
                <a:lnTo>
                  <a:pt x="339" y="0"/>
                </a:lnTo>
                <a:lnTo>
                  <a:pt x="115" y="0"/>
                </a:lnTo>
                <a:lnTo>
                  <a:pt x="0" y="219"/>
                </a:lnTo>
                <a:close/>
              </a:path>
            </a:pathLst>
          </a:custGeom>
          <a:solidFill>
            <a:schemeClr val="bg2"/>
          </a:solidFill>
          <a:ln w="9525">
            <a:solidFill>
              <a:schemeClr val="tx1"/>
            </a:solidFill>
            <a:round/>
            <a:headEnd type="none" w="sm" len="sm"/>
            <a:tailEnd type="none" w="sm" len="sm"/>
          </a:ln>
        </p:spPr>
        <p:txBody>
          <a:bodyPr wrap="none" anchor="ctr"/>
          <a:lstStyle/>
          <a:p>
            <a:endParaRPr lang="zh-CN" altLang="en-US"/>
          </a:p>
        </p:txBody>
      </p:sp>
      <p:sp>
        <p:nvSpPr>
          <p:cNvPr id="104463" name="Freeform 14"/>
          <p:cNvSpPr/>
          <p:nvPr/>
        </p:nvSpPr>
        <p:spPr bwMode="auto">
          <a:xfrm>
            <a:off x="6756971" y="4607198"/>
            <a:ext cx="777875" cy="447675"/>
          </a:xfrm>
          <a:custGeom>
            <a:avLst/>
            <a:gdLst>
              <a:gd name="T0" fmla="*/ 2147483646 w 490"/>
              <a:gd name="T1" fmla="*/ 0 h 282"/>
              <a:gd name="T2" fmla="*/ 2147483646 w 490"/>
              <a:gd name="T3" fmla="*/ 0 h 282"/>
              <a:gd name="T4" fmla="*/ 2147483646 w 490"/>
              <a:gd name="T5" fmla="*/ 2147483646 h 282"/>
              <a:gd name="T6" fmla="*/ 0 w 490"/>
              <a:gd name="T7" fmla="*/ 2147483646 h 282"/>
              <a:gd name="T8" fmla="*/ 2147483646 w 490"/>
              <a:gd name="T9" fmla="*/ 0 h 282"/>
              <a:gd name="T10" fmla="*/ 0 60000 65536"/>
              <a:gd name="T11" fmla="*/ 0 60000 65536"/>
              <a:gd name="T12" fmla="*/ 0 60000 65536"/>
              <a:gd name="T13" fmla="*/ 0 60000 65536"/>
              <a:gd name="T14" fmla="*/ 0 60000 65536"/>
              <a:gd name="T15" fmla="*/ 0 w 490"/>
              <a:gd name="T16" fmla="*/ 0 h 282"/>
              <a:gd name="T17" fmla="*/ 490 w 490"/>
              <a:gd name="T18" fmla="*/ 282 h 282"/>
            </a:gdLst>
            <a:ahLst/>
            <a:cxnLst>
              <a:cxn ang="T10">
                <a:pos x="T0" y="T1"/>
              </a:cxn>
              <a:cxn ang="T11">
                <a:pos x="T2" y="T3"/>
              </a:cxn>
              <a:cxn ang="T12">
                <a:pos x="T4" y="T5"/>
              </a:cxn>
              <a:cxn ang="T13">
                <a:pos x="T6" y="T7"/>
              </a:cxn>
              <a:cxn ang="T14">
                <a:pos x="T8" y="T9"/>
              </a:cxn>
            </a:cxnLst>
            <a:rect l="T15" t="T16" r="T17" b="T18"/>
            <a:pathLst>
              <a:path w="490" h="282">
                <a:moveTo>
                  <a:pt x="130" y="0"/>
                </a:moveTo>
                <a:lnTo>
                  <a:pt x="490" y="0"/>
                </a:lnTo>
                <a:lnTo>
                  <a:pt x="433" y="282"/>
                </a:lnTo>
                <a:lnTo>
                  <a:pt x="0" y="282"/>
                </a:lnTo>
                <a:lnTo>
                  <a:pt x="130" y="0"/>
                </a:lnTo>
                <a:close/>
              </a:path>
            </a:pathLst>
          </a:custGeom>
          <a:solidFill>
            <a:schemeClr val="bg2"/>
          </a:solidFill>
          <a:ln w="9525">
            <a:solidFill>
              <a:schemeClr val="tx1"/>
            </a:solidFill>
            <a:round/>
            <a:headEnd type="none" w="sm" len="sm"/>
            <a:tailEnd type="none" w="sm" len="sm"/>
          </a:ln>
        </p:spPr>
        <p:txBody>
          <a:bodyPr wrap="none" anchor="ctr"/>
          <a:lstStyle/>
          <a:p>
            <a:endParaRPr lang="zh-CN" altLang="en-US"/>
          </a:p>
        </p:txBody>
      </p:sp>
      <p:sp>
        <p:nvSpPr>
          <p:cNvPr id="104464" name="Freeform 15"/>
          <p:cNvSpPr/>
          <p:nvPr/>
        </p:nvSpPr>
        <p:spPr bwMode="auto">
          <a:xfrm>
            <a:off x="5240909" y="5518423"/>
            <a:ext cx="1284287" cy="581025"/>
          </a:xfrm>
          <a:custGeom>
            <a:avLst/>
            <a:gdLst>
              <a:gd name="T0" fmla="*/ 2147483646 w 809"/>
              <a:gd name="T1" fmla="*/ 0 h 366"/>
              <a:gd name="T2" fmla="*/ 2147483646 w 809"/>
              <a:gd name="T3" fmla="*/ 0 h 366"/>
              <a:gd name="T4" fmla="*/ 2147483646 w 809"/>
              <a:gd name="T5" fmla="*/ 2147483646 h 366"/>
              <a:gd name="T6" fmla="*/ 0 w 809"/>
              <a:gd name="T7" fmla="*/ 2147483646 h 366"/>
              <a:gd name="T8" fmla="*/ 2147483646 w 809"/>
              <a:gd name="T9" fmla="*/ 0 h 366"/>
              <a:gd name="T10" fmla="*/ 0 60000 65536"/>
              <a:gd name="T11" fmla="*/ 0 60000 65536"/>
              <a:gd name="T12" fmla="*/ 0 60000 65536"/>
              <a:gd name="T13" fmla="*/ 0 60000 65536"/>
              <a:gd name="T14" fmla="*/ 0 60000 65536"/>
              <a:gd name="T15" fmla="*/ 0 w 809"/>
              <a:gd name="T16" fmla="*/ 0 h 366"/>
              <a:gd name="T17" fmla="*/ 809 w 809"/>
              <a:gd name="T18" fmla="*/ 366 h 366"/>
            </a:gdLst>
            <a:ahLst/>
            <a:cxnLst>
              <a:cxn ang="T10">
                <a:pos x="T0" y="T1"/>
              </a:cxn>
              <a:cxn ang="T11">
                <a:pos x="T2" y="T3"/>
              </a:cxn>
              <a:cxn ang="T12">
                <a:pos x="T4" y="T5"/>
              </a:cxn>
              <a:cxn ang="T13">
                <a:pos x="T6" y="T7"/>
              </a:cxn>
              <a:cxn ang="T14">
                <a:pos x="T8" y="T9"/>
              </a:cxn>
            </a:cxnLst>
            <a:rect l="T15" t="T16" r="T17" b="T18"/>
            <a:pathLst>
              <a:path w="809" h="366">
                <a:moveTo>
                  <a:pt x="261" y="0"/>
                </a:moveTo>
                <a:lnTo>
                  <a:pt x="809" y="0"/>
                </a:lnTo>
                <a:lnTo>
                  <a:pt x="631" y="360"/>
                </a:lnTo>
                <a:lnTo>
                  <a:pt x="0" y="366"/>
                </a:lnTo>
                <a:lnTo>
                  <a:pt x="261" y="0"/>
                </a:lnTo>
                <a:close/>
              </a:path>
            </a:pathLst>
          </a:custGeom>
          <a:solidFill>
            <a:schemeClr val="bg2"/>
          </a:solidFill>
          <a:ln w="9525">
            <a:solidFill>
              <a:schemeClr val="tx1"/>
            </a:solidFill>
            <a:round/>
            <a:headEnd type="none" w="sm" len="sm"/>
            <a:tailEnd type="none" w="sm" len="sm"/>
          </a:ln>
        </p:spPr>
        <p:txBody>
          <a:bodyPr wrap="none" anchor="ctr"/>
          <a:lstStyle/>
          <a:p>
            <a:endParaRPr lang="zh-CN" altLang="en-US"/>
          </a:p>
        </p:txBody>
      </p:sp>
      <p:grpSp>
        <p:nvGrpSpPr>
          <p:cNvPr id="104465" name="Group 16"/>
          <p:cNvGrpSpPr/>
          <p:nvPr/>
        </p:nvGrpSpPr>
        <p:grpSpPr bwMode="auto">
          <a:xfrm>
            <a:off x="5461571" y="3676923"/>
            <a:ext cx="576263" cy="398463"/>
            <a:chOff x="1725" y="1370"/>
            <a:chExt cx="363" cy="251"/>
          </a:xfrm>
        </p:grpSpPr>
        <p:sp>
          <p:nvSpPr>
            <p:cNvPr id="872465" name="Rectangle 17"/>
            <p:cNvSpPr>
              <a:spLocks noChangeArrowheads="1"/>
            </p:cNvSpPr>
            <p:nvPr/>
          </p:nvSpPr>
          <p:spPr bwMode="auto">
            <a:xfrm>
              <a:off x="1812" y="1370"/>
              <a:ext cx="276" cy="188"/>
            </a:xfrm>
            <a:prstGeom prst="rect">
              <a:avLst/>
            </a:prstGeom>
            <a:gradFill rotWithShape="0">
              <a:gsLst>
                <a:gs pos="0">
                  <a:schemeClr val="bg2"/>
                </a:gs>
                <a:gs pos="50000">
                  <a:schemeClr val="bg2">
                    <a:gamma/>
                    <a:tint val="45490"/>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sp>
          <p:nvSpPr>
            <p:cNvPr id="872466" name="Rectangle 18"/>
            <p:cNvSpPr>
              <a:spLocks noChangeArrowheads="1"/>
            </p:cNvSpPr>
            <p:nvPr/>
          </p:nvSpPr>
          <p:spPr bwMode="auto">
            <a:xfrm>
              <a:off x="1769" y="1402"/>
              <a:ext cx="276" cy="188"/>
            </a:xfrm>
            <a:prstGeom prst="rect">
              <a:avLst/>
            </a:prstGeom>
            <a:gradFill rotWithShape="0">
              <a:gsLst>
                <a:gs pos="0">
                  <a:schemeClr val="bg2"/>
                </a:gs>
                <a:gs pos="50000">
                  <a:schemeClr val="bg2">
                    <a:gamma/>
                    <a:tint val="45490"/>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sp>
          <p:nvSpPr>
            <p:cNvPr id="872467" name="Rectangle 19"/>
            <p:cNvSpPr>
              <a:spLocks noChangeArrowheads="1"/>
            </p:cNvSpPr>
            <p:nvPr/>
          </p:nvSpPr>
          <p:spPr bwMode="auto">
            <a:xfrm>
              <a:off x="1725" y="1433"/>
              <a:ext cx="276" cy="188"/>
            </a:xfrm>
            <a:prstGeom prst="rect">
              <a:avLst/>
            </a:prstGeom>
            <a:gradFill rotWithShape="0">
              <a:gsLst>
                <a:gs pos="0">
                  <a:schemeClr val="bg2"/>
                </a:gs>
                <a:gs pos="50000">
                  <a:schemeClr val="bg2">
                    <a:gamma/>
                    <a:tint val="45490"/>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grpSp>
      <p:sp>
        <p:nvSpPr>
          <p:cNvPr id="104466" name="Line 20"/>
          <p:cNvSpPr>
            <a:spLocks noChangeShapeType="1"/>
          </p:cNvSpPr>
          <p:nvPr/>
        </p:nvSpPr>
        <p:spPr bwMode="auto">
          <a:xfrm>
            <a:off x="5745733" y="4086498"/>
            <a:ext cx="0" cy="7207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67" name="Line 21"/>
          <p:cNvSpPr>
            <a:spLocks noChangeShapeType="1"/>
          </p:cNvSpPr>
          <p:nvPr/>
        </p:nvSpPr>
        <p:spPr bwMode="auto">
          <a:xfrm>
            <a:off x="6510908" y="3254648"/>
            <a:ext cx="0" cy="7207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4468" name="Group 22"/>
          <p:cNvGrpSpPr/>
          <p:nvPr/>
        </p:nvGrpSpPr>
        <p:grpSpPr bwMode="auto">
          <a:xfrm>
            <a:off x="6226746" y="2994298"/>
            <a:ext cx="576263" cy="398463"/>
            <a:chOff x="1725" y="1370"/>
            <a:chExt cx="363" cy="251"/>
          </a:xfrm>
        </p:grpSpPr>
        <p:sp>
          <p:nvSpPr>
            <p:cNvPr id="872471" name="Rectangle 23"/>
            <p:cNvSpPr>
              <a:spLocks noChangeArrowheads="1"/>
            </p:cNvSpPr>
            <p:nvPr/>
          </p:nvSpPr>
          <p:spPr bwMode="auto">
            <a:xfrm>
              <a:off x="1812" y="1370"/>
              <a:ext cx="276" cy="188"/>
            </a:xfrm>
            <a:prstGeom prst="rect">
              <a:avLst/>
            </a:prstGeom>
            <a:gradFill rotWithShape="0">
              <a:gsLst>
                <a:gs pos="0">
                  <a:schemeClr val="bg2"/>
                </a:gs>
                <a:gs pos="50000">
                  <a:schemeClr val="bg2">
                    <a:gamma/>
                    <a:tint val="66667"/>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sp>
          <p:nvSpPr>
            <p:cNvPr id="872472" name="Rectangle 24"/>
            <p:cNvSpPr>
              <a:spLocks noChangeArrowheads="1"/>
            </p:cNvSpPr>
            <p:nvPr/>
          </p:nvSpPr>
          <p:spPr bwMode="auto">
            <a:xfrm>
              <a:off x="1769" y="1402"/>
              <a:ext cx="276" cy="188"/>
            </a:xfrm>
            <a:prstGeom prst="rect">
              <a:avLst/>
            </a:prstGeom>
            <a:gradFill rotWithShape="0">
              <a:gsLst>
                <a:gs pos="0">
                  <a:schemeClr val="bg2"/>
                </a:gs>
                <a:gs pos="50000">
                  <a:schemeClr val="bg2">
                    <a:gamma/>
                    <a:tint val="66667"/>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sp>
          <p:nvSpPr>
            <p:cNvPr id="872473" name="Rectangle 25"/>
            <p:cNvSpPr>
              <a:spLocks noChangeArrowheads="1"/>
            </p:cNvSpPr>
            <p:nvPr/>
          </p:nvSpPr>
          <p:spPr bwMode="auto">
            <a:xfrm>
              <a:off x="1725" y="1433"/>
              <a:ext cx="276" cy="188"/>
            </a:xfrm>
            <a:prstGeom prst="rect">
              <a:avLst/>
            </a:prstGeom>
            <a:gradFill rotWithShape="0">
              <a:gsLst>
                <a:gs pos="0">
                  <a:schemeClr val="bg2"/>
                </a:gs>
                <a:gs pos="50000">
                  <a:schemeClr val="bg2">
                    <a:gamma/>
                    <a:tint val="66667"/>
                    <a:invGamma/>
                  </a:schemeClr>
                </a:gs>
                <a:gs pos="100000">
                  <a:schemeClr val="bg2"/>
                </a:gs>
              </a:gsLst>
              <a:lin ang="0" scaled="1"/>
            </a:gradFill>
            <a:ln w="9525">
              <a:solidFill>
                <a:schemeClr val="tx1"/>
              </a:solidFill>
              <a:miter lim="800000"/>
              <a:headEnd type="none" w="sm" len="sm"/>
              <a:tailEnd type="none" w="sm" len="sm"/>
            </a:ln>
            <a:effectLst/>
          </p:spPr>
          <p:txBody>
            <a:bodyPr wrap="none" anchor="ctr"/>
            <a:lstStyle/>
            <a:p>
              <a:pPr algn="ctr">
                <a:defRPr/>
              </a:pPr>
              <a:endParaRPr lang="zh-CN" altLang="en-US">
                <a:latin typeface="Arial" panose="020B0604020202020204" pitchFamily="34" charset="0"/>
                <a:ea typeface="宋体" panose="02010600030101010101" pitchFamily="2" charset="-122"/>
              </a:endParaRPr>
            </a:p>
          </p:txBody>
        </p:sp>
      </p:grpSp>
      <p:sp>
        <p:nvSpPr>
          <p:cNvPr id="104469" name="Line 26"/>
          <p:cNvSpPr>
            <a:spLocks noChangeShapeType="1"/>
          </p:cNvSpPr>
          <p:nvPr/>
        </p:nvSpPr>
        <p:spPr bwMode="auto">
          <a:xfrm flipH="1">
            <a:off x="5977509" y="3283223"/>
            <a:ext cx="414337" cy="379413"/>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70" name="Text Box 27"/>
          <p:cNvSpPr txBox="1">
            <a:spLocks noChangeArrowheads="1"/>
          </p:cNvSpPr>
          <p:nvPr/>
        </p:nvSpPr>
        <p:spPr bwMode="auto">
          <a:xfrm>
            <a:off x="3886770" y="3638822"/>
            <a:ext cx="1035050" cy="527050"/>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GB" altLang="zh-CN" sz="1400">
                <a:ea typeface="宋体" panose="02010600030101010101" pitchFamily="2" charset="-122"/>
              </a:rPr>
              <a:t>Selectable Plug-ins</a:t>
            </a:r>
            <a:endParaRPr lang="en-GB" altLang="zh-CN" sz="1400">
              <a:ea typeface="宋体" panose="02010600030101010101" pitchFamily="2" charset="-122"/>
            </a:endParaRPr>
          </a:p>
        </p:txBody>
      </p:sp>
      <p:sp>
        <p:nvSpPr>
          <p:cNvPr id="104471" name="Line 28"/>
          <p:cNvSpPr>
            <a:spLocks noChangeShapeType="1"/>
          </p:cNvSpPr>
          <p:nvPr/>
        </p:nvSpPr>
        <p:spPr bwMode="auto">
          <a:xfrm flipV="1">
            <a:off x="4978970" y="3926160"/>
            <a:ext cx="438150" cy="4762"/>
          </a:xfrm>
          <a:prstGeom prst="line">
            <a:avLst/>
          </a:prstGeom>
          <a:noFill/>
          <a:ln w="9525">
            <a:solidFill>
              <a:schemeClr val="tx1"/>
            </a:solidFill>
            <a:prstDash val="dash"/>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2477" name="Text Box 29"/>
          <p:cNvSpPr txBox="1">
            <a:spLocks noChangeArrowheads="1"/>
          </p:cNvSpPr>
          <p:nvPr/>
        </p:nvSpPr>
        <p:spPr bwMode="auto">
          <a:xfrm>
            <a:off x="4404271" y="6332810"/>
            <a:ext cx="2762250" cy="336550"/>
          </a:xfrm>
          <a:prstGeom prst="rect">
            <a:avLst/>
          </a:prstGeom>
          <a:noFill/>
          <a:ln w="12700">
            <a:noFill/>
            <a:miter lim="800000"/>
          </a:ln>
          <a:effectLst/>
        </p:spPr>
        <p:txBody>
          <a:bodyPr wrap="none">
            <a:spAutoFit/>
          </a:bodyPr>
          <a:lstStyle/>
          <a:p>
            <a:pPr>
              <a:defRPr/>
            </a:pPr>
            <a:r>
              <a:rPr lang="en-GB" sz="1600" b="1" dirty="0">
                <a:ea typeface="宋体" panose="02010600030101010101" pitchFamily="2" charset="-122"/>
              </a:rPr>
              <a:t>Frameworks with Plug-ins</a:t>
            </a:r>
            <a:r>
              <a:rPr lang="en-US" altLang="zh-CN" sz="1600" b="1" dirty="0">
                <a:ea typeface="宋体" panose="02010600030101010101" pitchFamily="2" charset="-122"/>
              </a:rPr>
              <a:t> </a:t>
            </a:r>
            <a:endParaRPr lang="en-US" altLang="zh-CN" sz="1600" b="1" dirty="0">
              <a:ea typeface="宋体" panose="02010600030101010101" pitchFamily="2" charset="-122"/>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zh-CN" altLang="en-US" smtClean="0"/>
              <a:t>框架举例</a:t>
            </a:r>
            <a:endParaRPr lang="zh-CN" altLang="en-US" smtClean="0"/>
          </a:p>
        </p:txBody>
      </p:sp>
      <p:sp>
        <p:nvSpPr>
          <p:cNvPr id="105475" name="Rectangle 3"/>
          <p:cNvSpPr>
            <a:spLocks noGrp="1" noChangeArrowheads="1"/>
          </p:cNvSpPr>
          <p:nvPr>
            <p:ph type="body" idx="1"/>
          </p:nvPr>
        </p:nvSpPr>
        <p:spPr/>
        <p:txBody>
          <a:bodyPr/>
          <a:lstStyle/>
          <a:p>
            <a:pPr>
              <a:spcAft>
                <a:spcPts val="0"/>
              </a:spcAft>
            </a:pPr>
            <a:r>
              <a:rPr lang="en-US" altLang="zh-CN" sz="1800" dirty="0" smtClean="0"/>
              <a:t>1. MVC</a:t>
            </a:r>
            <a:r>
              <a:rPr lang="zh-CN" altLang="en-US" sz="1800" dirty="0" smtClean="0"/>
              <a:t>框架</a:t>
            </a:r>
            <a:endParaRPr lang="zh-CN" altLang="en-US" sz="1800" dirty="0" smtClean="0"/>
          </a:p>
          <a:p>
            <a:pPr lvl="1">
              <a:spcAft>
                <a:spcPts val="0"/>
              </a:spcAft>
            </a:pPr>
            <a:r>
              <a:rPr lang="en-US" altLang="zh-CN" sz="1800" dirty="0" smtClean="0"/>
              <a:t>Spring MVC</a:t>
            </a:r>
            <a:r>
              <a:rPr lang="zh-CN" altLang="en-US" sz="1800" dirty="0" smtClean="0"/>
              <a:t>、</a:t>
            </a:r>
            <a:r>
              <a:rPr lang="en-US" altLang="zh-CN" sz="1800" dirty="0" smtClean="0"/>
              <a:t>Struts</a:t>
            </a:r>
            <a:r>
              <a:rPr lang="zh-CN" altLang="en-US" sz="1800" dirty="0" smtClean="0"/>
              <a:t>、</a:t>
            </a:r>
            <a:r>
              <a:rPr lang="en-US" altLang="zh-CN" sz="1800" dirty="0" smtClean="0"/>
              <a:t>JSF</a:t>
            </a:r>
            <a:r>
              <a:rPr lang="zh-CN" altLang="en-US" sz="1800" dirty="0" smtClean="0"/>
              <a:t>、</a:t>
            </a:r>
            <a:r>
              <a:rPr lang="en-US" altLang="zh-CN" sz="1800" dirty="0" smtClean="0"/>
              <a:t>Grails</a:t>
            </a:r>
            <a:r>
              <a:rPr lang="zh-CN" altLang="en-US" sz="1800" dirty="0" smtClean="0"/>
              <a:t>、</a:t>
            </a:r>
            <a:r>
              <a:rPr lang="en-US" altLang="zh-CN" sz="1800" dirty="0" smtClean="0"/>
              <a:t>Google Web Toolkit</a:t>
            </a:r>
            <a:r>
              <a:rPr lang="zh-CN" altLang="en-US" sz="1800" dirty="0" smtClean="0"/>
              <a:t>（</a:t>
            </a:r>
            <a:r>
              <a:rPr lang="en-US" altLang="zh-CN" sz="1800" dirty="0" smtClean="0"/>
              <a:t>GWT</a:t>
            </a:r>
            <a:r>
              <a:rPr lang="zh-CN" altLang="en-US" sz="1800" dirty="0" smtClean="0"/>
              <a:t>）</a:t>
            </a:r>
            <a:endParaRPr lang="en-US" altLang="zh-CN" sz="1800" dirty="0" smtClean="0"/>
          </a:p>
          <a:p>
            <a:pPr>
              <a:spcAft>
                <a:spcPts val="0"/>
              </a:spcAft>
            </a:pPr>
            <a:r>
              <a:rPr lang="en-US" altLang="zh-CN" sz="1800" dirty="0" smtClean="0"/>
              <a:t>2. ORM </a:t>
            </a:r>
            <a:r>
              <a:rPr lang="zh-CN" altLang="en-US" sz="1800" dirty="0" smtClean="0"/>
              <a:t>框架   </a:t>
            </a:r>
            <a:endParaRPr lang="zh-CN" altLang="en-US" sz="1800" dirty="0" smtClean="0"/>
          </a:p>
          <a:p>
            <a:pPr lvl="1">
              <a:spcAft>
                <a:spcPts val="0"/>
              </a:spcAft>
            </a:pPr>
            <a:r>
              <a:rPr lang="en-US" altLang="zh-CN" sz="1800" dirty="0" err="1" smtClean="0"/>
              <a:t>Mybatis</a:t>
            </a:r>
            <a:endParaRPr lang="en-US" altLang="zh-CN" sz="1800" dirty="0" smtClean="0"/>
          </a:p>
          <a:p>
            <a:pPr lvl="1">
              <a:spcAft>
                <a:spcPts val="0"/>
              </a:spcAft>
            </a:pPr>
            <a:r>
              <a:rPr lang="en-US" altLang="zh-CN" sz="1800" dirty="0" smtClean="0"/>
              <a:t>Hibernate</a:t>
            </a:r>
            <a:r>
              <a:rPr lang="zh-CN" altLang="en-US" sz="1800" dirty="0" smtClean="0"/>
              <a:t>、</a:t>
            </a:r>
            <a:r>
              <a:rPr lang="en-US" altLang="zh-CN" sz="1800" dirty="0" smtClean="0"/>
              <a:t>Spring Data JPA</a:t>
            </a:r>
            <a:endParaRPr lang="en-US" altLang="zh-CN" sz="1800" dirty="0" smtClean="0"/>
          </a:p>
          <a:p>
            <a:pPr>
              <a:spcAft>
                <a:spcPts val="0"/>
              </a:spcAft>
            </a:pPr>
            <a:r>
              <a:rPr lang="en-US" altLang="zh-CN" sz="1800" dirty="0" smtClean="0"/>
              <a:t>3. Web</a:t>
            </a:r>
            <a:r>
              <a:rPr lang="zh-CN" altLang="en-US" sz="1800" dirty="0" smtClean="0"/>
              <a:t>前端框架</a:t>
            </a:r>
            <a:endParaRPr lang="zh-CN" altLang="en-US" sz="1800" dirty="0" smtClean="0"/>
          </a:p>
          <a:p>
            <a:pPr lvl="1">
              <a:spcAft>
                <a:spcPts val="0"/>
              </a:spcAft>
            </a:pPr>
            <a:r>
              <a:rPr lang="en-US" altLang="zh-CN" sz="1800" dirty="0" smtClean="0"/>
              <a:t>CSS</a:t>
            </a:r>
            <a:r>
              <a:rPr lang="zh-CN" altLang="en-US" sz="1800" dirty="0" smtClean="0"/>
              <a:t>框架：</a:t>
            </a:r>
            <a:r>
              <a:rPr lang="en-US" altLang="zh-CN" sz="1800" dirty="0" smtClean="0"/>
              <a:t>Bootstrap</a:t>
            </a:r>
            <a:r>
              <a:rPr lang="zh-CN" altLang="en-US" sz="1800" dirty="0" smtClean="0"/>
              <a:t>，</a:t>
            </a:r>
            <a:r>
              <a:rPr lang="en-US" altLang="zh-CN" sz="1800" dirty="0" err="1" smtClean="0"/>
              <a:t>Fundation</a:t>
            </a:r>
            <a:r>
              <a:rPr lang="en-US" altLang="zh-CN" sz="1800" dirty="0" smtClean="0"/>
              <a:t> </a:t>
            </a:r>
            <a:endParaRPr lang="en-US" altLang="zh-CN" sz="1800" dirty="0" smtClean="0"/>
          </a:p>
          <a:p>
            <a:pPr lvl="1">
              <a:spcAft>
                <a:spcPts val="0"/>
              </a:spcAft>
            </a:pPr>
            <a:r>
              <a:rPr lang="en-US" altLang="zh-CN" sz="1800" dirty="0" smtClean="0"/>
              <a:t>JS</a:t>
            </a:r>
            <a:r>
              <a:rPr lang="zh-CN" altLang="en-US" sz="1800" dirty="0" smtClean="0"/>
              <a:t>框架：</a:t>
            </a:r>
            <a:r>
              <a:rPr lang="en-US" altLang="zh-CN" sz="1800" dirty="0" smtClean="0"/>
              <a:t>VUE.JS, React.js, AngularJS,</a:t>
            </a:r>
            <a:r>
              <a:rPr lang="zh-CN" altLang="en-US" sz="1800" dirty="0" smtClean="0"/>
              <a:t> </a:t>
            </a:r>
            <a:r>
              <a:rPr lang="en-US" altLang="zh-CN" sz="1800" dirty="0" smtClean="0"/>
              <a:t>Ember.js</a:t>
            </a:r>
            <a:endParaRPr lang="en-US" altLang="zh-CN" sz="1800" dirty="0" smtClean="0"/>
          </a:p>
          <a:p>
            <a:pPr>
              <a:spcAft>
                <a:spcPts val="0"/>
              </a:spcAft>
            </a:pPr>
            <a:r>
              <a:rPr lang="en-US" altLang="zh-CN" sz="1800" dirty="0" smtClean="0"/>
              <a:t>4. </a:t>
            </a:r>
            <a:r>
              <a:rPr lang="zh-CN" altLang="zh-CN" sz="1800" dirty="0" smtClean="0"/>
              <a:t>并行计算框架</a:t>
            </a:r>
            <a:endParaRPr lang="en-US" altLang="zh-CN" sz="1800" dirty="0" smtClean="0"/>
          </a:p>
          <a:p>
            <a:pPr lvl="1">
              <a:spcAft>
                <a:spcPts val="0"/>
              </a:spcAft>
            </a:pPr>
            <a:r>
              <a:rPr lang="en-US" altLang="zh-CN" sz="1800" dirty="0" smtClean="0"/>
              <a:t> Hadoop, Spark, MapReduce</a:t>
            </a:r>
            <a:endParaRPr lang="en-US" altLang="zh-CN" sz="1800" dirty="0" smtClean="0"/>
          </a:p>
          <a:p>
            <a:pPr>
              <a:spcAft>
                <a:spcPts val="0"/>
              </a:spcAft>
            </a:pPr>
            <a:r>
              <a:rPr lang="en-US" altLang="zh-CN" sz="1800" dirty="0" smtClean="0"/>
              <a:t>5. </a:t>
            </a:r>
            <a:r>
              <a:rPr lang="zh-CN" altLang="en-US" sz="1800" dirty="0" smtClean="0"/>
              <a:t>服务与微服务</a:t>
            </a:r>
            <a:r>
              <a:rPr lang="zh-CN" altLang="zh-CN" sz="1800" dirty="0" smtClean="0"/>
              <a:t>框架</a:t>
            </a:r>
            <a:endParaRPr lang="en-US" altLang="zh-CN" sz="1800" dirty="0" smtClean="0"/>
          </a:p>
          <a:p>
            <a:pPr lvl="1">
              <a:spcAft>
                <a:spcPts val="0"/>
              </a:spcAft>
            </a:pPr>
            <a:r>
              <a:rPr lang="en-US" altLang="zh-CN" sz="1800" dirty="0" smtClean="0"/>
              <a:t>Spring Cloud</a:t>
            </a:r>
            <a:r>
              <a:rPr lang="zh-CN" altLang="en-US" sz="1800" dirty="0" smtClean="0"/>
              <a:t>，</a:t>
            </a:r>
            <a:r>
              <a:rPr lang="en-US" altLang="zh-CN" sz="1800" dirty="0" err="1" smtClean="0"/>
              <a:t>Dubbo</a:t>
            </a:r>
            <a:endParaRPr lang="en-US" altLang="zh-CN" sz="1800" dirty="0" smtClean="0"/>
          </a:p>
          <a:p>
            <a:pPr>
              <a:spcAft>
                <a:spcPts val="0"/>
              </a:spcAft>
            </a:pPr>
            <a:r>
              <a:rPr lang="en-US" altLang="zh-CN" sz="1800" dirty="0" smtClean="0"/>
              <a:t>6.</a:t>
            </a:r>
            <a:r>
              <a:rPr lang="zh-CN" altLang="en-US" sz="1800" dirty="0" smtClean="0"/>
              <a:t>深度学习框架</a:t>
            </a:r>
            <a:endParaRPr lang="en-US" altLang="zh-CN" sz="1800" dirty="0" smtClean="0"/>
          </a:p>
          <a:p>
            <a:pPr lvl="1">
              <a:spcAft>
                <a:spcPts val="0"/>
              </a:spcAft>
            </a:pPr>
            <a:r>
              <a:rPr lang="en-US" altLang="zh-CN" sz="1800" dirty="0" smtClean="0"/>
              <a:t> </a:t>
            </a:r>
            <a:r>
              <a:rPr lang="en-US" altLang="zh-CN" sz="1800" dirty="0" err="1" smtClean="0"/>
              <a:t>PyTorch</a:t>
            </a:r>
            <a:r>
              <a:rPr lang="en-US" altLang="zh-CN" sz="1800" dirty="0" smtClean="0"/>
              <a:t>, </a:t>
            </a:r>
            <a:r>
              <a:rPr lang="en-US" altLang="zh-CN" sz="1800" dirty="0" err="1" smtClean="0"/>
              <a:t>TensorFlow</a:t>
            </a:r>
            <a:r>
              <a:rPr lang="zh-CN" altLang="en-US" sz="1800" dirty="0" smtClean="0"/>
              <a:t>，</a:t>
            </a:r>
            <a:r>
              <a:rPr lang="en-US" altLang="zh-CN" sz="1800" dirty="0" err="1" smtClean="0"/>
              <a:t>Caffe</a:t>
            </a:r>
            <a:endParaRPr lang="en-US" altLang="zh-CN" sz="1800" dirty="0" smtClean="0"/>
          </a:p>
          <a:p>
            <a:pPr>
              <a:spcAft>
                <a:spcPts val="0"/>
              </a:spcAft>
            </a:pPr>
            <a:r>
              <a:rPr lang="zh-CN" altLang="en-US" sz="1800" dirty="0" smtClean="0"/>
              <a:t>等等</a:t>
            </a:r>
            <a:endParaRPr lang="en-US" altLang="zh-CN" sz="1800" dirty="0" smtClean="0"/>
          </a:p>
          <a:p>
            <a:pPr lvl="1"/>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dirty="0" smtClean="0"/>
              <a:t>Web</a:t>
            </a:r>
            <a:r>
              <a:rPr lang="zh-CN" altLang="en-US" dirty="0" smtClean="0"/>
              <a:t>应用的框架推荐</a:t>
            </a:r>
            <a:endParaRPr lang="en-US" altLang="zh-CN" dirty="0" smtClean="0"/>
          </a:p>
        </p:txBody>
      </p:sp>
      <p:sp>
        <p:nvSpPr>
          <p:cNvPr id="106499" name="Rectangle 3"/>
          <p:cNvSpPr>
            <a:spLocks noGrp="1" noChangeArrowheads="1"/>
          </p:cNvSpPr>
          <p:nvPr>
            <p:ph type="body" idx="1"/>
          </p:nvPr>
        </p:nvSpPr>
        <p:spPr/>
        <p:txBody>
          <a:bodyPr/>
          <a:lstStyle/>
          <a:p>
            <a:r>
              <a:rPr lang="zh-CN" altLang="en-US" dirty="0"/>
              <a:t>后台框架</a:t>
            </a:r>
            <a:endParaRPr lang="en-US" altLang="zh-CN" dirty="0"/>
          </a:p>
          <a:p>
            <a:pPr lvl="1"/>
            <a:r>
              <a:rPr lang="en-US" altLang="zh-CN" sz="2400" dirty="0"/>
              <a:t>Java</a:t>
            </a:r>
            <a:r>
              <a:rPr lang="zh-CN" altLang="en-US" sz="2400" dirty="0"/>
              <a:t>用</a:t>
            </a:r>
            <a:r>
              <a:rPr lang="en-US" altLang="zh-CN" sz="2400" dirty="0"/>
              <a:t>Spring</a:t>
            </a:r>
            <a:endParaRPr lang="en-US" altLang="zh-CN" sz="2400" dirty="0"/>
          </a:p>
          <a:p>
            <a:pPr lvl="1"/>
            <a:r>
              <a:rPr lang="en-US" altLang="zh-CN" sz="2400" dirty="0" err="1"/>
              <a:t>J</a:t>
            </a:r>
            <a:r>
              <a:rPr lang="en-US" altLang="zh-CN" sz="2400" dirty="0" err="1" smtClean="0"/>
              <a:t>avascript</a:t>
            </a:r>
            <a:r>
              <a:rPr lang="zh-CN" altLang="en-US" sz="2400" dirty="0"/>
              <a:t>用</a:t>
            </a:r>
            <a:r>
              <a:rPr lang="en-US" altLang="zh-CN" sz="2400" dirty="0"/>
              <a:t>node.js</a:t>
            </a:r>
            <a:endParaRPr lang="en-US" altLang="zh-CN" sz="2400" dirty="0"/>
          </a:p>
          <a:p>
            <a:pPr lvl="1"/>
            <a:r>
              <a:rPr lang="en-US" altLang="zh-CN" sz="2400" dirty="0"/>
              <a:t>P</a:t>
            </a:r>
            <a:r>
              <a:rPr lang="en-US" altLang="zh-CN" sz="2400" dirty="0" smtClean="0"/>
              <a:t>ython</a:t>
            </a:r>
            <a:r>
              <a:rPr lang="zh-CN" altLang="en-US" sz="2400" dirty="0"/>
              <a:t>用</a:t>
            </a:r>
            <a:r>
              <a:rPr lang="en-US" altLang="zh-CN" sz="2400" dirty="0" smtClean="0"/>
              <a:t>Django</a:t>
            </a:r>
            <a:r>
              <a:rPr lang="zh-CN" altLang="en-US" sz="2400" dirty="0" smtClean="0"/>
              <a:t>或</a:t>
            </a:r>
            <a:r>
              <a:rPr lang="en-US" altLang="zh-CN" sz="2400" dirty="0" smtClean="0"/>
              <a:t>Flask</a:t>
            </a:r>
            <a:endParaRPr lang="en-US" altLang="zh-CN" sz="2400" dirty="0"/>
          </a:p>
          <a:p>
            <a:pPr lvl="1"/>
            <a:endParaRPr lang="en-US" altLang="zh-CN" sz="2400" dirty="0"/>
          </a:p>
          <a:p>
            <a:r>
              <a:rPr lang="zh-CN" altLang="zh-CN" dirty="0"/>
              <a:t>前台框架</a:t>
            </a:r>
            <a:endParaRPr lang="en-US" altLang="zh-CN" dirty="0"/>
          </a:p>
          <a:p>
            <a:pPr lvl="1"/>
            <a:r>
              <a:rPr lang="en-US" altLang="zh-CN" sz="2400" dirty="0"/>
              <a:t>React</a:t>
            </a:r>
            <a:endParaRPr lang="en-US" altLang="zh-CN" sz="2400" dirty="0"/>
          </a:p>
          <a:p>
            <a:pPr lvl="1"/>
            <a:r>
              <a:rPr lang="en-US" altLang="zh-CN" sz="2400" dirty="0" err="1"/>
              <a:t>Vue</a:t>
            </a:r>
            <a:endParaRPr lang="en-US" altLang="zh-CN" sz="2400" dirty="0"/>
          </a:p>
          <a:p>
            <a:pPr lvl="1"/>
            <a:r>
              <a:rPr lang="en-US" altLang="zh-CN" sz="2400" dirty="0"/>
              <a:t>Angular JS</a:t>
            </a:r>
            <a:endParaRPr lang="zh-CN" altLang="en-US" sz="2400" dirty="0"/>
          </a:p>
          <a:p>
            <a:endParaRPr lang="zh-CN" altLang="en-US" dirty="0"/>
          </a:p>
        </p:txBody>
      </p:sp>
      <p:pic>
        <p:nvPicPr>
          <p:cNvPr id="4" name="图片 3"/>
          <p:cNvPicPr>
            <a:picLocks noChangeAspect="1"/>
          </p:cNvPicPr>
          <p:nvPr/>
        </p:nvPicPr>
        <p:blipFill>
          <a:blip r:embed="rId1"/>
          <a:stretch>
            <a:fillRect/>
          </a:stretch>
        </p:blipFill>
        <p:spPr>
          <a:xfrm>
            <a:off x="4691718" y="3474568"/>
            <a:ext cx="5875519" cy="2882330"/>
          </a:xfrm>
          <a:prstGeom prst="rect">
            <a:avLst/>
          </a:prstGeom>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数据视图 </a:t>
            </a:r>
            <a:r>
              <a:rPr lang="en-US" altLang="zh-CN" smtClean="0"/>
              <a:t>Data View</a:t>
            </a:r>
            <a:endParaRPr lang="zh-CN" altLang="en-US" dirty="0" smtClean="0"/>
          </a:p>
        </p:txBody>
      </p:sp>
      <p:sp>
        <p:nvSpPr>
          <p:cNvPr id="5" name="内容占位符 4"/>
          <p:cNvSpPr>
            <a:spLocks noGrp="1"/>
          </p:cNvSpPr>
          <p:nvPr>
            <p:ph idx="1"/>
          </p:nvPr>
        </p:nvSpPr>
        <p:spPr>
          <a:xfrm>
            <a:off x="612000" y="1200150"/>
            <a:ext cx="11157857" cy="5441549"/>
          </a:xfrm>
        </p:spPr>
        <p:txBody>
          <a:bodyPr/>
          <a:lstStyle/>
          <a:p>
            <a:r>
              <a:rPr lang="zh-CN" altLang="en-US" dirty="0" smtClean="0"/>
              <a:t>针对以数据为中心的软件，则需定义数据架构</a:t>
            </a:r>
            <a:endParaRPr lang="en-US" altLang="zh-CN" dirty="0" smtClean="0"/>
          </a:p>
          <a:p>
            <a:r>
              <a:rPr lang="zh-CN" altLang="en-US" dirty="0" smtClean="0"/>
              <a:t>步骤：</a:t>
            </a:r>
            <a:endParaRPr lang="en-US" altLang="zh-CN" dirty="0" smtClean="0"/>
          </a:p>
          <a:p>
            <a:pPr lvl="1"/>
            <a:r>
              <a:rPr lang="zh-CN" altLang="en-US" dirty="0"/>
              <a:t>确定哪些类的数据需要</a:t>
            </a:r>
            <a:r>
              <a:rPr lang="zh-CN" altLang="en-US" dirty="0">
                <a:solidFill>
                  <a:srgbClr val="EB7C1F"/>
                </a:solidFill>
              </a:rPr>
              <a:t>永久</a:t>
            </a:r>
            <a:r>
              <a:rPr lang="zh-CN" altLang="en-US" dirty="0"/>
              <a:t>保存</a:t>
            </a:r>
            <a:endParaRPr lang="en-US" altLang="zh-CN" dirty="0"/>
          </a:p>
          <a:p>
            <a:pPr lvl="1"/>
            <a:r>
              <a:rPr lang="zh-CN" altLang="zh-CN" dirty="0"/>
              <a:t>确定</a:t>
            </a:r>
            <a:r>
              <a:rPr lang="zh-CN" altLang="en-US" dirty="0"/>
              <a:t>持久</a:t>
            </a:r>
            <a:r>
              <a:rPr lang="zh-CN" altLang="zh-CN" dirty="0"/>
              <a:t>数据</a:t>
            </a:r>
            <a:r>
              <a:rPr lang="zh-CN" altLang="en-US" dirty="0"/>
              <a:t>的</a:t>
            </a:r>
            <a:r>
              <a:rPr lang="zh-CN" altLang="zh-CN" dirty="0">
                <a:solidFill>
                  <a:srgbClr val="EB7C1F"/>
                </a:solidFill>
              </a:rPr>
              <a:t>存储</a:t>
            </a:r>
            <a:r>
              <a:rPr lang="zh-CN" altLang="zh-CN" dirty="0"/>
              <a:t>和组织</a:t>
            </a:r>
            <a:r>
              <a:rPr lang="zh-CN" altLang="zh-CN" dirty="0" smtClean="0"/>
              <a:t>方式</a:t>
            </a:r>
            <a:endParaRPr lang="en-US" altLang="zh-CN" dirty="0" smtClean="0"/>
          </a:p>
          <a:p>
            <a:pPr lvl="2"/>
            <a:r>
              <a:rPr lang="zh-CN" altLang="en-US" dirty="0" smtClean="0"/>
              <a:t>关系型数据库、</a:t>
            </a:r>
            <a:r>
              <a:rPr lang="en-US" altLang="zh-CN" dirty="0" smtClean="0"/>
              <a:t>NoSQL</a:t>
            </a:r>
            <a:r>
              <a:rPr lang="zh-CN" altLang="en-US" dirty="0" smtClean="0"/>
              <a:t>数据库、文件 </a:t>
            </a:r>
            <a:r>
              <a:rPr lang="en-US" altLang="zh-CN" dirty="0" smtClean="0"/>
              <a:t>……</a:t>
            </a:r>
            <a:endParaRPr lang="en-US" altLang="zh-CN" dirty="0"/>
          </a:p>
          <a:p>
            <a:pPr lvl="1"/>
            <a:r>
              <a:rPr lang="zh-CN" altLang="en-US" dirty="0"/>
              <a:t>将</a:t>
            </a:r>
            <a:r>
              <a:rPr lang="zh-CN" altLang="en-US" dirty="0" smtClean="0"/>
              <a:t>概念</a:t>
            </a:r>
            <a:r>
              <a:rPr lang="zh-CN" altLang="en-US" dirty="0">
                <a:solidFill>
                  <a:srgbClr val="EB7C1F"/>
                </a:solidFill>
              </a:rPr>
              <a:t>类图</a:t>
            </a:r>
            <a:r>
              <a:rPr lang="zh-CN" altLang="en-US" dirty="0"/>
              <a:t>或分析类</a:t>
            </a:r>
            <a:r>
              <a:rPr lang="zh-CN" altLang="en-US" dirty="0" smtClean="0"/>
              <a:t>图转化</a:t>
            </a:r>
            <a:r>
              <a:rPr lang="zh-CN" altLang="en-US" dirty="0"/>
              <a:t>成数据</a:t>
            </a:r>
            <a:r>
              <a:rPr lang="zh-CN" altLang="en-US" dirty="0" smtClean="0"/>
              <a:t>视图</a:t>
            </a:r>
            <a:endParaRPr lang="en-US" altLang="zh-CN" dirty="0" smtClean="0"/>
          </a:p>
          <a:p>
            <a:pPr lvl="1"/>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从类图生成实体关系图</a:t>
            </a:r>
            <a:endParaRPr lang="zh-CN" altLang="en-US" dirty="0"/>
          </a:p>
        </p:txBody>
      </p:sp>
      <p:sp>
        <p:nvSpPr>
          <p:cNvPr id="3" name="内容占位符 2"/>
          <p:cNvSpPr>
            <a:spLocks noGrp="1"/>
          </p:cNvSpPr>
          <p:nvPr>
            <p:ph idx="1"/>
          </p:nvPr>
        </p:nvSpPr>
        <p:spPr>
          <a:xfrm>
            <a:off x="596145" y="1218546"/>
            <a:ext cx="11157857" cy="5288241"/>
          </a:xfrm>
        </p:spPr>
        <p:txBody>
          <a:bodyPr/>
          <a:lstStyle/>
          <a:p>
            <a:r>
              <a:rPr lang="zh-CN" altLang="en-US" dirty="0" smtClean="0"/>
              <a:t>关系型数据库的设计采用</a:t>
            </a:r>
            <a:r>
              <a:rPr lang="zh-CN" altLang="en-US" b="1" dirty="0">
                <a:solidFill>
                  <a:srgbClr val="EB7C1F"/>
                </a:solidFill>
              </a:rPr>
              <a:t>实体关系图</a:t>
            </a:r>
            <a:r>
              <a:rPr lang="zh-CN" altLang="en-US" dirty="0"/>
              <a:t>（</a:t>
            </a:r>
            <a:r>
              <a:rPr lang="en-US" altLang="zh-CN" dirty="0"/>
              <a:t>Entity-Relation Diagram, ERD</a:t>
            </a:r>
            <a:r>
              <a:rPr lang="zh-CN" altLang="en-US" dirty="0"/>
              <a:t>）</a:t>
            </a:r>
            <a:endParaRPr lang="en-US" altLang="zh-CN" dirty="0"/>
          </a:p>
          <a:p>
            <a:pPr lvl="1"/>
            <a:r>
              <a:rPr lang="zh-CN" altLang="zh-CN" dirty="0" smtClean="0"/>
              <a:t>类</a:t>
            </a:r>
            <a:r>
              <a:rPr lang="zh-CN" altLang="zh-CN" dirty="0"/>
              <a:t>对应于</a:t>
            </a:r>
            <a:r>
              <a:rPr lang="zh-CN" altLang="en-US" dirty="0"/>
              <a:t> </a:t>
            </a:r>
            <a:r>
              <a:rPr lang="en-US" altLang="zh-CN" dirty="0"/>
              <a:t>“</a:t>
            </a:r>
            <a:r>
              <a:rPr lang="zh-CN" altLang="zh-CN" b="1" dirty="0">
                <a:solidFill>
                  <a:srgbClr val="EB7C1F"/>
                </a:solidFill>
              </a:rPr>
              <a:t>表格</a:t>
            </a:r>
            <a:r>
              <a:rPr lang="en-US" altLang="zh-CN" dirty="0"/>
              <a:t>”</a:t>
            </a:r>
            <a:r>
              <a:rPr lang="zh-CN" altLang="zh-CN" dirty="0"/>
              <a:t>（</a:t>
            </a:r>
            <a:r>
              <a:rPr lang="en-US" altLang="zh-CN" dirty="0"/>
              <a:t>table</a:t>
            </a:r>
            <a:r>
              <a:rPr lang="zh-CN" altLang="zh-CN" dirty="0"/>
              <a:t>）</a:t>
            </a:r>
            <a:endParaRPr lang="en-US" altLang="zh-CN" dirty="0"/>
          </a:p>
          <a:p>
            <a:pPr lvl="1"/>
            <a:r>
              <a:rPr lang="zh-CN" altLang="zh-CN" dirty="0"/>
              <a:t>对象对应于</a:t>
            </a:r>
            <a:r>
              <a:rPr lang="en-US" altLang="zh-CN" dirty="0"/>
              <a:t>“</a:t>
            </a:r>
            <a:r>
              <a:rPr lang="zh-CN" altLang="zh-CN" b="1" dirty="0">
                <a:solidFill>
                  <a:srgbClr val="EB7C1F"/>
                </a:solidFill>
              </a:rPr>
              <a:t>记录</a:t>
            </a:r>
            <a:r>
              <a:rPr lang="en-US" altLang="zh-CN" dirty="0"/>
              <a:t>”</a:t>
            </a:r>
            <a:r>
              <a:rPr lang="zh-CN" altLang="zh-CN" dirty="0"/>
              <a:t>（</a:t>
            </a:r>
            <a:r>
              <a:rPr lang="en-US" altLang="zh-CN" dirty="0"/>
              <a:t>record</a:t>
            </a:r>
            <a:r>
              <a:rPr lang="zh-CN" altLang="zh-CN" dirty="0"/>
              <a:t>）</a:t>
            </a:r>
            <a:endParaRPr lang="en-US" altLang="zh-CN" dirty="0"/>
          </a:p>
          <a:p>
            <a:pPr lvl="1"/>
            <a:r>
              <a:rPr lang="zh-CN" altLang="zh-CN" dirty="0"/>
              <a:t>属性对应于表格中的</a:t>
            </a:r>
            <a:r>
              <a:rPr lang="en-US" altLang="zh-CN" dirty="0"/>
              <a:t>“</a:t>
            </a:r>
            <a:r>
              <a:rPr lang="zh-CN" altLang="zh-CN" b="1" dirty="0">
                <a:solidFill>
                  <a:srgbClr val="EB7C1F"/>
                </a:solidFill>
              </a:rPr>
              <a:t>字段</a:t>
            </a:r>
            <a:r>
              <a:rPr lang="en-US" altLang="zh-CN" dirty="0"/>
              <a:t>”</a:t>
            </a:r>
            <a:r>
              <a:rPr lang="zh-CN" altLang="zh-CN" dirty="0"/>
              <a:t>（</a:t>
            </a:r>
            <a:r>
              <a:rPr lang="en-US" altLang="zh-CN" dirty="0"/>
              <a:t>field</a:t>
            </a:r>
            <a:r>
              <a:rPr lang="zh-CN" altLang="zh-CN" dirty="0"/>
              <a:t>）</a:t>
            </a:r>
            <a:endParaRPr lang="zh-CN" altLang="en-US" dirty="0"/>
          </a:p>
          <a:p>
            <a:pPr lvl="1"/>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6" name="对象 5"/>
          <p:cNvGraphicFramePr>
            <a:graphicFrameLocks noChangeAspect="1"/>
          </p:cNvGraphicFramePr>
          <p:nvPr/>
        </p:nvGraphicFramePr>
        <p:xfrm>
          <a:off x="1199180" y="3918148"/>
          <a:ext cx="7941880" cy="2247702"/>
        </p:xfrm>
        <a:graphic>
          <a:graphicData uri="http://schemas.openxmlformats.org/presentationml/2006/ole">
            <mc:AlternateContent xmlns:mc="http://schemas.openxmlformats.org/markup-compatibility/2006">
              <mc:Choice xmlns:v="urn:schemas-microsoft-com:vml" Requires="v">
                <p:oleObj spid="_x0000_s30728" name="Visio" r:id="rId1" imgW="4798060" imgH="1365885" progId="Visio.Drawing.11">
                  <p:embed/>
                </p:oleObj>
              </mc:Choice>
              <mc:Fallback>
                <p:oleObj name="Visio" r:id="rId1" imgW="4798060" imgH="1365885" progId="Visio.Drawing.11">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80" y="3918148"/>
                        <a:ext cx="7941880" cy="2247702"/>
                      </a:xfrm>
                      <a:prstGeom prst="rect">
                        <a:avLst/>
                      </a:prstGeom>
                      <a:noFill/>
                    </p:spPr>
                  </p:pic>
                </p:oleObj>
              </mc:Fallback>
            </mc:AlternateContent>
          </a:graphicData>
        </a:graphic>
      </p:graphicFrame>
      <p:cxnSp>
        <p:nvCxnSpPr>
          <p:cNvPr id="7" name="直接连接符 6"/>
          <p:cNvCxnSpPr/>
          <p:nvPr/>
        </p:nvCxnSpPr>
        <p:spPr>
          <a:xfrm flipH="1">
            <a:off x="8183956" y="3969060"/>
            <a:ext cx="1224136" cy="360040"/>
          </a:xfrm>
          <a:prstGeom prst="line">
            <a:avLst/>
          </a:prstGeom>
          <a:ln w="222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16104" y="3687415"/>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表格名称</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7355864" y="4725144"/>
            <a:ext cx="2160240" cy="468052"/>
          </a:xfrm>
          <a:prstGeom prst="line">
            <a:avLst/>
          </a:prstGeom>
          <a:ln w="222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96753" y="4473938"/>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字段名称</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zh-CN" dirty="0"/>
              <a:t>、</a:t>
            </a:r>
            <a:r>
              <a:rPr lang="en-US" altLang="zh-CN" dirty="0"/>
              <a:t>1:n</a:t>
            </a:r>
            <a:r>
              <a:rPr lang="zh-CN" altLang="zh-CN" dirty="0"/>
              <a:t>关联关系的映射</a:t>
            </a:r>
            <a:endParaRPr lang="zh-CN" altLang="en-US" dirty="0"/>
          </a:p>
        </p:txBody>
      </p:sp>
      <p:sp>
        <p:nvSpPr>
          <p:cNvPr id="3" name="内容占位符 2"/>
          <p:cNvSpPr>
            <a:spLocks noGrp="1"/>
          </p:cNvSpPr>
          <p:nvPr>
            <p:ph idx="1"/>
          </p:nvPr>
        </p:nvSpPr>
        <p:spPr>
          <a:xfrm>
            <a:off x="612000" y="1353459"/>
            <a:ext cx="11157857" cy="1157394"/>
          </a:xfrm>
        </p:spPr>
        <p:txBody>
          <a:bodyPr/>
          <a:lstStyle/>
          <a:p>
            <a:r>
              <a:rPr lang="zh-CN" altLang="zh-CN" dirty="0"/>
              <a:t>假设类</a:t>
            </a:r>
            <a:r>
              <a:rPr lang="en-US" altLang="zh-CN" dirty="0"/>
              <a:t>C1</a:t>
            </a:r>
            <a:r>
              <a:rPr lang="zh-CN" altLang="zh-CN" dirty="0"/>
              <a:t>、</a:t>
            </a:r>
            <a:r>
              <a:rPr lang="en-US" altLang="zh-CN" dirty="0"/>
              <a:t>C2</a:t>
            </a:r>
            <a:r>
              <a:rPr lang="zh-CN" altLang="zh-CN" dirty="0"/>
              <a:t>对应的表格分别为</a:t>
            </a:r>
            <a:r>
              <a:rPr lang="en-US" altLang="zh-CN" dirty="0"/>
              <a:t>T_C1</a:t>
            </a:r>
            <a:r>
              <a:rPr lang="zh-CN" altLang="zh-CN" dirty="0"/>
              <a:t>、</a:t>
            </a:r>
            <a:r>
              <a:rPr lang="en-US" altLang="zh-CN" dirty="0"/>
              <a:t>T_C2</a:t>
            </a:r>
            <a:r>
              <a:rPr lang="zh-CN" altLang="zh-CN" dirty="0"/>
              <a:t>，只要将</a:t>
            </a:r>
            <a:r>
              <a:rPr lang="en-US" altLang="zh-CN" dirty="0"/>
              <a:t>T_C1</a:t>
            </a:r>
            <a:r>
              <a:rPr lang="zh-CN" altLang="zh-CN" dirty="0"/>
              <a:t>中关键字段纳入</a:t>
            </a:r>
            <a:r>
              <a:rPr lang="en-US" altLang="zh-CN" dirty="0"/>
              <a:t>T_C2</a:t>
            </a:r>
            <a:r>
              <a:rPr lang="zh-CN" altLang="zh-CN" dirty="0"/>
              <a:t>中作为</a:t>
            </a:r>
            <a:r>
              <a:rPr lang="zh-CN" altLang="zh-CN" b="1" dirty="0">
                <a:solidFill>
                  <a:srgbClr val="EB7C1F"/>
                </a:solidFill>
              </a:rPr>
              <a:t>外键</a:t>
            </a:r>
            <a:r>
              <a:rPr lang="zh-CN" altLang="zh-CN" dirty="0"/>
              <a:t>，就可表示从</a:t>
            </a:r>
            <a:r>
              <a:rPr lang="en-US" altLang="zh-CN" dirty="0"/>
              <a:t>T_C1</a:t>
            </a:r>
            <a:r>
              <a:rPr lang="zh-CN" altLang="zh-CN" dirty="0"/>
              <a:t>到</a:t>
            </a:r>
            <a:r>
              <a:rPr lang="en-US" altLang="zh-CN" dirty="0"/>
              <a:t>T_C2</a:t>
            </a:r>
            <a:r>
              <a:rPr lang="zh-CN" altLang="zh-CN" dirty="0"/>
              <a:t>间的</a:t>
            </a:r>
            <a:r>
              <a:rPr lang="en-US" altLang="zh-CN" dirty="0"/>
              <a:t>1:1</a:t>
            </a:r>
            <a:r>
              <a:rPr lang="zh-CN" altLang="zh-CN" dirty="0"/>
              <a:t>、</a:t>
            </a:r>
            <a:r>
              <a:rPr lang="en-US" altLang="zh-CN" dirty="0"/>
              <a:t>1:n </a:t>
            </a:r>
            <a:r>
              <a:rPr lang="zh-CN" altLang="zh-CN" b="1" dirty="0">
                <a:solidFill>
                  <a:srgbClr val="EB7C1F"/>
                </a:solidFill>
              </a:rPr>
              <a:t>关联关系</a:t>
            </a:r>
            <a:endParaRPr lang="zh-CN" altLang="en-US" b="1" dirty="0">
              <a:solidFill>
                <a:srgbClr val="EB7C1F"/>
              </a:solidFill>
            </a:endParaRPr>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p:nvPr/>
        </p:nvPicPr>
        <p:blipFill>
          <a:blip r:embed="rId1"/>
          <a:stretch>
            <a:fillRect/>
          </a:stretch>
        </p:blipFill>
        <p:spPr>
          <a:xfrm>
            <a:off x="2855640" y="3284984"/>
            <a:ext cx="6588732" cy="2892448"/>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r>
              <a:rPr lang="zh-CN" altLang="en-US" smtClean="0"/>
              <a:t>软件模块</a:t>
            </a:r>
            <a:endParaRPr lang="zh-CN" altLang="en-US" smtClean="0"/>
          </a:p>
        </p:txBody>
      </p:sp>
      <p:sp>
        <p:nvSpPr>
          <p:cNvPr id="50179" name="Rectangle 5"/>
          <p:cNvSpPr>
            <a:spLocks noGrp="1" noChangeArrowheads="1"/>
          </p:cNvSpPr>
          <p:nvPr>
            <p:ph type="body" idx="1"/>
          </p:nvPr>
        </p:nvSpPr>
        <p:spPr>
          <a:xfrm>
            <a:off x="612000" y="1239560"/>
            <a:ext cx="11157857" cy="5288241"/>
          </a:xfrm>
        </p:spPr>
        <p:txBody>
          <a:bodyPr/>
          <a:lstStyle/>
          <a:p>
            <a:r>
              <a:rPr lang="zh-CN" altLang="en-US" dirty="0" smtClean="0"/>
              <a:t>模块是</a:t>
            </a:r>
            <a:r>
              <a:rPr lang="zh-CN" altLang="zh-CN" dirty="0" smtClean="0"/>
              <a:t>能够单独命名并独立地完成一定功能的程序语句的集合</a:t>
            </a:r>
            <a:endParaRPr lang="zh-CN" altLang="en-US" dirty="0" smtClean="0"/>
          </a:p>
          <a:p>
            <a:pPr lvl="1"/>
            <a:r>
              <a:rPr lang="zh-CN" altLang="en-US" dirty="0" smtClean="0"/>
              <a:t>例如，子系统、过程、函数、子程序、宏、类等 </a:t>
            </a:r>
            <a:endParaRPr lang="en-US" altLang="zh-CN" dirty="0" smtClean="0"/>
          </a:p>
          <a:p>
            <a:r>
              <a:rPr lang="zh-CN" altLang="en-US" dirty="0" smtClean="0"/>
              <a:t>模块</a:t>
            </a:r>
            <a:r>
              <a:rPr lang="zh-CN" altLang="zh-CN" dirty="0" smtClean="0"/>
              <a:t>具有两个基本的特征：</a:t>
            </a:r>
            <a:endParaRPr lang="en-US" altLang="zh-CN" dirty="0" smtClean="0"/>
          </a:p>
          <a:p>
            <a:pPr lvl="1"/>
            <a:r>
              <a:rPr lang="zh-CN" altLang="zh-CN" dirty="0" smtClean="0"/>
              <a:t>外部特征是指模块跟外部环境联系的接口和模块的功能；</a:t>
            </a:r>
            <a:endParaRPr lang="en-US" altLang="zh-CN" dirty="0" smtClean="0"/>
          </a:p>
          <a:p>
            <a:pPr lvl="1"/>
            <a:r>
              <a:rPr lang="zh-CN" altLang="zh-CN" dirty="0" smtClean="0"/>
              <a:t>内部特征是指模块的内部环境具有的特点，即该模块的局部数据和处理逻辑。</a:t>
            </a:r>
            <a:endParaRPr lang="en-US" altLang="zh-CN" dirty="0" smtClean="0"/>
          </a:p>
          <a:p>
            <a:r>
              <a:rPr lang="zh-CN" altLang="en-US" dirty="0" smtClean="0"/>
              <a:t>模块可继续分解为子模块、子子模块</a:t>
            </a:r>
            <a:r>
              <a:rPr lang="en-US" altLang="zh-CN" dirty="0" smtClean="0"/>
              <a:t>……</a:t>
            </a:r>
            <a:endParaRPr lang="zh-CN" altLang="en-US" dirty="0" smtClean="0"/>
          </a:p>
        </p:txBody>
      </p:sp>
      <p:sp>
        <p:nvSpPr>
          <p:cNvPr id="50180" name="Line 9"/>
          <p:cNvSpPr>
            <a:spLocks noChangeShapeType="1"/>
          </p:cNvSpPr>
          <p:nvPr/>
        </p:nvSpPr>
        <p:spPr bwMode="auto">
          <a:xfrm flipH="1">
            <a:off x="5430838" y="5784851"/>
            <a:ext cx="1446212" cy="51752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1" name="Rectangle 11"/>
          <p:cNvSpPr>
            <a:spLocks noChangeArrowheads="1"/>
          </p:cNvSpPr>
          <p:nvPr/>
        </p:nvSpPr>
        <p:spPr bwMode="auto">
          <a:xfrm>
            <a:off x="4967288" y="6300789"/>
            <a:ext cx="984250" cy="441325"/>
          </a:xfrm>
          <a:prstGeom prst="rect">
            <a:avLst/>
          </a:prstGeom>
          <a:solidFill>
            <a:schemeClr val="bg1">
              <a:lumMod val="95000"/>
            </a:schemeClr>
          </a:solidFill>
          <a:ln w="25400">
            <a:solidFill>
              <a:srgbClr val="000000"/>
            </a:solidFill>
            <a:miter lim="800000"/>
          </a:ln>
        </p:spPr>
        <p:txBody>
          <a:bodyPr lIns="18000" tIns="36000" rIns="18000" bIns="36000" anchor="ctr"/>
          <a:lstStyle/>
          <a:p>
            <a:pPr algn="ctr">
              <a:lnSpc>
                <a:spcPct val="80000"/>
              </a:lnSpc>
            </a:pPr>
            <a:r>
              <a:rPr lang="zh-CN" altLang="en-US" sz="1600" b="1" dirty="0">
                <a:latin typeface="Times New Roman" panose="02020603050405020304" pitchFamily="18" charset="0"/>
                <a:ea typeface="宋体" panose="02010600030101010101" pitchFamily="2" charset="-122"/>
              </a:rPr>
              <a:t>子模块</a:t>
            </a:r>
            <a:r>
              <a:rPr lang="en-US" altLang="zh-CN" sz="1600" b="1" dirty="0">
                <a:latin typeface="Times New Roman" panose="02020603050405020304" pitchFamily="18" charset="0"/>
                <a:ea typeface="宋体" panose="02010600030101010101" pitchFamily="2" charset="-122"/>
              </a:rPr>
              <a:t>1</a:t>
            </a:r>
            <a:endParaRPr lang="zh-CN" altLang="en-US" sz="1600" b="1" dirty="0">
              <a:latin typeface="Times New Roman" panose="02020603050405020304" pitchFamily="18" charset="0"/>
              <a:ea typeface="宋体" panose="02010600030101010101" pitchFamily="2" charset="-122"/>
            </a:endParaRPr>
          </a:p>
        </p:txBody>
      </p:sp>
      <p:sp>
        <p:nvSpPr>
          <p:cNvPr id="50182" name="Rectangle 12"/>
          <p:cNvSpPr>
            <a:spLocks noChangeArrowheads="1"/>
          </p:cNvSpPr>
          <p:nvPr/>
        </p:nvSpPr>
        <p:spPr bwMode="auto">
          <a:xfrm>
            <a:off x="6623050" y="5345114"/>
            <a:ext cx="984250" cy="441325"/>
          </a:xfrm>
          <a:prstGeom prst="rect">
            <a:avLst/>
          </a:prstGeom>
          <a:solidFill>
            <a:schemeClr val="bg1">
              <a:lumMod val="95000"/>
            </a:schemeClr>
          </a:solidFill>
          <a:ln w="25400">
            <a:solidFill>
              <a:srgbClr val="000000"/>
            </a:solidFill>
            <a:miter lim="800000"/>
          </a:ln>
        </p:spPr>
        <p:txBody>
          <a:bodyPr lIns="18000" tIns="36000" rIns="18000" bIns="36000" anchor="ctr"/>
          <a:lstStyle/>
          <a:p>
            <a:pPr algn="ctr">
              <a:lnSpc>
                <a:spcPct val="80000"/>
              </a:lnSpc>
            </a:pPr>
            <a:r>
              <a:rPr lang="zh-CN" altLang="en-US" sz="1600" b="1" dirty="0">
                <a:latin typeface="Times New Roman" panose="02020603050405020304" pitchFamily="18" charset="0"/>
                <a:ea typeface="宋体" panose="02010600030101010101" pitchFamily="2" charset="-122"/>
              </a:rPr>
              <a:t>模块</a:t>
            </a:r>
            <a:r>
              <a:rPr lang="en-US" altLang="zh-CN" sz="1600" b="1" dirty="0">
                <a:latin typeface="Times New Roman" panose="02020603050405020304" pitchFamily="18" charset="0"/>
                <a:ea typeface="宋体" panose="02010600030101010101" pitchFamily="2" charset="-122"/>
              </a:rPr>
              <a:t>2</a:t>
            </a:r>
            <a:endParaRPr lang="zh-CN" altLang="en-US" sz="1600" b="1" dirty="0">
              <a:latin typeface="Times New Roman" panose="02020603050405020304" pitchFamily="18" charset="0"/>
              <a:ea typeface="宋体" panose="02010600030101010101" pitchFamily="2" charset="-122"/>
            </a:endParaRPr>
          </a:p>
        </p:txBody>
      </p:sp>
      <p:sp>
        <p:nvSpPr>
          <p:cNvPr id="50183" name="Rectangle 13"/>
          <p:cNvSpPr>
            <a:spLocks noChangeArrowheads="1"/>
          </p:cNvSpPr>
          <p:nvPr/>
        </p:nvSpPr>
        <p:spPr bwMode="auto">
          <a:xfrm>
            <a:off x="8320088" y="6300789"/>
            <a:ext cx="1160462" cy="441325"/>
          </a:xfrm>
          <a:prstGeom prst="rect">
            <a:avLst/>
          </a:prstGeom>
          <a:solidFill>
            <a:schemeClr val="bg1">
              <a:lumMod val="95000"/>
            </a:schemeClr>
          </a:solidFill>
          <a:ln w="25400">
            <a:solidFill>
              <a:srgbClr val="000000"/>
            </a:solidFill>
            <a:miter lim="800000"/>
          </a:ln>
        </p:spPr>
        <p:txBody>
          <a:bodyPr lIns="18000" tIns="36000" rIns="18000" bIns="36000" anchor="ctr"/>
          <a:lstStyle/>
          <a:p>
            <a:pPr algn="ctr">
              <a:lnSpc>
                <a:spcPct val="80000"/>
              </a:lnSpc>
            </a:pPr>
            <a:r>
              <a:rPr lang="zh-CN" altLang="en-US" sz="1600" b="1">
                <a:latin typeface="Times New Roman" panose="02020603050405020304" pitchFamily="18" charset="0"/>
                <a:ea typeface="宋体" panose="02010600030101010101" pitchFamily="2" charset="-122"/>
              </a:rPr>
              <a:t>子模块</a:t>
            </a:r>
            <a:r>
              <a:rPr lang="en-US" altLang="zh-CN" sz="1600" b="1">
                <a:latin typeface="Times New Roman" panose="02020603050405020304" pitchFamily="18" charset="0"/>
                <a:ea typeface="宋体" panose="02010600030101010101" pitchFamily="2" charset="-122"/>
              </a:rPr>
              <a:t>3</a:t>
            </a:r>
            <a:endParaRPr lang="zh-CN" altLang="en-US" sz="1600" b="1">
              <a:latin typeface="Times New Roman" panose="02020603050405020304" pitchFamily="18" charset="0"/>
              <a:ea typeface="宋体" panose="02010600030101010101" pitchFamily="2" charset="-122"/>
            </a:endParaRPr>
          </a:p>
        </p:txBody>
      </p:sp>
      <p:sp>
        <p:nvSpPr>
          <p:cNvPr id="50184" name="Rectangle 14"/>
          <p:cNvSpPr>
            <a:spLocks noChangeArrowheads="1"/>
          </p:cNvSpPr>
          <p:nvPr/>
        </p:nvSpPr>
        <p:spPr bwMode="auto">
          <a:xfrm>
            <a:off x="6619875" y="6300789"/>
            <a:ext cx="984250" cy="441325"/>
          </a:xfrm>
          <a:prstGeom prst="rect">
            <a:avLst/>
          </a:prstGeom>
          <a:solidFill>
            <a:schemeClr val="bg1">
              <a:lumMod val="95000"/>
            </a:schemeClr>
          </a:solidFill>
          <a:ln w="25400">
            <a:solidFill>
              <a:srgbClr val="000000"/>
            </a:solidFill>
            <a:miter lim="800000"/>
          </a:ln>
        </p:spPr>
        <p:txBody>
          <a:bodyPr lIns="18000" tIns="36000" rIns="18000" bIns="36000" anchor="ctr"/>
          <a:lstStyle/>
          <a:p>
            <a:pPr algn="ctr">
              <a:lnSpc>
                <a:spcPct val="80000"/>
              </a:lnSpc>
            </a:pPr>
            <a:r>
              <a:rPr lang="zh-CN" altLang="en-US" sz="1600" b="1" dirty="0">
                <a:latin typeface="Times New Roman" panose="02020603050405020304" pitchFamily="18" charset="0"/>
                <a:ea typeface="宋体" panose="02010600030101010101" pitchFamily="2" charset="-122"/>
              </a:rPr>
              <a:t>子模块</a:t>
            </a:r>
            <a:r>
              <a:rPr lang="en-US" altLang="zh-CN" sz="1600" b="1" dirty="0">
                <a:latin typeface="Times New Roman" panose="02020603050405020304" pitchFamily="18" charset="0"/>
                <a:ea typeface="宋体" panose="02010600030101010101" pitchFamily="2" charset="-122"/>
              </a:rPr>
              <a:t>2</a:t>
            </a:r>
            <a:endParaRPr lang="zh-CN" altLang="en-US" sz="1600" b="1" dirty="0">
              <a:latin typeface="Times New Roman" panose="02020603050405020304" pitchFamily="18" charset="0"/>
              <a:ea typeface="宋体" panose="02010600030101010101" pitchFamily="2" charset="-122"/>
            </a:endParaRPr>
          </a:p>
        </p:txBody>
      </p:sp>
      <p:sp>
        <p:nvSpPr>
          <p:cNvPr id="50185" name="Line 15"/>
          <p:cNvSpPr>
            <a:spLocks noChangeShapeType="1"/>
          </p:cNvSpPr>
          <p:nvPr/>
        </p:nvSpPr>
        <p:spPr bwMode="auto">
          <a:xfrm>
            <a:off x="7353300" y="5797551"/>
            <a:ext cx="1430338" cy="49212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6" name="Line 16"/>
          <p:cNvSpPr>
            <a:spLocks noChangeShapeType="1"/>
          </p:cNvSpPr>
          <p:nvPr/>
        </p:nvSpPr>
        <p:spPr bwMode="auto">
          <a:xfrm>
            <a:off x="7099300" y="5784851"/>
            <a:ext cx="0" cy="50482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7" name="Rectangle 17"/>
          <p:cNvSpPr>
            <a:spLocks noChangeArrowheads="1"/>
          </p:cNvSpPr>
          <p:nvPr/>
        </p:nvSpPr>
        <p:spPr bwMode="auto">
          <a:xfrm>
            <a:off x="7680325" y="6329364"/>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lnSpc>
                <a:spcPct val="80000"/>
              </a:lnSpc>
            </a:pPr>
            <a:r>
              <a:rPr lang="en-US" altLang="zh-CN" sz="1600" b="1">
                <a:latin typeface="宋体" panose="02010600030101010101" pitchFamily="2" charset="-122"/>
                <a:ea typeface="宋体" panose="02010600030101010101" pitchFamily="2" charset="-122"/>
              </a:rPr>
              <a:t>…</a:t>
            </a:r>
            <a:endParaRPr lang="zh-CN" altLang="en-US" sz="1600" b="1">
              <a:latin typeface="Comic Sans MS" panose="030F0702030302020204" pitchFamily="66" charset="0"/>
              <a:ea typeface="宋体" panose="02010600030101010101" pitchFamily="2" charset="-122"/>
            </a:endParaRPr>
          </a:p>
        </p:txBody>
      </p:sp>
      <p:sp>
        <p:nvSpPr>
          <p:cNvPr id="50188" name="Line 19"/>
          <p:cNvSpPr>
            <a:spLocks noChangeShapeType="1"/>
          </p:cNvSpPr>
          <p:nvPr/>
        </p:nvSpPr>
        <p:spPr bwMode="auto">
          <a:xfrm flipH="1">
            <a:off x="3776663" y="4829176"/>
            <a:ext cx="1446212" cy="519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1" name="Rectangle 20"/>
          <p:cNvSpPr>
            <a:spLocks noChangeArrowheads="1"/>
          </p:cNvSpPr>
          <p:nvPr/>
        </p:nvSpPr>
        <p:spPr bwMode="auto">
          <a:xfrm>
            <a:off x="3313113" y="5345113"/>
            <a:ext cx="984250" cy="442912"/>
          </a:xfrm>
          <a:prstGeom prst="rect">
            <a:avLst/>
          </a:prstGeom>
          <a:solidFill>
            <a:schemeClr val="bg1">
              <a:lumMod val="95000"/>
            </a:schemeClr>
          </a:solidFill>
          <a:ln w="25400">
            <a:solidFill>
              <a:srgbClr val="000000"/>
            </a:solidFill>
            <a:miter lim="800000"/>
          </a:ln>
        </p:spPr>
        <p:txBody>
          <a:bodyPr lIns="18000" tIns="36000" rIns="18000" bIns="36000" anchor="ctr"/>
          <a:lstStyle/>
          <a:p>
            <a:pPr algn="ctr">
              <a:lnSpc>
                <a:spcPct val="80000"/>
              </a:lnSpc>
            </a:pPr>
            <a:r>
              <a:rPr lang="zh-CN" altLang="en-US" sz="1600" b="1" dirty="0">
                <a:latin typeface="Times New Roman" panose="02020603050405020304" pitchFamily="18" charset="0"/>
                <a:ea typeface="宋体" panose="02010600030101010101" pitchFamily="2" charset="-122"/>
              </a:rPr>
              <a:t>模块</a:t>
            </a:r>
            <a:r>
              <a:rPr lang="en-US" altLang="zh-CN" sz="1600" b="1" dirty="0">
                <a:latin typeface="Times New Roman" panose="02020603050405020304" pitchFamily="18" charset="0"/>
                <a:ea typeface="宋体" panose="02010600030101010101" pitchFamily="2" charset="-122"/>
              </a:rPr>
              <a:t>1</a:t>
            </a:r>
            <a:endParaRPr lang="zh-CN" altLang="en-US" sz="1600" b="1" dirty="0">
              <a:latin typeface="Times New Roman" panose="02020603050405020304" pitchFamily="18" charset="0"/>
              <a:ea typeface="宋体" panose="02010600030101010101" pitchFamily="2" charset="-122"/>
            </a:endParaRPr>
          </a:p>
        </p:txBody>
      </p:sp>
      <p:sp>
        <p:nvSpPr>
          <p:cNvPr id="48142" name="Rectangle 21"/>
          <p:cNvSpPr>
            <a:spLocks noChangeArrowheads="1"/>
          </p:cNvSpPr>
          <p:nvPr/>
        </p:nvSpPr>
        <p:spPr bwMode="auto">
          <a:xfrm>
            <a:off x="4968875" y="4391026"/>
            <a:ext cx="985838" cy="441325"/>
          </a:xfrm>
          <a:prstGeom prst="rect">
            <a:avLst/>
          </a:prstGeom>
          <a:solidFill>
            <a:schemeClr val="bg1">
              <a:lumMod val="95000"/>
            </a:schemeClr>
          </a:solidFill>
          <a:ln w="25400">
            <a:solidFill>
              <a:srgbClr val="000000"/>
            </a:solidFill>
            <a:miter lim="800000"/>
          </a:ln>
        </p:spPr>
        <p:txBody>
          <a:bodyPr lIns="18000" tIns="36000" rIns="18000" bIns="36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lnSpc>
                <a:spcPct val="80000"/>
              </a:lnSpc>
              <a:defRPr/>
            </a:pPr>
            <a:r>
              <a:rPr lang="zh-CN" altLang="en-US" sz="1600" b="1">
                <a:latin typeface="Times New Roman" panose="02020603050405020304" pitchFamily="18" charset="0"/>
                <a:ea typeface="宋体" panose="02010600030101010101" pitchFamily="2" charset="-122"/>
              </a:rPr>
              <a:t>软件系统</a:t>
            </a:r>
            <a:endParaRPr lang="zh-CN" altLang="en-US" sz="1600" b="1">
              <a:latin typeface="Comic Sans MS" panose="030F0702030302020204" pitchFamily="66" charset="0"/>
              <a:ea typeface="宋体" panose="02010600030101010101" pitchFamily="2" charset="-122"/>
            </a:endParaRPr>
          </a:p>
        </p:txBody>
      </p:sp>
      <p:sp>
        <p:nvSpPr>
          <p:cNvPr id="50191" name="Line 22"/>
          <p:cNvSpPr>
            <a:spLocks noChangeShapeType="1"/>
          </p:cNvSpPr>
          <p:nvPr/>
        </p:nvSpPr>
        <p:spPr bwMode="auto">
          <a:xfrm>
            <a:off x="5700713" y="4843464"/>
            <a:ext cx="1428750" cy="49053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n:m</a:t>
            </a:r>
            <a:r>
              <a:rPr lang="zh-CN" altLang="zh-CN" dirty="0"/>
              <a:t>关联关系的映射</a:t>
            </a:r>
            <a:endParaRPr lang="zh-CN" altLang="en-US" dirty="0"/>
          </a:p>
        </p:txBody>
      </p:sp>
      <p:sp>
        <p:nvSpPr>
          <p:cNvPr id="3" name="内容占位符 2"/>
          <p:cNvSpPr>
            <a:spLocks noGrp="1"/>
          </p:cNvSpPr>
          <p:nvPr>
            <p:ph idx="1"/>
          </p:nvPr>
        </p:nvSpPr>
        <p:spPr/>
        <p:txBody>
          <a:bodyPr/>
          <a:lstStyle/>
          <a:p>
            <a:r>
              <a:rPr lang="zh-CN" altLang="zh-CN" dirty="0"/>
              <a:t>在</a:t>
            </a:r>
            <a:r>
              <a:rPr lang="en-US" altLang="zh-CN" dirty="0"/>
              <a:t>T_C1</a:t>
            </a:r>
            <a:r>
              <a:rPr lang="zh-CN" altLang="en-US" dirty="0"/>
              <a:t>、</a:t>
            </a:r>
            <a:r>
              <a:rPr lang="en-US" altLang="zh-CN" dirty="0"/>
              <a:t>T_C2</a:t>
            </a:r>
            <a:r>
              <a:rPr lang="zh-CN" altLang="zh-CN" dirty="0"/>
              <a:t>间引进新交叉表格</a:t>
            </a:r>
            <a:r>
              <a:rPr lang="en-US" altLang="zh-CN" dirty="0" err="1">
                <a:solidFill>
                  <a:srgbClr val="EB7C1F"/>
                </a:solidFill>
              </a:rPr>
              <a:t>T_Intersection</a:t>
            </a:r>
            <a:r>
              <a:rPr lang="zh-CN" altLang="zh-CN" dirty="0"/>
              <a:t>，将</a:t>
            </a:r>
            <a:r>
              <a:rPr lang="en-US" altLang="zh-CN" dirty="0"/>
              <a:t>T_C1</a:t>
            </a:r>
            <a:r>
              <a:rPr lang="zh-CN" altLang="en-US" dirty="0"/>
              <a:t>、</a:t>
            </a:r>
            <a:r>
              <a:rPr lang="en-US" altLang="zh-CN" dirty="0"/>
              <a:t>T_C2</a:t>
            </a:r>
            <a:r>
              <a:rPr lang="zh-CN" altLang="zh-CN" dirty="0"/>
              <a:t>关键字段纳入</a:t>
            </a:r>
            <a:r>
              <a:rPr lang="en-US" altLang="zh-CN" dirty="0" err="1"/>
              <a:t>T_Intersection</a:t>
            </a:r>
            <a:r>
              <a:rPr lang="zh-CN" altLang="zh-CN" dirty="0"/>
              <a:t>中作为外键，在</a:t>
            </a:r>
            <a:r>
              <a:rPr lang="en-US" altLang="zh-CN" dirty="0"/>
              <a:t>T_C1</a:t>
            </a:r>
            <a:r>
              <a:rPr lang="zh-CN" altLang="zh-CN" dirty="0"/>
              <a:t>与</a:t>
            </a:r>
            <a:r>
              <a:rPr lang="en-US" altLang="zh-CN" dirty="0" err="1"/>
              <a:t>T_Intersection</a:t>
            </a:r>
            <a:r>
              <a:rPr lang="zh-CN" altLang="zh-CN" dirty="0"/>
              <a:t>之间、</a:t>
            </a:r>
            <a:r>
              <a:rPr lang="en-US" altLang="zh-CN" dirty="0"/>
              <a:t>T_C2</a:t>
            </a:r>
            <a:r>
              <a:rPr lang="zh-CN" altLang="zh-CN" dirty="0"/>
              <a:t>与</a:t>
            </a:r>
            <a:r>
              <a:rPr lang="en-US" altLang="zh-CN" dirty="0" err="1"/>
              <a:t>T_Intersection</a:t>
            </a:r>
            <a:r>
              <a:rPr lang="zh-CN" altLang="zh-CN" dirty="0"/>
              <a:t>之间建立</a:t>
            </a:r>
            <a:r>
              <a:rPr lang="zh-CN" altLang="zh-CN" dirty="0">
                <a:solidFill>
                  <a:srgbClr val="EB7C1F"/>
                </a:solidFill>
              </a:rPr>
              <a:t>一对多关系</a:t>
            </a:r>
            <a:endParaRPr lang="zh-CN" altLang="en-US" dirty="0">
              <a:solidFill>
                <a:srgbClr val="EB7C1F"/>
              </a:solidFill>
            </a:endParaRPr>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p:nvPr/>
        </p:nvPicPr>
        <p:blipFill>
          <a:blip r:embed="rId1"/>
          <a:stretch>
            <a:fillRect/>
          </a:stretch>
        </p:blipFill>
        <p:spPr>
          <a:xfrm>
            <a:off x="2495600" y="3478694"/>
            <a:ext cx="6984776" cy="2830627"/>
          </a:xfrm>
          <a:prstGeom prst="rect">
            <a:avLst/>
          </a:prstGeom>
          <a:noFill/>
          <a:ln>
            <a:noFill/>
          </a:ln>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继承关系的</a:t>
            </a:r>
            <a:r>
              <a:rPr lang="zh-CN" altLang="en-US" dirty="0"/>
              <a:t>数据库表设计</a:t>
            </a:r>
            <a:endParaRPr lang="zh-CN" altLang="en-US" dirty="0"/>
          </a:p>
        </p:txBody>
      </p:sp>
      <p:sp>
        <p:nvSpPr>
          <p:cNvPr id="3" name="内容占位符 2"/>
          <p:cNvSpPr>
            <a:spLocks noGrp="1"/>
          </p:cNvSpPr>
          <p:nvPr>
            <p:ph idx="1"/>
          </p:nvPr>
        </p:nvSpPr>
        <p:spPr>
          <a:xfrm>
            <a:off x="612001" y="1353458"/>
            <a:ext cx="5743830" cy="5288241"/>
          </a:xfrm>
        </p:spPr>
        <p:txBody>
          <a:bodyPr/>
          <a:lstStyle/>
          <a:p>
            <a:r>
              <a:rPr lang="zh-CN" altLang="zh-CN" dirty="0"/>
              <a:t>假设</a:t>
            </a:r>
            <a:r>
              <a:rPr lang="en-US" altLang="zh-CN" dirty="0"/>
              <a:t>C1</a:t>
            </a:r>
            <a:r>
              <a:rPr lang="zh-CN" altLang="zh-CN" dirty="0"/>
              <a:t>是</a:t>
            </a:r>
            <a:r>
              <a:rPr lang="en-US" altLang="zh-CN" dirty="0"/>
              <a:t>C2</a:t>
            </a:r>
            <a:r>
              <a:rPr lang="zh-CN" altLang="zh-CN" dirty="0"/>
              <a:t>的父类</a:t>
            </a:r>
            <a:r>
              <a:rPr lang="zh-CN" altLang="en-US" dirty="0"/>
              <a:t>，</a:t>
            </a:r>
            <a:r>
              <a:rPr lang="zh-CN" altLang="zh-CN" dirty="0"/>
              <a:t>仅</a:t>
            </a:r>
            <a:r>
              <a:rPr lang="zh-CN" altLang="zh-CN" dirty="0">
                <a:solidFill>
                  <a:srgbClr val="EB7C1F"/>
                </a:solidFill>
              </a:rPr>
              <a:t>将</a:t>
            </a:r>
            <a:r>
              <a:rPr lang="en-US" altLang="zh-CN" dirty="0">
                <a:solidFill>
                  <a:srgbClr val="EB7C1F"/>
                </a:solidFill>
              </a:rPr>
              <a:t>T_C1</a:t>
            </a:r>
            <a:r>
              <a:rPr lang="zh-CN" altLang="zh-CN" dirty="0">
                <a:solidFill>
                  <a:srgbClr val="EB7C1F"/>
                </a:solidFill>
              </a:rPr>
              <a:t>中关键字字段纳入</a:t>
            </a:r>
            <a:r>
              <a:rPr lang="en-US" altLang="zh-CN" dirty="0">
                <a:solidFill>
                  <a:srgbClr val="EB7C1F"/>
                </a:solidFill>
              </a:rPr>
              <a:t>T_C2</a:t>
            </a:r>
            <a:r>
              <a:rPr lang="zh-CN" altLang="zh-CN" dirty="0">
                <a:solidFill>
                  <a:srgbClr val="EB7C1F"/>
                </a:solidFill>
              </a:rPr>
              <a:t>中作为外键</a:t>
            </a:r>
            <a:endParaRPr lang="en-US" altLang="zh-CN" dirty="0">
              <a:solidFill>
                <a:srgbClr val="EB7C1F"/>
              </a:solidFill>
            </a:endParaRPr>
          </a:p>
          <a:p>
            <a:r>
              <a:rPr lang="zh-CN" altLang="zh-CN" dirty="0"/>
              <a:t>获取</a:t>
            </a:r>
            <a:r>
              <a:rPr lang="en-US" altLang="zh-CN" dirty="0"/>
              <a:t>C2</a:t>
            </a:r>
            <a:r>
              <a:rPr lang="zh-CN" altLang="zh-CN" dirty="0"/>
              <a:t>对象的全部属性，需要联合</a:t>
            </a:r>
            <a:r>
              <a:rPr lang="en-US" altLang="zh-CN" dirty="0"/>
              <a:t>T_C2</a:t>
            </a:r>
            <a:r>
              <a:rPr lang="zh-CN" altLang="zh-CN" dirty="0"/>
              <a:t>中的记录和对应于外键值的</a:t>
            </a:r>
            <a:r>
              <a:rPr lang="en-US" altLang="zh-CN" dirty="0"/>
              <a:t>T_C1</a:t>
            </a:r>
            <a:r>
              <a:rPr lang="zh-CN" altLang="zh-CN" dirty="0"/>
              <a:t>中的某条记录</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5" name="对象 4"/>
          <p:cNvGraphicFramePr>
            <a:graphicFrameLocks noChangeAspect="1"/>
          </p:cNvGraphicFramePr>
          <p:nvPr/>
        </p:nvGraphicFramePr>
        <p:xfrm>
          <a:off x="6598694" y="1192563"/>
          <a:ext cx="5509005" cy="5118295"/>
        </p:xfrm>
        <a:graphic>
          <a:graphicData uri="http://schemas.openxmlformats.org/presentationml/2006/ole">
            <mc:AlternateContent xmlns:mc="http://schemas.openxmlformats.org/markup-compatibility/2006">
              <mc:Choice xmlns:v="urn:schemas-microsoft-com:vml" Requires="v">
                <p:oleObj spid="_x0000_s32775" name="Visio" r:id="rId1" imgW="4456430" imgH="4140835" progId="Visio.Drawing.11">
                  <p:embed/>
                </p:oleObj>
              </mc:Choice>
              <mc:Fallback>
                <p:oleObj name="Visio" r:id="rId1" imgW="4456430" imgH="4140835" progId="Visio.Drawing.11">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694" y="1192563"/>
                        <a:ext cx="5509005" cy="5118295"/>
                      </a:xfrm>
                      <a:prstGeom prst="rect">
                        <a:avLst/>
                      </a:prstGeom>
                      <a:noFill/>
                    </p:spPr>
                  </p:pic>
                </p:oleObj>
              </mc:Fallback>
            </mc:AlternateContent>
          </a:graphicData>
        </a:graphic>
      </p:graphicFrame>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a:t>举例：选课系统的数据视图</a:t>
            </a:r>
            <a:br>
              <a:rPr lang="zh-CN" altLang="en-US" dirty="0"/>
            </a:br>
            <a:endParaRPr lang="zh-CN" altLang="en-US" dirty="0" smtClean="0"/>
          </a:p>
        </p:txBody>
      </p:sp>
      <p:sp>
        <p:nvSpPr>
          <p:cNvPr id="5" name="内容占位符 4"/>
          <p:cNvSpPr>
            <a:spLocks noGrp="1"/>
          </p:cNvSpPr>
          <p:nvPr>
            <p:ph idx="1"/>
          </p:nvPr>
        </p:nvSpPr>
        <p:spPr>
          <a:xfrm>
            <a:off x="612000" y="1200150"/>
            <a:ext cx="11157857" cy="5441549"/>
          </a:xfrm>
        </p:spPr>
        <p:txBody>
          <a:bodyPr/>
          <a:lstStyle/>
          <a:p>
            <a:r>
              <a:rPr lang="zh-CN" altLang="en-US" dirty="0" smtClean="0"/>
              <a:t>选课系统的数据视图，从概念模型生成并进行了优化。</a:t>
            </a:r>
            <a:endParaRPr lang="zh-CN" altLang="en-US" dirty="0"/>
          </a:p>
        </p:txBody>
      </p:sp>
      <p:pic>
        <p:nvPicPr>
          <p:cNvPr id="31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6257" y="1828410"/>
            <a:ext cx="8230624" cy="481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mtClean="0"/>
              <a:t>O-R Mapping</a:t>
            </a:r>
            <a:endParaRPr lang="zh-CN" altLang="en-US" smtClean="0"/>
          </a:p>
        </p:txBody>
      </p:sp>
      <p:sp>
        <p:nvSpPr>
          <p:cNvPr id="52227" name="内容占位符 2"/>
          <p:cNvSpPr>
            <a:spLocks noGrp="1"/>
          </p:cNvSpPr>
          <p:nvPr>
            <p:ph idx="1"/>
          </p:nvPr>
        </p:nvSpPr>
        <p:spPr/>
        <p:txBody>
          <a:bodyPr/>
          <a:lstStyle/>
          <a:p>
            <a:r>
              <a:rPr lang="en-US" altLang="zh-CN" smtClean="0"/>
              <a:t>The Problem:</a:t>
            </a:r>
            <a:endParaRPr lang="en-US" altLang="zh-CN" smtClean="0"/>
          </a:p>
          <a:p>
            <a:pPr lvl="1"/>
            <a:r>
              <a:rPr lang="en-US" altLang="zh-CN" smtClean="0"/>
              <a:t>As with relational databases, a representation mismatch exists between objects and these non-object-oriented formats.</a:t>
            </a:r>
            <a:endParaRPr lang="en-US" altLang="zh-CN" smtClean="0"/>
          </a:p>
          <a:p>
            <a:r>
              <a:rPr lang="en-US" altLang="zh-CN" smtClean="0"/>
              <a:t>The Solution:</a:t>
            </a:r>
            <a:endParaRPr lang="en-US" altLang="zh-CN" smtClean="0"/>
          </a:p>
          <a:p>
            <a:pPr lvl="1"/>
            <a:r>
              <a:rPr lang="en-US" altLang="zh-CN" smtClean="0"/>
              <a:t>O-R Mapping service</a:t>
            </a:r>
            <a:endParaRPr lang="en-US" altLang="zh-CN" smtClean="0"/>
          </a:p>
          <a:p>
            <a:pPr lvl="2"/>
            <a:r>
              <a:rPr lang="en-US" altLang="zh-CN" smtClean="0"/>
              <a:t>a persistence service translate objects into records and save them in a database, </a:t>
            </a:r>
            <a:endParaRPr lang="en-US" altLang="zh-CN" smtClean="0"/>
          </a:p>
          <a:p>
            <a:pPr lvl="2"/>
            <a:r>
              <a:rPr lang="en-US" altLang="zh-CN" smtClean="0"/>
              <a:t>and translate records into objects when retrieving from a database</a:t>
            </a:r>
            <a:endParaRPr lang="en-US" altLang="zh-CN" smtClean="0"/>
          </a:p>
          <a:p>
            <a:r>
              <a:rPr lang="en-US" altLang="zh-CN" smtClean="0"/>
              <a:t>O-R Mapping Middleware or Persistence Framework</a:t>
            </a:r>
            <a:endParaRPr lang="en-US" altLang="zh-CN" smtClean="0"/>
          </a:p>
          <a:p>
            <a:pPr lvl="1"/>
            <a:r>
              <a:rPr lang="en-US" altLang="zh-CN" smtClean="0"/>
              <a:t>Such as Hibernate, Spring Data JPA, MyBatis</a:t>
            </a:r>
            <a:endParaRPr lang="zh-CN" altLang="en-US" smtClean="0"/>
          </a:p>
          <a:p>
            <a:endParaRPr lang="zh-CN" altLang="en-US"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页面视图 </a:t>
            </a:r>
            <a:r>
              <a:rPr lang="en-US" altLang="zh-CN" dirty="0" smtClean="0"/>
              <a:t>Page view</a:t>
            </a:r>
            <a:endParaRPr lang="zh-CN" altLang="en-US" dirty="0"/>
          </a:p>
        </p:txBody>
      </p:sp>
      <p:pic>
        <p:nvPicPr>
          <p:cNvPr id="105474" name="Picture 2" descr="https://img.zcool.cn/community/010875584e0f45a801219c7723af38.jpg@1280w_1l_0o_100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1483" y="1138186"/>
            <a:ext cx="7492108" cy="560737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安全视图 </a:t>
            </a:r>
            <a:r>
              <a:rPr lang="en-US" altLang="zh-CN" dirty="0" smtClean="0"/>
              <a:t>Security view</a:t>
            </a:r>
            <a:endParaRPr lang="zh-CN" altLang="en-US" dirty="0"/>
          </a:p>
        </p:txBody>
      </p:sp>
      <p:pic>
        <p:nvPicPr>
          <p:cNvPr id="102402" name="Picture 2" descr="https://timgsa.baidu.com/timg?image&amp;quality=80&amp;size=b9999_10000&amp;sec=1600056865009&amp;di=b22bf2001ce1db56b598cb65b7e59406&amp;imgtype=0&amp;src=http%3A%2F%2Fimg.mp.itc.cn%2Fupload%2F20160629%2F4efe60817c59495fa7428bb53ae984c2_t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6820" y="974726"/>
            <a:ext cx="8566348" cy="571687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权限控制</a:t>
            </a:r>
            <a:endParaRPr lang="zh-CN" altLang="en-US" dirty="0"/>
          </a:p>
        </p:txBody>
      </p:sp>
      <p:sp>
        <p:nvSpPr>
          <p:cNvPr id="3" name="内容占位符 2"/>
          <p:cNvSpPr>
            <a:spLocks noGrp="1"/>
          </p:cNvSpPr>
          <p:nvPr>
            <p:ph idx="1"/>
          </p:nvPr>
        </p:nvSpPr>
        <p:spPr>
          <a:xfrm>
            <a:off x="2044361" y="5890714"/>
            <a:ext cx="8489950" cy="648295"/>
          </a:xfrm>
        </p:spPr>
        <p:txBody>
          <a:bodyPr/>
          <a:lstStyle/>
          <a:p>
            <a:r>
              <a:rPr lang="zh-CN" altLang="en-US" dirty="0"/>
              <a:t>权限包括：操作权限和数据权限</a:t>
            </a:r>
            <a:endParaRPr lang="zh-CN" altLang="en-US" dirty="0"/>
          </a:p>
        </p:txBody>
      </p:sp>
      <p:pic>
        <p:nvPicPr>
          <p:cNvPr id="5" name="图片 4"/>
          <p:cNvPicPr>
            <a:picLocks noChangeAspect="1"/>
          </p:cNvPicPr>
          <p:nvPr/>
        </p:nvPicPr>
        <p:blipFill>
          <a:blip r:embed="rId1"/>
          <a:stretch>
            <a:fillRect/>
          </a:stretch>
        </p:blipFill>
        <p:spPr>
          <a:xfrm>
            <a:off x="2142332" y="1577790"/>
            <a:ext cx="7839075" cy="3886200"/>
          </a:xfrm>
          <a:prstGeom prst="rect">
            <a:avLst/>
          </a:prstGeom>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295300"/>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338828"/>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软件设计的原则 － 模块化设计</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软件设计过程</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软件设计的复用</a:t>
            </a:r>
            <a:endParaRPr lang="zh-CN" altLang="en-US" dirty="0">
              <a:solidFill>
                <a:schemeClr val="tx1">
                  <a:lumMod val="50000"/>
                  <a:lumOff val="50000"/>
                </a:schemeClr>
              </a:solidFill>
              <a:latin typeface="+mn-ea"/>
            </a:endParaRPr>
          </a:p>
        </p:txBody>
      </p:sp>
      <p:sp>
        <p:nvSpPr>
          <p:cNvPr id="8" name="矩形 7"/>
          <p:cNvSpPr/>
          <p:nvPr/>
        </p:nvSpPr>
        <p:spPr>
          <a:xfrm>
            <a:off x="5667495" y="3841314"/>
            <a:ext cx="2723823" cy="3819507"/>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软件架构的多个视图</a:t>
            </a:r>
            <a:endParaRPr lang="zh-CN" altLang="en-US" dirty="0">
              <a:solidFill>
                <a:schemeClr val="tx1">
                  <a:lumMod val="50000"/>
                  <a:lumOff val="50000"/>
                </a:schemeClr>
              </a:solidFill>
              <a:latin typeface="+mn-ea"/>
            </a:endParaRPr>
          </a:p>
          <a:p>
            <a:pPr>
              <a:lnSpc>
                <a:spcPct val="120000"/>
              </a:lnSpc>
            </a:pPr>
            <a:r>
              <a:rPr lang="zh-CN" altLang="en-US" dirty="0">
                <a:solidFill>
                  <a:srgbClr val="EB7C1F"/>
                </a:solidFill>
                <a:latin typeface="+mn-ea"/>
              </a:rPr>
              <a:t>软件质量属性的设计战术</a:t>
            </a:r>
            <a:endParaRPr lang="en-US" altLang="zh-CN" dirty="0">
              <a:solidFill>
                <a:srgbClr val="EB7C1F"/>
              </a:solidFill>
              <a:latin typeface="+mn-ea"/>
            </a:endParaRPr>
          </a:p>
          <a:p>
            <a:pPr>
              <a:lnSpc>
                <a:spcPct val="120000"/>
              </a:lnSpc>
              <a:spcAft>
                <a:spcPts val="200"/>
              </a:spcAft>
              <a:buFont typeface="Wingdings" panose="05000000000000000000" pitchFamily="2" charset="2"/>
              <a:buChar char="ü"/>
            </a:pPr>
            <a:r>
              <a:rPr lang="zh-CN" altLang="en-US" dirty="0">
                <a:solidFill>
                  <a:srgbClr val="EB7C11"/>
                </a:solidFill>
                <a:latin typeface="+mn-ea"/>
              </a:rPr>
              <a:t>易用性战术</a:t>
            </a:r>
            <a:endParaRPr lang="en-US" altLang="zh-CN" dirty="0">
              <a:solidFill>
                <a:srgbClr val="EB7C11"/>
              </a:solidFill>
              <a:latin typeface="+mn-ea"/>
            </a:endParaRPr>
          </a:p>
          <a:p>
            <a:pPr>
              <a:lnSpc>
                <a:spcPct val="120000"/>
              </a:lnSpc>
              <a:spcAft>
                <a:spcPts val="200"/>
              </a:spcAft>
              <a:buFont typeface="Wingdings" panose="05000000000000000000" pitchFamily="2" charset="2"/>
              <a:buChar char="ü"/>
            </a:pPr>
            <a:r>
              <a:rPr lang="zh-CN" altLang="en-US" dirty="0" smtClean="0">
                <a:solidFill>
                  <a:srgbClr val="EB7C11"/>
                </a:solidFill>
                <a:latin typeface="+mn-ea"/>
              </a:rPr>
              <a:t>可用性和可靠性</a:t>
            </a:r>
            <a:r>
              <a:rPr lang="zh-CN" altLang="en-US" dirty="0">
                <a:solidFill>
                  <a:srgbClr val="EB7C11"/>
                </a:solidFill>
                <a:latin typeface="+mn-ea"/>
              </a:rPr>
              <a:t>战术</a:t>
            </a:r>
            <a:endParaRPr lang="en-US" altLang="zh-CN" dirty="0">
              <a:solidFill>
                <a:srgbClr val="EB7C11"/>
              </a:solidFill>
              <a:latin typeface="+mn-ea"/>
            </a:endParaRPr>
          </a:p>
          <a:p>
            <a:pPr>
              <a:lnSpc>
                <a:spcPct val="120000"/>
              </a:lnSpc>
              <a:spcAft>
                <a:spcPts val="200"/>
              </a:spcAft>
              <a:buFont typeface="Wingdings" panose="05000000000000000000" pitchFamily="2" charset="2"/>
              <a:buChar char="ü"/>
            </a:pPr>
            <a:r>
              <a:rPr lang="zh-CN" altLang="en-US" dirty="0">
                <a:solidFill>
                  <a:srgbClr val="EB7C11"/>
                </a:solidFill>
                <a:latin typeface="+mn-ea"/>
              </a:rPr>
              <a:t>性能战术</a:t>
            </a:r>
            <a:endParaRPr lang="en-US" altLang="zh-CN" dirty="0">
              <a:solidFill>
                <a:srgbClr val="EB7C11"/>
              </a:solidFill>
              <a:latin typeface="+mn-ea"/>
            </a:endParaRPr>
          </a:p>
          <a:p>
            <a:pPr>
              <a:lnSpc>
                <a:spcPct val="120000"/>
              </a:lnSpc>
              <a:spcAft>
                <a:spcPts val="200"/>
              </a:spcAft>
              <a:buFont typeface="Wingdings" panose="05000000000000000000" pitchFamily="2" charset="2"/>
              <a:buChar char="ü"/>
            </a:pPr>
            <a:r>
              <a:rPr lang="zh-CN" altLang="en-US" dirty="0">
                <a:solidFill>
                  <a:srgbClr val="EB7C11"/>
                </a:solidFill>
                <a:latin typeface="+mn-ea"/>
              </a:rPr>
              <a:t>安全性战术</a:t>
            </a:r>
            <a:endParaRPr lang="en-US" altLang="zh-CN" dirty="0">
              <a:solidFill>
                <a:srgbClr val="EB7C11"/>
              </a:solidFill>
              <a:latin typeface="+mn-ea"/>
            </a:endParaRPr>
          </a:p>
          <a:p>
            <a:pPr>
              <a:lnSpc>
                <a:spcPct val="120000"/>
              </a:lnSpc>
              <a:spcAft>
                <a:spcPts val="200"/>
              </a:spcAft>
              <a:buFont typeface="Wingdings" panose="05000000000000000000" pitchFamily="2" charset="2"/>
              <a:buChar char="ü"/>
            </a:pPr>
            <a:r>
              <a:rPr lang="zh-CN" altLang="en-US" dirty="0">
                <a:solidFill>
                  <a:srgbClr val="EB7C11"/>
                </a:solidFill>
                <a:latin typeface="+mn-ea"/>
              </a:rPr>
              <a:t>可测试性战术</a:t>
            </a:r>
            <a:endParaRPr lang="en-US" altLang="zh-CN" dirty="0">
              <a:solidFill>
                <a:srgbClr val="EB7C11"/>
              </a:solidFill>
              <a:latin typeface="+mn-ea"/>
            </a:endParaRPr>
          </a:p>
          <a:p>
            <a:pPr>
              <a:lnSpc>
                <a:spcPct val="120000"/>
              </a:lnSpc>
              <a:spcAft>
                <a:spcPts val="200"/>
              </a:spcAft>
              <a:buFont typeface="Wingdings" panose="05000000000000000000" pitchFamily="2" charset="2"/>
              <a:buChar char="ü"/>
            </a:pPr>
            <a:r>
              <a:rPr lang="zh-CN" altLang="en-US" dirty="0">
                <a:solidFill>
                  <a:srgbClr val="EB7C11"/>
                </a:solidFill>
                <a:latin typeface="+mn-ea"/>
              </a:rPr>
              <a:t>可维护性</a:t>
            </a:r>
            <a:r>
              <a:rPr lang="zh-CN" altLang="en-US" dirty="0" smtClean="0">
                <a:solidFill>
                  <a:srgbClr val="EB7C11"/>
                </a:solidFill>
                <a:latin typeface="+mn-ea"/>
              </a:rPr>
              <a:t>战术</a:t>
            </a: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smtClean="0"/>
              <a:t>易用性</a:t>
            </a:r>
            <a:r>
              <a:rPr lang="zh-CN" altLang="zh-CN" dirty="0"/>
              <a:t>的设计</a:t>
            </a:r>
            <a:r>
              <a:rPr lang="zh-CN" altLang="en-US" dirty="0"/>
              <a:t>战术</a:t>
            </a:r>
            <a:endParaRPr lang="zh-CN" altLang="en-US" dirty="0" smtClean="0"/>
          </a:p>
        </p:txBody>
      </p:sp>
      <p:graphicFrame>
        <p:nvGraphicFramePr>
          <p:cNvPr id="1034243" name="Group 3"/>
          <p:cNvGraphicFramePr>
            <a:graphicFrameLocks noGrp="1"/>
          </p:cNvGraphicFramePr>
          <p:nvPr>
            <p:ph idx="1"/>
          </p:nvPr>
        </p:nvGraphicFramePr>
        <p:xfrm>
          <a:off x="612775" y="1354138"/>
          <a:ext cx="11156949" cy="2159273"/>
        </p:xfrm>
        <a:graphic>
          <a:graphicData uri="http://schemas.openxmlformats.org/drawingml/2006/table">
            <a:tbl>
              <a:tblPr/>
              <a:tblGrid>
                <a:gridCol w="1925287"/>
                <a:gridCol w="9231662"/>
              </a:tblGrid>
              <a:tr h="547757">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质量因素</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116610" marR="116610"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设计战术</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116610" marR="116610"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r>
              <a:tr h="1611516">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易用性</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116610" marR="116610"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为用户提供适当的反馈和协助</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将用户接口与应用的其余部分分离</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提供“取消”、“撤消”等命令</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建立用户模型、任务模型和系统模型</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116610" marR="116610"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r>
            </a:tbl>
          </a:graphicData>
        </a:graphic>
      </p:graphicFrame>
      <p:sp>
        <p:nvSpPr>
          <p:cNvPr id="4" name="Rectangle 31"/>
          <p:cNvSpPr txBox="1">
            <a:spLocks noChangeArrowheads="1"/>
          </p:cNvSpPr>
          <p:nvPr/>
        </p:nvSpPr>
        <p:spPr bwMode="auto">
          <a:xfrm>
            <a:off x="1285875" y="4056881"/>
            <a:ext cx="4570090" cy="216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lnSpc>
                <a:spcPct val="150000"/>
              </a:lnSpc>
              <a:buClr>
                <a:srgbClr val="92D050"/>
              </a:buClr>
            </a:pPr>
            <a:r>
              <a:rPr lang="zh-CN" altLang="en-US" sz="2400" kern="0" dirty="0">
                <a:solidFill>
                  <a:srgbClr val="175F8B"/>
                </a:solidFill>
                <a:latin typeface="+mn-ea"/>
              </a:rPr>
              <a:t>案例讨论：用户纷纷反馈</a:t>
            </a:r>
            <a:r>
              <a:rPr lang="en-US" altLang="zh-CN" sz="2400" kern="0" dirty="0">
                <a:solidFill>
                  <a:srgbClr val="175F8B"/>
                </a:solidFill>
                <a:latin typeface="+mn-ea"/>
              </a:rPr>
              <a:t>12306</a:t>
            </a:r>
            <a:r>
              <a:rPr lang="zh-CN" altLang="en-US" sz="2400" kern="0" dirty="0">
                <a:solidFill>
                  <a:srgbClr val="175F8B"/>
                </a:solidFill>
                <a:latin typeface="+mn-ea"/>
              </a:rPr>
              <a:t>网站的登录的成功率低、易用性差，你有什么改进办法？</a:t>
            </a:r>
            <a:endParaRPr lang="zh-CN" altLang="en-US" sz="2400" kern="0" dirty="0">
              <a:solidFill>
                <a:srgbClr val="175F8B"/>
              </a:solidFill>
              <a:latin typeface="+mn-ea"/>
            </a:endParaRPr>
          </a:p>
        </p:txBody>
      </p:sp>
      <p:pic>
        <p:nvPicPr>
          <p:cNvPr id="2" name="图片 1"/>
          <p:cNvPicPr>
            <a:picLocks noChangeAspect="1"/>
          </p:cNvPicPr>
          <p:nvPr/>
        </p:nvPicPr>
        <p:blipFill>
          <a:blip r:embed="rId1"/>
          <a:stretch>
            <a:fillRect/>
          </a:stretch>
        </p:blipFill>
        <p:spPr>
          <a:xfrm>
            <a:off x="6884466" y="3900756"/>
            <a:ext cx="4221684" cy="2573579"/>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smtClean="0"/>
              <a:t>可用性和可靠性</a:t>
            </a:r>
            <a:r>
              <a:rPr lang="zh-CN" altLang="zh-CN" dirty="0" smtClean="0"/>
              <a:t>的设计</a:t>
            </a:r>
            <a:r>
              <a:rPr lang="zh-CN" altLang="en-US" dirty="0" smtClean="0"/>
              <a:t>战术</a:t>
            </a:r>
            <a:endParaRPr lang="zh-CN" altLang="en-US" dirty="0" smtClean="0"/>
          </a:p>
        </p:txBody>
      </p:sp>
      <p:graphicFrame>
        <p:nvGraphicFramePr>
          <p:cNvPr id="1034243" name="Group 3"/>
          <p:cNvGraphicFramePr>
            <a:graphicFrameLocks noGrp="1"/>
          </p:cNvGraphicFramePr>
          <p:nvPr>
            <p:ph idx="4294967295"/>
          </p:nvPr>
        </p:nvGraphicFramePr>
        <p:xfrm>
          <a:off x="1573860" y="1503363"/>
          <a:ext cx="9296400" cy="2030323"/>
        </p:xfrm>
        <a:graphic>
          <a:graphicData uri="http://schemas.openxmlformats.org/drawingml/2006/table">
            <a:tbl>
              <a:tblPr/>
              <a:tblGrid>
                <a:gridCol w="1604223"/>
                <a:gridCol w="7692177"/>
              </a:tblGrid>
              <a:tr h="615058">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质量因素</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设计战术</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r>
              <a:tr h="1415265">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可用性</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可靠性</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错误检测，如心跳、异常、命令</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响应</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错误恢复，如表决、冗余、备件、检查点</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回滚</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错误预防，如事务、进程监视、从服务中删除</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r>
            </a:tbl>
          </a:graphicData>
        </a:graphic>
      </p:graphicFrame>
      <p:sp>
        <p:nvSpPr>
          <p:cNvPr id="4" name="Rectangle 31"/>
          <p:cNvSpPr txBox="1">
            <a:spLocks noChangeArrowheads="1"/>
          </p:cNvSpPr>
          <p:nvPr/>
        </p:nvSpPr>
        <p:spPr bwMode="auto">
          <a:xfrm>
            <a:off x="1397409" y="3657830"/>
            <a:ext cx="9299165" cy="320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lnSpc>
                <a:spcPct val="130000"/>
              </a:lnSpc>
              <a:buClr>
                <a:srgbClr val="92D050"/>
              </a:buClr>
            </a:pPr>
            <a:r>
              <a:rPr lang="zh-CN" altLang="en-US" sz="2400" kern="0" dirty="0">
                <a:solidFill>
                  <a:srgbClr val="175F8B"/>
                </a:solidFill>
                <a:latin typeface="+mn-ea"/>
              </a:rPr>
              <a:t>案例讨论：</a:t>
            </a:r>
            <a:r>
              <a:rPr lang="en-US" altLang="zh-CN" sz="2400" kern="0" dirty="0">
                <a:solidFill>
                  <a:srgbClr val="175F8B"/>
                </a:solidFill>
                <a:latin typeface="+mn-ea"/>
              </a:rPr>
              <a:t> 2011</a:t>
            </a:r>
            <a:r>
              <a:rPr lang="zh-CN" altLang="en-US" sz="2400" kern="0" dirty="0">
                <a:solidFill>
                  <a:srgbClr val="175F8B"/>
                </a:solidFill>
                <a:latin typeface="+mn-ea"/>
              </a:rPr>
              <a:t>年</a:t>
            </a:r>
            <a:r>
              <a:rPr lang="en-US" altLang="zh-CN" sz="2400" kern="0" dirty="0">
                <a:solidFill>
                  <a:srgbClr val="175F8B"/>
                </a:solidFill>
                <a:latin typeface="+mn-ea"/>
              </a:rPr>
              <a:t>,</a:t>
            </a:r>
            <a:r>
              <a:rPr lang="zh-CN" altLang="en-US" sz="2400" kern="0" dirty="0">
                <a:solidFill>
                  <a:srgbClr val="175F8B"/>
                </a:solidFill>
                <a:latin typeface="+mn-ea"/>
              </a:rPr>
              <a:t>由北京南站开往福州站的</a:t>
            </a:r>
            <a:r>
              <a:rPr lang="en-US" altLang="zh-CN" sz="2400" kern="0" dirty="0">
                <a:solidFill>
                  <a:srgbClr val="175F8B"/>
                </a:solidFill>
                <a:latin typeface="+mn-ea"/>
              </a:rPr>
              <a:t>D301</a:t>
            </a:r>
            <a:r>
              <a:rPr lang="zh-CN" altLang="en-US" sz="2400" kern="0" dirty="0">
                <a:solidFill>
                  <a:srgbClr val="175F8B"/>
                </a:solidFill>
                <a:latin typeface="+mn-ea"/>
              </a:rPr>
              <a:t>次列车与杭州站开往福州南站的</a:t>
            </a:r>
            <a:r>
              <a:rPr lang="en-US" altLang="zh-CN" sz="2400" kern="0" dirty="0">
                <a:solidFill>
                  <a:srgbClr val="175F8B"/>
                </a:solidFill>
                <a:latin typeface="+mn-ea"/>
              </a:rPr>
              <a:t>D3115</a:t>
            </a:r>
            <a:r>
              <a:rPr lang="zh-CN" altLang="en-US" sz="2400" kern="0" dirty="0">
                <a:solidFill>
                  <a:srgbClr val="175F8B"/>
                </a:solidFill>
                <a:latin typeface="+mn-ea"/>
              </a:rPr>
              <a:t>次列车发生追尾事故，造成</a:t>
            </a:r>
            <a:r>
              <a:rPr lang="en-US" altLang="zh-CN" sz="2400" kern="0" dirty="0">
                <a:solidFill>
                  <a:srgbClr val="175F8B"/>
                </a:solidFill>
                <a:latin typeface="+mn-ea"/>
              </a:rPr>
              <a:t>40</a:t>
            </a:r>
            <a:r>
              <a:rPr lang="zh-CN" altLang="en-US" sz="2400" kern="0" dirty="0">
                <a:solidFill>
                  <a:srgbClr val="175F8B"/>
                </a:solidFill>
                <a:latin typeface="+mn-ea"/>
              </a:rPr>
              <a:t>人死亡，直接经济损失</a:t>
            </a:r>
            <a:r>
              <a:rPr lang="en-US" altLang="zh-CN" sz="2400" kern="0" dirty="0">
                <a:solidFill>
                  <a:srgbClr val="175F8B"/>
                </a:solidFill>
                <a:latin typeface="+mn-ea"/>
              </a:rPr>
              <a:t>2</a:t>
            </a:r>
            <a:r>
              <a:rPr lang="zh-CN" altLang="en-US" sz="2400" kern="0" dirty="0">
                <a:solidFill>
                  <a:srgbClr val="175F8B"/>
                </a:solidFill>
                <a:latin typeface="+mn-ea"/>
              </a:rPr>
              <a:t>亿元。原因是信号设备存在严重缺陷，遭雷击发生故障后，导致本应显示为红灯的信号机错误显示为绿灯</a:t>
            </a:r>
            <a:r>
              <a:rPr lang="en-US" altLang="zh-CN" sz="2400" kern="0" dirty="0">
                <a:solidFill>
                  <a:srgbClr val="175F8B"/>
                </a:solidFill>
                <a:latin typeface="+mn-ea"/>
              </a:rPr>
              <a:t>.</a:t>
            </a:r>
            <a:endParaRPr lang="zh-CN" altLang="en-US" sz="2400" kern="0" dirty="0">
              <a:solidFill>
                <a:srgbClr val="175F8B"/>
              </a:solidFill>
              <a:latin typeface="+mn-ea"/>
            </a:endParaRPr>
          </a:p>
          <a:p>
            <a:pPr eaLnBrk="1" hangingPunct="1">
              <a:lnSpc>
                <a:spcPct val="150000"/>
              </a:lnSpc>
              <a:buClr>
                <a:srgbClr val="92D050"/>
              </a:buClr>
            </a:pPr>
            <a:r>
              <a:rPr lang="zh-CN" altLang="en-US" sz="2400" kern="0" dirty="0">
                <a:solidFill>
                  <a:srgbClr val="175F8B"/>
                </a:solidFill>
                <a:latin typeface="+mn-ea"/>
              </a:rPr>
              <a:t>如何提高系统的可靠性？</a:t>
            </a:r>
            <a:endParaRPr lang="zh-CN" altLang="en-US" sz="2400" kern="0" dirty="0">
              <a:solidFill>
                <a:srgbClr val="175F8B"/>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9"/>
          <p:cNvSpPr>
            <a:spLocks noGrp="1" noChangeArrowheads="1"/>
          </p:cNvSpPr>
          <p:nvPr>
            <p:ph type="title"/>
          </p:nvPr>
        </p:nvSpPr>
        <p:spPr/>
        <p:txBody>
          <a:bodyPr/>
          <a:lstStyle/>
          <a:p>
            <a:r>
              <a:rPr lang="zh-CN" altLang="en-US" dirty="0" smtClean="0"/>
              <a:t>分解 </a:t>
            </a:r>
            <a:r>
              <a:rPr lang="en-US" altLang="zh-CN" dirty="0" smtClean="0"/>
              <a:t>decomposition</a:t>
            </a:r>
            <a:endParaRPr lang="zh-CN" altLang="en-US" dirty="0" smtClean="0"/>
          </a:p>
        </p:txBody>
      </p:sp>
      <p:sp>
        <p:nvSpPr>
          <p:cNvPr id="52227" name="Rectangle 20"/>
          <p:cNvSpPr>
            <a:spLocks noGrp="1" noChangeArrowheads="1"/>
          </p:cNvSpPr>
          <p:nvPr>
            <p:ph type="body" idx="1"/>
          </p:nvPr>
        </p:nvSpPr>
        <p:spPr/>
        <p:txBody>
          <a:bodyPr/>
          <a:lstStyle/>
          <a:p>
            <a:pPr marL="0" indent="0" algn="ctr">
              <a:buNone/>
            </a:pPr>
            <a:r>
              <a:rPr lang="en-US" altLang="zh-CN" dirty="0" smtClean="0"/>
              <a:t>C (P1+P2)&gt;C (P1)+C (P2)</a:t>
            </a:r>
            <a:endParaRPr lang="en-US" altLang="zh-CN" dirty="0" smtClean="0"/>
          </a:p>
          <a:p>
            <a:pPr marL="0" indent="0" algn="ctr">
              <a:buNone/>
            </a:pPr>
            <a:r>
              <a:rPr lang="en-US" altLang="zh-CN" dirty="0" smtClean="0"/>
              <a:t>E (P1+P2)&gt;E (P1)+E (P2) </a:t>
            </a:r>
            <a:endParaRPr lang="en-US" altLang="zh-CN" dirty="0" smtClean="0"/>
          </a:p>
          <a:p>
            <a:pPr marL="0" indent="0" algn="ctr">
              <a:buNone/>
            </a:pPr>
            <a:endParaRPr lang="en-US" altLang="zh-CN" dirty="0" smtClean="0"/>
          </a:p>
          <a:p>
            <a:r>
              <a:rPr lang="en-US" altLang="zh-CN" dirty="0" smtClean="0"/>
              <a:t>C</a:t>
            </a:r>
            <a:r>
              <a:rPr lang="zh-CN" altLang="en-US" dirty="0" smtClean="0"/>
              <a:t>为问题的复杂度，</a:t>
            </a:r>
            <a:r>
              <a:rPr lang="en-US" altLang="zh-CN" dirty="0" smtClean="0"/>
              <a:t>E</a:t>
            </a:r>
            <a:r>
              <a:rPr lang="zh-CN" altLang="en-US" dirty="0" smtClean="0"/>
              <a:t>为解题需要的工作量</a:t>
            </a:r>
            <a:endParaRPr lang="zh-CN" altLang="en-US" dirty="0" smtClean="0"/>
          </a:p>
          <a:p>
            <a:r>
              <a:rPr lang="zh-CN" altLang="en-US" dirty="0" smtClean="0"/>
              <a:t>思考： </a:t>
            </a:r>
            <a:endParaRPr lang="zh-CN" altLang="en-US" dirty="0" smtClean="0"/>
          </a:p>
          <a:p>
            <a:pPr lvl="1"/>
            <a:r>
              <a:rPr lang="zh-CN" altLang="en-US" dirty="0" smtClean="0"/>
              <a:t>如果我们无限制地划分软件，开发它所需的工作量会变得小到可以忽略？！ </a:t>
            </a:r>
            <a:endParaRPr lang="zh-CN" altLang="en-US" dirty="0" smtClean="0"/>
          </a:p>
          <a:p>
            <a:pPr lvl="1"/>
            <a:r>
              <a:rPr lang="zh-CN" altLang="en-US" dirty="0" smtClean="0"/>
              <a:t>事实上，影响软件开发的工作量的因素还有很多，例如模块接口费用等等</a:t>
            </a:r>
            <a:endParaRPr lang="zh-CN" altLang="en-US" dirty="0" smtClean="0"/>
          </a:p>
          <a:p>
            <a:pPr lvl="1"/>
            <a:r>
              <a:rPr lang="zh-CN" altLang="en-US" dirty="0" smtClean="0"/>
              <a:t>上述不等式只能说明，当模块的总数增加时，单独开发各个子模块的工作量之和会有所减少 </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7">
                                            <p:txEl>
                                              <p:pRg st="4" end="4"/>
                                            </p:txEl>
                                          </p:spTgt>
                                        </p:tgtEl>
                                        <p:attrNameLst>
                                          <p:attrName>style.visibility</p:attrName>
                                        </p:attrNameLst>
                                      </p:cBhvr>
                                      <p:to>
                                        <p:strVal val="visible"/>
                                      </p:to>
                                    </p:set>
                                    <p:anim calcmode="lin" valueType="num">
                                      <p:cBhvr additive="base">
                                        <p:cTn id="7" dur="500" fill="hold"/>
                                        <p:tgtEl>
                                          <p:spTgt spid="5222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227">
                                            <p:txEl>
                                              <p:pRg st="5" end="5"/>
                                            </p:txEl>
                                          </p:spTgt>
                                        </p:tgtEl>
                                        <p:attrNameLst>
                                          <p:attrName>style.visibility</p:attrName>
                                        </p:attrNameLst>
                                      </p:cBhvr>
                                      <p:to>
                                        <p:strVal val="visible"/>
                                      </p:to>
                                    </p:set>
                                    <p:anim calcmode="lin" valueType="num">
                                      <p:cBhvr additive="base">
                                        <p:cTn id="11" dur="500" fill="hold"/>
                                        <p:tgtEl>
                                          <p:spTgt spid="5222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2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2227">
                                            <p:txEl>
                                              <p:pRg st="6" end="6"/>
                                            </p:txEl>
                                          </p:spTgt>
                                        </p:tgtEl>
                                        <p:attrNameLst>
                                          <p:attrName>style.visibility</p:attrName>
                                        </p:attrNameLst>
                                      </p:cBhvr>
                                      <p:to>
                                        <p:strVal val="visible"/>
                                      </p:to>
                                    </p:set>
                                    <p:anim calcmode="lin" valueType="num">
                                      <p:cBhvr additive="base">
                                        <p:cTn id="17" dur="500" fill="hold"/>
                                        <p:tgtEl>
                                          <p:spTgt spid="5222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7">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2227">
                                            <p:txEl>
                                              <p:pRg st="7" end="7"/>
                                            </p:txEl>
                                          </p:spTgt>
                                        </p:tgtEl>
                                        <p:attrNameLst>
                                          <p:attrName>style.visibility</p:attrName>
                                        </p:attrNameLst>
                                      </p:cBhvr>
                                      <p:to>
                                        <p:strVal val="visible"/>
                                      </p:to>
                                    </p:set>
                                    <p:anim calcmode="lin" valueType="num">
                                      <p:cBhvr additive="base">
                                        <p:cTn id="21" dur="500" fill="hold"/>
                                        <p:tgtEl>
                                          <p:spTgt spid="52227">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22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smtClean="0"/>
              <a:t>性能</a:t>
            </a:r>
            <a:r>
              <a:rPr lang="zh-CN" altLang="zh-CN" smtClean="0"/>
              <a:t>的设计</a:t>
            </a:r>
            <a:r>
              <a:rPr lang="zh-CN" altLang="en-US" smtClean="0"/>
              <a:t>战术</a:t>
            </a:r>
            <a:endParaRPr lang="zh-CN" altLang="en-US" dirty="0" smtClean="0"/>
          </a:p>
        </p:txBody>
      </p:sp>
      <p:graphicFrame>
        <p:nvGraphicFramePr>
          <p:cNvPr id="1034243" name="Group 3"/>
          <p:cNvGraphicFramePr>
            <a:graphicFrameLocks noGrp="1"/>
          </p:cNvGraphicFramePr>
          <p:nvPr>
            <p:ph idx="4294967295"/>
          </p:nvPr>
        </p:nvGraphicFramePr>
        <p:xfrm>
          <a:off x="1583292" y="1293911"/>
          <a:ext cx="9277536" cy="2969962"/>
        </p:xfrm>
        <a:graphic>
          <a:graphicData uri="http://schemas.openxmlformats.org/drawingml/2006/table">
            <a:tbl>
              <a:tblPr/>
              <a:tblGrid>
                <a:gridCol w="1600968"/>
                <a:gridCol w="7676568"/>
              </a:tblGrid>
              <a:tr h="586704">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质量因素</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设计战术</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r>
              <a:tr h="2383258">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性能</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174625" marR="0" lvl="0" indent="-1746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资源需求，如提高计算效率、减少计算开销、控制采样频率、限制队列大小</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4625" marR="0" lvl="0" indent="-1746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资源管理，如引入并发、增加可用资源、维持数据或计算的多个副本</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资源仲裁，如先进先出、优先级调度</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339725" marR="0" lvl="0" indent="-339725"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r>
            </a:tbl>
          </a:graphicData>
        </a:graphic>
      </p:graphicFrame>
      <p:sp>
        <p:nvSpPr>
          <p:cNvPr id="4" name="Rectangle 31"/>
          <p:cNvSpPr txBox="1">
            <a:spLocks noChangeArrowheads="1"/>
          </p:cNvSpPr>
          <p:nvPr/>
        </p:nvSpPr>
        <p:spPr bwMode="auto">
          <a:xfrm>
            <a:off x="1854070" y="4495799"/>
            <a:ext cx="7897700" cy="181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lnSpc>
                <a:spcPct val="150000"/>
              </a:lnSpc>
              <a:buClr>
                <a:srgbClr val="92D050"/>
              </a:buClr>
            </a:pPr>
            <a:r>
              <a:rPr lang="zh-CN" altLang="en-US" sz="2400" kern="0" dirty="0">
                <a:solidFill>
                  <a:srgbClr val="175F8B"/>
                </a:solidFill>
                <a:latin typeface="+mn-ea"/>
              </a:rPr>
              <a:t>案例讨论：淘宝网站在</a:t>
            </a:r>
            <a:r>
              <a:rPr lang="en-US" altLang="zh-CN" sz="2400" kern="0" dirty="0">
                <a:solidFill>
                  <a:srgbClr val="175F8B"/>
                </a:solidFill>
                <a:latin typeface="+mn-ea"/>
              </a:rPr>
              <a:t>11.11</a:t>
            </a:r>
            <a:r>
              <a:rPr lang="zh-CN" altLang="en-US" sz="2400" kern="0" dirty="0">
                <a:solidFill>
                  <a:srgbClr val="175F8B"/>
                </a:solidFill>
                <a:latin typeface="+mn-ea"/>
              </a:rPr>
              <a:t>面临大量并发用户和订单，</a:t>
            </a:r>
            <a:endParaRPr lang="en-US" altLang="zh-CN" sz="2400" kern="0" dirty="0">
              <a:solidFill>
                <a:srgbClr val="175F8B"/>
              </a:solidFill>
              <a:latin typeface="+mn-ea"/>
            </a:endParaRPr>
          </a:p>
          <a:p>
            <a:pPr marL="0" indent="0" eaLnBrk="1" hangingPunct="1">
              <a:lnSpc>
                <a:spcPct val="150000"/>
              </a:lnSpc>
              <a:buNone/>
            </a:pPr>
            <a:r>
              <a:rPr lang="en-US" altLang="zh-CN" sz="2400" kern="0" dirty="0">
                <a:solidFill>
                  <a:srgbClr val="175F8B"/>
                </a:solidFill>
                <a:latin typeface="+mn-ea"/>
              </a:rPr>
              <a:t>                     </a:t>
            </a:r>
            <a:r>
              <a:rPr lang="zh-CN" altLang="en-US" sz="2400" kern="0" dirty="0" smtClean="0">
                <a:solidFill>
                  <a:srgbClr val="175F8B"/>
                </a:solidFill>
                <a:latin typeface="+mn-ea"/>
              </a:rPr>
              <a:t>如何</a:t>
            </a:r>
            <a:r>
              <a:rPr lang="zh-CN" altLang="en-US" sz="2400" kern="0" dirty="0">
                <a:solidFill>
                  <a:srgbClr val="175F8B"/>
                </a:solidFill>
                <a:latin typeface="+mn-ea"/>
              </a:rPr>
              <a:t>保证系统的性能（响应时间）？</a:t>
            </a:r>
            <a:endParaRPr lang="en-US" altLang="zh-CN" sz="2400" kern="0" dirty="0">
              <a:solidFill>
                <a:srgbClr val="175F8B"/>
              </a:solidFill>
              <a:latin typeface="+mn-ea"/>
            </a:endParaRPr>
          </a:p>
          <a:p>
            <a:pPr marL="0" indent="0" eaLnBrk="1" hangingPunct="1">
              <a:lnSpc>
                <a:spcPct val="150000"/>
              </a:lnSpc>
              <a:buNone/>
            </a:pPr>
            <a:r>
              <a:rPr lang="en-US" altLang="zh-CN" sz="2400" kern="0" dirty="0">
                <a:solidFill>
                  <a:srgbClr val="175F8B"/>
                </a:solidFill>
                <a:latin typeface="+mn-ea"/>
              </a:rPr>
              <a:t>                     </a:t>
            </a:r>
            <a:r>
              <a:rPr lang="zh-CN" altLang="en-US" sz="2400" kern="0" dirty="0" smtClean="0">
                <a:solidFill>
                  <a:srgbClr val="175F8B"/>
                </a:solidFill>
                <a:latin typeface="+mn-ea"/>
              </a:rPr>
              <a:t>如何</a:t>
            </a:r>
            <a:r>
              <a:rPr lang="zh-CN" altLang="en-US" sz="2400" kern="0" dirty="0">
                <a:solidFill>
                  <a:srgbClr val="175F8B"/>
                </a:solidFill>
                <a:latin typeface="+mn-ea"/>
              </a:rPr>
              <a:t>设计按需伸缩的软件架构？</a:t>
            </a:r>
            <a:endParaRPr lang="zh-CN" altLang="en-US" sz="2400" kern="0" dirty="0">
              <a:solidFill>
                <a:srgbClr val="175F8B"/>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t>安全性的设计战术</a:t>
            </a:r>
            <a:endParaRPr lang="zh-CN" altLang="en-US" dirty="0" smtClean="0"/>
          </a:p>
        </p:txBody>
      </p:sp>
      <p:graphicFrame>
        <p:nvGraphicFramePr>
          <p:cNvPr id="1035267" name="Group 3"/>
          <p:cNvGraphicFramePr>
            <a:graphicFrameLocks noGrp="1"/>
          </p:cNvGraphicFramePr>
          <p:nvPr>
            <p:ph idx="4294967295"/>
          </p:nvPr>
        </p:nvGraphicFramePr>
        <p:xfrm>
          <a:off x="1432719" y="1570038"/>
          <a:ext cx="9568656" cy="2087562"/>
        </p:xfrm>
        <a:graphic>
          <a:graphicData uri="http://schemas.openxmlformats.org/drawingml/2006/table">
            <a:tbl>
              <a:tblPr/>
              <a:tblGrid>
                <a:gridCol w="1579377"/>
                <a:gridCol w="7989279"/>
              </a:tblGrid>
              <a:tr h="527349">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质量因素</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设计战术</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r>
              <a:tr h="1560213">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安全性</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Security</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174625" marR="0" lvl="0" indent="-1746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抵抗和检测攻击，如用户身份验证、用户授权、限制暴露的信息、防火墙</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从攻击中恢复，如维持审计追踪、采用可用性中恢复战术</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r>
            </a:tbl>
          </a:graphicData>
        </a:graphic>
      </p:graphicFrame>
      <p:sp>
        <p:nvSpPr>
          <p:cNvPr id="4" name="Rectangle 31"/>
          <p:cNvSpPr txBox="1">
            <a:spLocks noChangeArrowheads="1"/>
          </p:cNvSpPr>
          <p:nvPr/>
        </p:nvSpPr>
        <p:spPr bwMode="auto">
          <a:xfrm>
            <a:off x="2274181" y="4318482"/>
            <a:ext cx="7594426" cy="216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lnSpc>
                <a:spcPct val="150000"/>
              </a:lnSpc>
              <a:buClr>
                <a:srgbClr val="92D050"/>
              </a:buClr>
            </a:pPr>
            <a:r>
              <a:rPr lang="zh-CN" altLang="en-US" sz="2400" kern="0" dirty="0">
                <a:solidFill>
                  <a:srgbClr val="175F8B"/>
                </a:solidFill>
                <a:latin typeface="+mn-ea"/>
              </a:rPr>
              <a:t>案例讨论：如何保证网上银行系统的安全性？</a:t>
            </a:r>
            <a:endParaRPr lang="en-US" altLang="zh-CN" sz="2400" kern="0" dirty="0">
              <a:solidFill>
                <a:srgbClr val="175F8B"/>
              </a:solidFill>
              <a:latin typeface="+mn-ea"/>
            </a:endParaRPr>
          </a:p>
          <a:p>
            <a:pPr marL="0" indent="0" eaLnBrk="1" hangingPunct="1">
              <a:lnSpc>
                <a:spcPct val="150000"/>
              </a:lnSpc>
              <a:buNone/>
            </a:pPr>
            <a:r>
              <a:rPr lang="en-US" altLang="zh-CN" sz="2400" kern="0" dirty="0">
                <a:solidFill>
                  <a:srgbClr val="175F8B"/>
                </a:solidFill>
                <a:latin typeface="+mn-ea"/>
              </a:rPr>
              <a:t>                    </a:t>
            </a:r>
            <a:r>
              <a:rPr lang="en-US" altLang="zh-CN" sz="2400" kern="0" dirty="0" smtClean="0">
                <a:solidFill>
                  <a:srgbClr val="175F8B"/>
                </a:solidFill>
                <a:latin typeface="+mn-ea"/>
              </a:rPr>
              <a:t> </a:t>
            </a:r>
            <a:r>
              <a:rPr lang="zh-CN" altLang="en-US" sz="2400" kern="0" dirty="0">
                <a:solidFill>
                  <a:srgbClr val="175F8B"/>
                </a:solidFill>
                <a:latin typeface="+mn-ea"/>
              </a:rPr>
              <a:t>可以应用哪些技术与措施？</a:t>
            </a:r>
            <a:endParaRPr lang="zh-CN" altLang="en-US" sz="2400" kern="0" dirty="0">
              <a:solidFill>
                <a:srgbClr val="175F8B"/>
              </a:solidFill>
              <a:latin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t>可测试性与可维护性的设计战术</a:t>
            </a:r>
            <a:endParaRPr lang="zh-CN" altLang="en-US" dirty="0" smtClean="0"/>
          </a:p>
        </p:txBody>
      </p:sp>
      <p:graphicFrame>
        <p:nvGraphicFramePr>
          <p:cNvPr id="1035267" name="Group 3"/>
          <p:cNvGraphicFramePr>
            <a:graphicFrameLocks noGrp="1"/>
          </p:cNvGraphicFramePr>
          <p:nvPr>
            <p:ph idx="4294967295"/>
          </p:nvPr>
        </p:nvGraphicFramePr>
        <p:xfrm>
          <a:off x="1120514" y="1362651"/>
          <a:ext cx="9810750" cy="4011612"/>
        </p:xfrm>
        <a:graphic>
          <a:graphicData uri="http://schemas.openxmlformats.org/drawingml/2006/table">
            <a:tbl>
              <a:tblPr/>
              <a:tblGrid>
                <a:gridCol w="1619337"/>
                <a:gridCol w="8191413"/>
              </a:tblGrid>
              <a:tr h="565300">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质量因素</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设计战术</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r>
              <a:tr h="1638794">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可测试性</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173355" marR="0" lvl="0" indent="-17335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测试的输入</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输出，如记录</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回放、将接口与实现分离、特化访问路线</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接口</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内部监视，如内置监视器</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r>
              <a:tr h="1807518">
                <a:tc>
                  <a:txBody>
                    <a:bodyPr/>
                    <a:lstStyle/>
                    <a:p>
                      <a:pPr marL="339725" marR="0" lvl="0" indent="-339725"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可维护性</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局部化修改，如泛化模块、预期期望的变更、限制可能的选择</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73355" marR="0" lvl="0" indent="-17335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防止连锁反应，如信息隐藏、维持现有接口、限制通信路径、仲裁者的使用</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39725" marR="0" lvl="0" indent="-339725" algn="l" defTabSz="914400" rtl="0" eaLnBrk="0" fontAlgn="base" latinLnBrk="0" hangingPunct="0">
                        <a:lnSpc>
                          <a:spcPct val="12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推迟绑定时间</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Rectangle 31"/>
          <p:cNvSpPr txBox="1">
            <a:spLocks noChangeArrowheads="1"/>
          </p:cNvSpPr>
          <p:nvPr/>
        </p:nvSpPr>
        <p:spPr bwMode="auto">
          <a:xfrm>
            <a:off x="1659585" y="5776528"/>
            <a:ext cx="9875346" cy="216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eaLnBrk="1" hangingPunct="1">
              <a:lnSpc>
                <a:spcPct val="150000"/>
              </a:lnSpc>
              <a:buClr>
                <a:srgbClr val="92D050"/>
              </a:buClr>
            </a:pPr>
            <a:r>
              <a:rPr lang="zh-CN" altLang="en-US" sz="2400" kern="0" dirty="0">
                <a:solidFill>
                  <a:srgbClr val="175F8B"/>
                </a:solidFill>
                <a:latin typeface="+mn-ea"/>
              </a:rPr>
              <a:t>案例讨论：如何</a:t>
            </a:r>
            <a:r>
              <a:rPr lang="zh-CN" altLang="en-US" sz="2400" kern="0" dirty="0" smtClean="0">
                <a:solidFill>
                  <a:srgbClr val="175F8B"/>
                </a:solidFill>
                <a:latin typeface="+mn-ea"/>
              </a:rPr>
              <a:t>保证交我办系统</a:t>
            </a:r>
            <a:r>
              <a:rPr lang="zh-CN" altLang="en-US" sz="2400" kern="0" dirty="0">
                <a:solidFill>
                  <a:srgbClr val="175F8B"/>
                </a:solidFill>
                <a:latin typeface="+mn-ea"/>
              </a:rPr>
              <a:t>可以方便增加</a:t>
            </a:r>
            <a:r>
              <a:rPr lang="zh-CN" altLang="en-US" sz="2400" kern="0" dirty="0" smtClean="0">
                <a:solidFill>
                  <a:srgbClr val="175F8B"/>
                </a:solidFill>
                <a:latin typeface="+mn-ea"/>
              </a:rPr>
              <a:t>各种服务？</a:t>
            </a:r>
            <a:endParaRPr lang="zh-CN" altLang="en-US" sz="2400" kern="0" dirty="0">
              <a:solidFill>
                <a:srgbClr val="175F8B"/>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多目标权衡</a:t>
            </a:r>
            <a:endParaRPr lang="zh-CN" altLang="en-US" dirty="0"/>
          </a:p>
        </p:txBody>
      </p:sp>
      <p:sp>
        <p:nvSpPr>
          <p:cNvPr id="4" name="内容占位符 3"/>
          <p:cNvSpPr>
            <a:spLocks noGrp="1"/>
          </p:cNvSpPr>
          <p:nvPr>
            <p:ph idx="1"/>
          </p:nvPr>
        </p:nvSpPr>
        <p:spPr/>
        <p:txBody>
          <a:bodyPr/>
          <a:lstStyle/>
          <a:p>
            <a:r>
              <a:rPr lang="zh-CN" altLang="en-US" dirty="0" smtClean="0">
                <a:latin typeface="+mj-ea"/>
                <a:ea typeface="+mj-ea"/>
              </a:rPr>
              <a:t>不同质量属性之间往往存在冲突，例如：</a:t>
            </a:r>
            <a:endParaRPr lang="en-US" altLang="zh-CN" dirty="0" smtClean="0">
              <a:latin typeface="+mj-ea"/>
              <a:ea typeface="+mj-ea"/>
            </a:endParaRPr>
          </a:p>
          <a:p>
            <a:pPr lvl="1"/>
            <a:r>
              <a:rPr lang="zh-CN" altLang="en-US" dirty="0" smtClean="0">
                <a:latin typeface="+mj-ea"/>
                <a:ea typeface="+mj-ea"/>
              </a:rPr>
              <a:t>性能 </a:t>
            </a:r>
            <a:r>
              <a:rPr lang="en-US" altLang="zh-CN" dirty="0" smtClean="0">
                <a:latin typeface="+mj-ea"/>
                <a:ea typeface="+mj-ea"/>
              </a:rPr>
              <a:t>VS. </a:t>
            </a:r>
            <a:r>
              <a:rPr lang="zh-CN" altLang="en-US" dirty="0" smtClean="0">
                <a:latin typeface="+mj-ea"/>
                <a:ea typeface="+mj-ea"/>
              </a:rPr>
              <a:t>安全性</a:t>
            </a:r>
            <a:endParaRPr lang="en-US" altLang="zh-CN" dirty="0" smtClean="0">
              <a:latin typeface="+mj-ea"/>
              <a:ea typeface="+mj-ea"/>
            </a:endParaRPr>
          </a:p>
          <a:p>
            <a:pPr lvl="1"/>
            <a:r>
              <a:rPr lang="zh-CN" altLang="en-US" dirty="0" smtClean="0">
                <a:latin typeface="+mj-ea"/>
                <a:ea typeface="+mj-ea"/>
              </a:rPr>
              <a:t>可靠性 </a:t>
            </a:r>
            <a:r>
              <a:rPr lang="en-US" altLang="zh-CN" dirty="0" smtClean="0">
                <a:latin typeface="+mj-ea"/>
                <a:ea typeface="+mj-ea"/>
              </a:rPr>
              <a:t>VS. </a:t>
            </a:r>
            <a:r>
              <a:rPr lang="zh-CN" altLang="en-US" dirty="0" smtClean="0">
                <a:latin typeface="+mj-ea"/>
                <a:ea typeface="+mj-ea"/>
              </a:rPr>
              <a:t>灵活性</a:t>
            </a:r>
            <a:endParaRPr lang="en-US" altLang="zh-CN" dirty="0" smtClean="0">
              <a:latin typeface="+mj-ea"/>
              <a:ea typeface="+mj-ea"/>
            </a:endParaRPr>
          </a:p>
          <a:p>
            <a:pPr lvl="1"/>
            <a:r>
              <a:rPr lang="zh-CN" altLang="en-US" dirty="0" smtClean="0">
                <a:latin typeface="+mj-ea"/>
                <a:ea typeface="+mj-ea"/>
              </a:rPr>
              <a:t>易维护性 </a:t>
            </a:r>
            <a:r>
              <a:rPr lang="en-US" altLang="zh-CN" dirty="0" smtClean="0">
                <a:latin typeface="+mj-ea"/>
                <a:ea typeface="+mj-ea"/>
              </a:rPr>
              <a:t>VS. </a:t>
            </a:r>
            <a:r>
              <a:rPr lang="zh-CN" altLang="en-US" dirty="0" smtClean="0">
                <a:latin typeface="+mj-ea"/>
                <a:ea typeface="+mj-ea"/>
              </a:rPr>
              <a:t>高效性</a:t>
            </a:r>
            <a:endParaRPr lang="en-US" altLang="zh-CN" dirty="0" smtClean="0">
              <a:latin typeface="+mj-ea"/>
              <a:ea typeface="+mj-ea"/>
            </a:endParaRPr>
          </a:p>
          <a:p>
            <a:pPr lvl="1"/>
            <a:r>
              <a:rPr lang="en-US" altLang="zh-CN" dirty="0" smtClean="0">
                <a:latin typeface="+mj-ea"/>
                <a:ea typeface="+mj-ea"/>
              </a:rPr>
              <a:t>……</a:t>
            </a:r>
            <a:endParaRPr lang="en-US" altLang="zh-CN" dirty="0" smtClean="0">
              <a:latin typeface="+mj-ea"/>
              <a:ea typeface="+mj-ea"/>
            </a:endParaRPr>
          </a:p>
          <a:p>
            <a:r>
              <a:rPr lang="zh-CN" altLang="en-US" dirty="0" smtClean="0">
                <a:latin typeface="+mj-ea"/>
                <a:ea typeface="+mj-ea"/>
              </a:rPr>
              <a:t>排出优先级，进行多目标</a:t>
            </a:r>
            <a:r>
              <a:rPr lang="zh-CN" altLang="en-US" dirty="0">
                <a:latin typeface="+mj-ea"/>
              </a:rPr>
              <a:t>权衡</a:t>
            </a:r>
            <a:endParaRPr lang="zh-CN" altLang="en-US" dirty="0">
              <a:latin typeface="+mj-ea"/>
              <a:ea typeface="+mj-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a:t>
            </a:r>
            <a:r>
              <a:rPr lang="zh-CN" altLang="zh-CN" dirty="0"/>
              <a:t>淘</a:t>
            </a:r>
            <a:r>
              <a:rPr lang="zh-CN" altLang="zh-CN" dirty="0" smtClean="0"/>
              <a:t>宝</a:t>
            </a:r>
            <a:r>
              <a:rPr lang="zh-CN" altLang="en-US" dirty="0" smtClean="0"/>
              <a:t>平台的</a:t>
            </a:r>
            <a:r>
              <a:rPr lang="zh-CN" altLang="zh-CN" dirty="0" smtClean="0"/>
              <a:t>软件</a:t>
            </a:r>
            <a:r>
              <a:rPr lang="zh-CN" altLang="zh-CN" dirty="0"/>
              <a:t>架构</a:t>
            </a:r>
            <a:r>
              <a:rPr lang="zh-CN" altLang="zh-CN" dirty="0" smtClean="0"/>
              <a:t>演</a:t>
            </a:r>
            <a:r>
              <a:rPr lang="zh-CN" altLang="en-US" dirty="0" smtClean="0"/>
              <a:t>进</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8538559" y="515225"/>
            <a:ext cx="2969083" cy="461665"/>
          </a:xfrm>
          <a:prstGeom prst="rect">
            <a:avLst/>
          </a:prstGeom>
        </p:spPr>
        <p:txBody>
          <a:bodyPr wrap="none">
            <a:spAutoFit/>
          </a:bodyPr>
          <a:lstStyle/>
          <a:p>
            <a:r>
              <a:rPr lang="zh-CN" altLang="zh-CN" sz="2400" b="1" kern="100" dirty="0">
                <a:solidFill>
                  <a:srgbClr val="EB7C1F"/>
                </a:solidFill>
                <a:latin typeface="Arial" panose="020B0604020202020204" pitchFamily="34" charset="0"/>
                <a:ea typeface="仿宋" panose="02010609060101010101" pitchFamily="49" charset="-122"/>
                <a:cs typeface="Arial" panose="020B0604020202020204" pitchFamily="34" charset="0"/>
              </a:rPr>
              <a:t>全局思维</a:t>
            </a:r>
            <a:r>
              <a:rPr lang="zh-CN" altLang="zh-CN" sz="2400" b="1" kern="100" dirty="0" smtClean="0">
                <a:solidFill>
                  <a:srgbClr val="EB7C1F"/>
                </a:solidFill>
                <a:latin typeface="Arial" panose="020B0604020202020204" pitchFamily="34" charset="0"/>
                <a:ea typeface="仿宋" panose="02010609060101010101" pitchFamily="49" charset="-122"/>
                <a:cs typeface="Arial" panose="020B0604020202020204" pitchFamily="34" charset="0"/>
              </a:rPr>
              <a:t>，</a:t>
            </a:r>
            <a:r>
              <a:rPr lang="zh-CN" altLang="en-US" sz="2400" b="1" kern="100" dirty="0" smtClean="0">
                <a:solidFill>
                  <a:srgbClr val="EB7C1F"/>
                </a:solidFill>
                <a:latin typeface="Arial" panose="020B0604020202020204" pitchFamily="34" charset="0"/>
                <a:ea typeface="仿宋" panose="02010609060101010101" pitchFamily="49" charset="-122"/>
                <a:cs typeface="Arial" panose="020B0604020202020204" pitchFamily="34" charset="0"/>
              </a:rPr>
              <a:t>持续优化</a:t>
            </a:r>
            <a:endParaRPr lang="zh-CN" altLang="en-US" sz="2400" b="1" dirty="0">
              <a:solidFill>
                <a:srgbClr val="EB7C1F"/>
              </a:solidFill>
            </a:endParaRPr>
          </a:p>
        </p:txBody>
      </p:sp>
      <p:pic>
        <p:nvPicPr>
          <p:cNvPr id="6" name="Picture 4" descr="912934209568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9099" y="1763714"/>
            <a:ext cx="5105400" cy="395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p:nvPr/>
        </p:nvSpPr>
        <p:spPr bwMode="auto">
          <a:xfrm>
            <a:off x="2290087" y="2290763"/>
            <a:ext cx="1141412" cy="952500"/>
          </a:xfrm>
          <a:prstGeom prst="accentCallout1">
            <a:avLst>
              <a:gd name="adj1" fmla="val 12106"/>
              <a:gd name="adj2" fmla="val 106616"/>
              <a:gd name="adj3" fmla="val 117546"/>
              <a:gd name="adj4" fmla="val 201148"/>
            </a:avLst>
          </a:prstGeom>
          <a:solidFill>
            <a:srgbClr val="CCFFFF"/>
          </a:solidFill>
          <a:ln w="9525">
            <a:solidFill>
              <a:schemeClr val="tx1"/>
            </a:solidFill>
            <a:miter lim="800000"/>
          </a:ln>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负载均衡</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数据备份</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异地容灾</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en-US" altLang="zh-CN" sz="1400" dirty="0" smtClean="0">
                <a:latin typeface="Arial" panose="020B0604020202020204" pitchFamily="34" charset="0"/>
                <a:ea typeface="黑体" panose="02010609060101010101" pitchFamily="49" charset="-122"/>
              </a:rPr>
              <a:t>……</a:t>
            </a:r>
            <a:endParaRPr lang="zh-CN" altLang="en-US" sz="1400" dirty="0">
              <a:latin typeface="Arial" panose="020B0604020202020204" pitchFamily="34" charset="0"/>
              <a:ea typeface="黑体" panose="02010609060101010101" pitchFamily="49" charset="-122"/>
            </a:endParaRPr>
          </a:p>
        </p:txBody>
      </p:sp>
      <p:sp>
        <p:nvSpPr>
          <p:cNvPr id="8" name="AutoShape 9"/>
          <p:cNvSpPr/>
          <p:nvPr/>
        </p:nvSpPr>
        <p:spPr bwMode="auto">
          <a:xfrm>
            <a:off x="7927299" y="3128963"/>
            <a:ext cx="914400" cy="952500"/>
          </a:xfrm>
          <a:prstGeom prst="accentCallout1">
            <a:avLst>
              <a:gd name="adj1" fmla="val 12106"/>
              <a:gd name="adj2" fmla="val -8264"/>
              <a:gd name="adj3" fmla="val 25458"/>
              <a:gd name="adj4" fmla="val -148542"/>
            </a:avLst>
          </a:prstGeom>
          <a:solidFill>
            <a:srgbClr val="CCFFFF"/>
          </a:solidFill>
          <a:ln w="9525">
            <a:solidFill>
              <a:schemeClr val="tx1"/>
            </a:solidFill>
            <a:miter lim="800000"/>
          </a:ln>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高速缓存</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并行计算</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异地镜像</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en-US" altLang="zh-CN" sz="1400" dirty="0" smtClean="0">
                <a:latin typeface="Arial" panose="020B0604020202020204" pitchFamily="34" charset="0"/>
                <a:ea typeface="黑体" panose="02010609060101010101" pitchFamily="49" charset="-122"/>
              </a:rPr>
              <a:t>……</a:t>
            </a:r>
            <a:endParaRPr lang="zh-CN" altLang="en-US" sz="1400" dirty="0">
              <a:latin typeface="Arial" panose="020B0604020202020204" pitchFamily="34" charset="0"/>
              <a:ea typeface="黑体" panose="02010609060101010101" pitchFamily="49" charset="-122"/>
            </a:endParaRPr>
          </a:p>
        </p:txBody>
      </p:sp>
      <p:sp>
        <p:nvSpPr>
          <p:cNvPr id="9" name="AutoShape 10"/>
          <p:cNvSpPr/>
          <p:nvPr/>
        </p:nvSpPr>
        <p:spPr bwMode="auto">
          <a:xfrm>
            <a:off x="6936699" y="5414964"/>
            <a:ext cx="914400" cy="998537"/>
          </a:xfrm>
          <a:prstGeom prst="accentCallout1">
            <a:avLst>
              <a:gd name="adj1" fmla="val 18894"/>
              <a:gd name="adj2" fmla="val -8264"/>
              <a:gd name="adj3" fmla="val -6102"/>
              <a:gd name="adj4" fmla="val -119722"/>
            </a:avLst>
          </a:prstGeom>
          <a:solidFill>
            <a:srgbClr val="CCFFFF"/>
          </a:solidFill>
          <a:ln w="9525">
            <a:solidFill>
              <a:schemeClr val="tx1"/>
            </a:solidFill>
            <a:miter lim="800000"/>
          </a:ln>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lgn="ctr">
              <a:spcBef>
                <a:spcPct val="0"/>
              </a:spcBef>
              <a:buClrTx/>
              <a:buSzPct val="100000"/>
              <a:buFontTx/>
              <a:buNone/>
            </a:pPr>
            <a:r>
              <a:rPr lang="zh-CN" altLang="en-US" sz="1400" dirty="0" smtClean="0">
                <a:latin typeface="Arial" panose="020B0604020202020204" pitchFamily="34" charset="0"/>
                <a:ea typeface="黑体" panose="02010609060101010101" pitchFamily="49" charset="-122"/>
              </a:rPr>
              <a:t>微服务</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多层设计</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zh-CN" altLang="en-US" sz="1400" dirty="0">
                <a:latin typeface="Arial" panose="020B0604020202020204" pitchFamily="34" charset="0"/>
                <a:ea typeface="黑体" panose="02010609060101010101" pitchFamily="49" charset="-122"/>
              </a:rPr>
              <a:t>业务分割</a:t>
            </a:r>
            <a:endParaRPr lang="zh-CN" altLang="en-US" sz="1400" dirty="0">
              <a:latin typeface="Arial" panose="020B0604020202020204" pitchFamily="34" charset="0"/>
              <a:ea typeface="黑体" panose="02010609060101010101" pitchFamily="49" charset="-122"/>
            </a:endParaRPr>
          </a:p>
          <a:p>
            <a:pPr algn="ctr">
              <a:spcBef>
                <a:spcPct val="0"/>
              </a:spcBef>
              <a:buClrTx/>
              <a:buSzPct val="100000"/>
              <a:buFontTx/>
              <a:buNone/>
            </a:pPr>
            <a:r>
              <a:rPr lang="en-US" altLang="zh-CN" sz="1400" dirty="0" smtClean="0">
                <a:latin typeface="Arial" panose="020B0604020202020204" pitchFamily="34" charset="0"/>
                <a:ea typeface="黑体" panose="02010609060101010101" pitchFamily="49" charset="-122"/>
              </a:rPr>
              <a:t>……</a:t>
            </a:r>
            <a:endParaRPr lang="zh-CN" altLang="en-US" sz="1400" dirty="0">
              <a:latin typeface="Arial" panose="020B060402020202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P spid="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r>
              <a:rPr lang="zh-CN" altLang="en-US" dirty="0" smtClean="0"/>
              <a:t>模块化的成本</a:t>
            </a:r>
            <a:endParaRPr lang="zh-CN" altLang="en-US" dirty="0" smtClean="0"/>
          </a:p>
        </p:txBody>
      </p:sp>
      <p:sp>
        <p:nvSpPr>
          <p:cNvPr id="53251" name="Rectangle 5"/>
          <p:cNvSpPr>
            <a:spLocks noGrp="1" noChangeArrowheads="1"/>
          </p:cNvSpPr>
          <p:nvPr>
            <p:ph type="body" idx="1"/>
          </p:nvPr>
        </p:nvSpPr>
        <p:spPr/>
        <p:txBody>
          <a:bodyPr/>
          <a:lstStyle/>
          <a:p>
            <a:r>
              <a:rPr lang="zh-CN" altLang="en-US" smtClean="0"/>
              <a:t>如果模块是相互独立的，当模块变得越小，每个模块花费的工作量越低；</a:t>
            </a:r>
            <a:endParaRPr lang="zh-CN" altLang="en-US" smtClean="0"/>
          </a:p>
          <a:p>
            <a:r>
              <a:rPr lang="zh-CN" altLang="en-US" smtClean="0"/>
              <a:t>但当模块数增加时，模块间的联系也随之增加，把这些模块联接起来的工作量也随之增加。 </a:t>
            </a:r>
            <a:endParaRPr lang="zh-CN" altLang="en-US" smtClean="0"/>
          </a:p>
        </p:txBody>
      </p:sp>
      <p:pic>
        <p:nvPicPr>
          <p:cNvPr id="5325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3613" y="3213100"/>
            <a:ext cx="5040312"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smtClean="0"/>
              <a:t>信息隐藏 </a:t>
            </a:r>
            <a:r>
              <a:rPr lang="en-US" altLang="zh-CN" smtClean="0"/>
              <a:t>Information Hiding</a:t>
            </a:r>
            <a:endParaRPr lang="en-US" altLang="zh-CN" smtClean="0"/>
          </a:p>
        </p:txBody>
      </p:sp>
      <p:sp>
        <p:nvSpPr>
          <p:cNvPr id="2" name="内容占位符 1"/>
          <p:cNvSpPr>
            <a:spLocks noGrp="1"/>
          </p:cNvSpPr>
          <p:nvPr>
            <p:ph idx="1"/>
          </p:nvPr>
        </p:nvSpPr>
        <p:spPr/>
        <p:txBody>
          <a:bodyPr/>
          <a:lstStyle/>
          <a:p>
            <a:r>
              <a:rPr lang="zh-CN" altLang="en-US" dirty="0" smtClean="0"/>
              <a:t>每个模块的实现细节对于其它模块来说应该是隐蔽的 </a:t>
            </a:r>
            <a:endParaRPr lang="zh-CN" altLang="en-US" dirty="0" smtClean="0"/>
          </a:p>
          <a:p>
            <a:endParaRPr lang="zh-CN" altLang="en-US" dirty="0"/>
          </a:p>
        </p:txBody>
      </p:sp>
      <p:sp>
        <p:nvSpPr>
          <p:cNvPr id="55299" name="Rectangle 3"/>
          <p:cNvSpPr>
            <a:spLocks noChangeArrowheads="1"/>
          </p:cNvSpPr>
          <p:nvPr/>
        </p:nvSpPr>
        <p:spPr bwMode="auto">
          <a:xfrm>
            <a:off x="4765675" y="3067050"/>
            <a:ext cx="2501900" cy="32273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00" name="Rectangle 4"/>
          <p:cNvSpPr>
            <a:spLocks noChangeArrowheads="1"/>
          </p:cNvSpPr>
          <p:nvPr/>
        </p:nvSpPr>
        <p:spPr bwMode="auto">
          <a:xfrm>
            <a:off x="4765675" y="3068639"/>
            <a:ext cx="2501900" cy="3222625"/>
          </a:xfrm>
          <a:prstGeom prst="rect">
            <a:avLst/>
          </a:prstGeom>
          <a:solidFill>
            <a:schemeClr val="hlink"/>
          </a:solidFill>
          <a:ln w="25400">
            <a:solidFill>
              <a:schemeClr val="tx1"/>
            </a:solidFill>
            <a:miter lim="800000"/>
          </a:ln>
          <a:effectLst>
            <a:outerShdw dist="107763" dir="2700000" algn="ctr" rotWithShape="0">
              <a:schemeClr val="bg2"/>
            </a:outerShdw>
          </a:effec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34565" name="Rectangle 5"/>
          <p:cNvSpPr>
            <a:spLocks noChangeArrowheads="1"/>
          </p:cNvSpPr>
          <p:nvPr/>
        </p:nvSpPr>
        <p:spPr bwMode="auto">
          <a:xfrm>
            <a:off x="4662489" y="2566988"/>
            <a:ext cx="1275989" cy="459100"/>
          </a:xfrm>
          <a:prstGeom prst="rect">
            <a:avLst/>
          </a:prstGeom>
          <a:noFill/>
          <a:ln w="25400">
            <a:noFill/>
            <a:miter lim="800000"/>
          </a:ln>
          <a:effectLst/>
        </p:spPr>
        <p:txBody>
          <a:bodyPr wrap="none" lIns="90487" tIns="44450" rIns="90487" bIns="44450">
            <a:spAutoFit/>
          </a:bodyPr>
          <a:lstStyle/>
          <a:p>
            <a:pPr>
              <a:defRPr/>
            </a:pPr>
            <a:r>
              <a:rPr lang="en-US" altLang="zh-CN" sz="2400" b="1" dirty="0">
                <a:latin typeface="Helvetica" pitchFamily="-128" charset="0"/>
                <a:ea typeface="宋体" panose="02010600030101010101" pitchFamily="2" charset="-122"/>
              </a:rPr>
              <a:t>module</a:t>
            </a:r>
            <a:endParaRPr lang="en-US" altLang="zh-CN" sz="2400" b="1" dirty="0">
              <a:latin typeface="Helvetica" pitchFamily="-128" charset="0"/>
              <a:ea typeface="宋体" panose="02010600030101010101" pitchFamily="2" charset="-122"/>
            </a:endParaRPr>
          </a:p>
        </p:txBody>
      </p:sp>
      <p:sp>
        <p:nvSpPr>
          <p:cNvPr id="55302" name="Freeform 6" descr="10%"/>
          <p:cNvSpPr/>
          <p:nvPr/>
        </p:nvSpPr>
        <p:spPr bwMode="auto">
          <a:xfrm>
            <a:off x="5121275" y="4248150"/>
            <a:ext cx="1843088" cy="1843088"/>
          </a:xfrm>
          <a:custGeom>
            <a:avLst/>
            <a:gdLst>
              <a:gd name="T0" fmla="*/ 2147483646 w 1161"/>
              <a:gd name="T1" fmla="*/ 2147483646 h 1032"/>
              <a:gd name="T2" fmla="*/ 2147483646 w 1161"/>
              <a:gd name="T3" fmla="*/ 2147483646 h 1032"/>
              <a:gd name="T4" fmla="*/ 2147483646 w 1161"/>
              <a:gd name="T5" fmla="*/ 2147483646 h 1032"/>
              <a:gd name="T6" fmla="*/ 2147483646 w 1161"/>
              <a:gd name="T7" fmla="*/ 2147483646 h 1032"/>
              <a:gd name="T8" fmla="*/ 2147483646 w 1161"/>
              <a:gd name="T9" fmla="*/ 2147483646 h 1032"/>
              <a:gd name="T10" fmla="*/ 2147483646 w 1161"/>
              <a:gd name="T11" fmla="*/ 2147483646 h 1032"/>
              <a:gd name="T12" fmla="*/ 2147483646 w 1161"/>
              <a:gd name="T13" fmla="*/ 2147483646 h 1032"/>
              <a:gd name="T14" fmla="*/ 2147483646 w 1161"/>
              <a:gd name="T15" fmla="*/ 2147483646 h 1032"/>
              <a:gd name="T16" fmla="*/ 2147483646 w 1161"/>
              <a:gd name="T17" fmla="*/ 2147483646 h 1032"/>
              <a:gd name="T18" fmla="*/ 2147483646 w 1161"/>
              <a:gd name="T19" fmla="*/ 2147483646 h 1032"/>
              <a:gd name="T20" fmla="*/ 2147483646 w 1161"/>
              <a:gd name="T21" fmla="*/ 2147483646 h 1032"/>
              <a:gd name="T22" fmla="*/ 2147483646 w 1161"/>
              <a:gd name="T23" fmla="*/ 2147483646 h 1032"/>
              <a:gd name="T24" fmla="*/ 2147483646 w 1161"/>
              <a:gd name="T25" fmla="*/ 2147483646 h 1032"/>
              <a:gd name="T26" fmla="*/ 2147483646 w 1161"/>
              <a:gd name="T27" fmla="*/ 2147483646 h 1032"/>
              <a:gd name="T28" fmla="*/ 2147483646 w 1161"/>
              <a:gd name="T29" fmla="*/ 2147483646 h 1032"/>
              <a:gd name="T30" fmla="*/ 2147483646 w 1161"/>
              <a:gd name="T31" fmla="*/ 2147483646 h 1032"/>
              <a:gd name="T32" fmla="*/ 2147483646 w 1161"/>
              <a:gd name="T33" fmla="*/ 2147483646 h 1032"/>
              <a:gd name="T34" fmla="*/ 2147483646 w 1161"/>
              <a:gd name="T35" fmla="*/ 2147483646 h 1032"/>
              <a:gd name="T36" fmla="*/ 2147483646 w 1161"/>
              <a:gd name="T37" fmla="*/ 2147483646 h 1032"/>
              <a:gd name="T38" fmla="*/ 2147483646 w 1161"/>
              <a:gd name="T39" fmla="*/ 2147483646 h 1032"/>
              <a:gd name="T40" fmla="*/ 2147483646 w 1161"/>
              <a:gd name="T41" fmla="*/ 2147483646 h 1032"/>
              <a:gd name="T42" fmla="*/ 2147483646 w 1161"/>
              <a:gd name="T43" fmla="*/ 2147483646 h 1032"/>
              <a:gd name="T44" fmla="*/ 2147483646 w 1161"/>
              <a:gd name="T45" fmla="*/ 2147483646 h 1032"/>
              <a:gd name="T46" fmla="*/ 2147483646 w 1161"/>
              <a:gd name="T47" fmla="*/ 2147483646 h 1032"/>
              <a:gd name="T48" fmla="*/ 2147483646 w 1161"/>
              <a:gd name="T49" fmla="*/ 2147483646 h 1032"/>
              <a:gd name="T50" fmla="*/ 2147483646 w 1161"/>
              <a:gd name="T51" fmla="*/ 2147483646 h 1032"/>
              <a:gd name="T52" fmla="*/ 2147483646 w 1161"/>
              <a:gd name="T53" fmla="*/ 2147483646 h 1032"/>
              <a:gd name="T54" fmla="*/ 2147483646 w 1161"/>
              <a:gd name="T55" fmla="*/ 2147483646 h 1032"/>
              <a:gd name="T56" fmla="*/ 2147483646 w 1161"/>
              <a:gd name="T57" fmla="*/ 2147483646 h 1032"/>
              <a:gd name="T58" fmla="*/ 2147483646 w 1161"/>
              <a:gd name="T59" fmla="*/ 2147483646 h 1032"/>
              <a:gd name="T60" fmla="*/ 2147483646 w 1161"/>
              <a:gd name="T61" fmla="*/ 2147483646 h 1032"/>
              <a:gd name="T62" fmla="*/ 2147483646 w 1161"/>
              <a:gd name="T63" fmla="*/ 2147483646 h 1032"/>
              <a:gd name="T64" fmla="*/ 2147483646 w 1161"/>
              <a:gd name="T65" fmla="*/ 2147483646 h 1032"/>
              <a:gd name="T66" fmla="*/ 2147483646 w 1161"/>
              <a:gd name="T67" fmla="*/ 2147483646 h 1032"/>
              <a:gd name="T68" fmla="*/ 2147483646 w 1161"/>
              <a:gd name="T69" fmla="*/ 2147483646 h 1032"/>
              <a:gd name="T70" fmla="*/ 2147483646 w 1161"/>
              <a:gd name="T71" fmla="*/ 2147483646 h 1032"/>
              <a:gd name="T72" fmla="*/ 2147483646 w 1161"/>
              <a:gd name="T73" fmla="*/ 2147483646 h 1032"/>
              <a:gd name="T74" fmla="*/ 2147483646 w 1161"/>
              <a:gd name="T75" fmla="*/ 2147483646 h 1032"/>
              <a:gd name="T76" fmla="*/ 2147483646 w 1161"/>
              <a:gd name="T77" fmla="*/ 2147483646 h 1032"/>
              <a:gd name="T78" fmla="*/ 2147483646 w 1161"/>
              <a:gd name="T79" fmla="*/ 2147483646 h 1032"/>
              <a:gd name="T80" fmla="*/ 2147483646 w 1161"/>
              <a:gd name="T81" fmla="*/ 2147483646 h 1032"/>
              <a:gd name="T82" fmla="*/ 2147483646 w 1161"/>
              <a:gd name="T83" fmla="*/ 2147483646 h 1032"/>
              <a:gd name="T84" fmla="*/ 2147483646 w 1161"/>
              <a:gd name="T85" fmla="*/ 2147483646 h 1032"/>
              <a:gd name="T86" fmla="*/ 2147483646 w 1161"/>
              <a:gd name="T87" fmla="*/ 2147483646 h 1032"/>
              <a:gd name="T88" fmla="*/ 2147483646 w 1161"/>
              <a:gd name="T89" fmla="*/ 0 h 1032"/>
              <a:gd name="T90" fmla="*/ 2147483646 w 1161"/>
              <a:gd name="T91" fmla="*/ 0 h 1032"/>
              <a:gd name="T92" fmla="*/ 2147483646 w 1161"/>
              <a:gd name="T93" fmla="*/ 2147483646 h 1032"/>
              <a:gd name="T94" fmla="*/ 2147483646 w 1161"/>
              <a:gd name="T95" fmla="*/ 2147483646 h 1032"/>
              <a:gd name="T96" fmla="*/ 2147483646 w 1161"/>
              <a:gd name="T97" fmla="*/ 2147483646 h 10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61"/>
              <a:gd name="T148" fmla="*/ 0 h 1032"/>
              <a:gd name="T149" fmla="*/ 1161 w 1161"/>
              <a:gd name="T150" fmla="*/ 1032 h 10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61" h="1032">
                <a:moveTo>
                  <a:pt x="421" y="92"/>
                </a:moveTo>
                <a:lnTo>
                  <a:pt x="397" y="85"/>
                </a:lnTo>
                <a:lnTo>
                  <a:pt x="350" y="64"/>
                </a:lnTo>
                <a:lnTo>
                  <a:pt x="318" y="56"/>
                </a:lnTo>
                <a:lnTo>
                  <a:pt x="278" y="42"/>
                </a:lnTo>
                <a:lnTo>
                  <a:pt x="254" y="42"/>
                </a:lnTo>
                <a:lnTo>
                  <a:pt x="222" y="35"/>
                </a:lnTo>
                <a:lnTo>
                  <a:pt x="199" y="42"/>
                </a:lnTo>
                <a:lnTo>
                  <a:pt x="191" y="42"/>
                </a:lnTo>
                <a:lnTo>
                  <a:pt x="183" y="49"/>
                </a:lnTo>
                <a:lnTo>
                  <a:pt x="175" y="56"/>
                </a:lnTo>
                <a:lnTo>
                  <a:pt x="167" y="71"/>
                </a:lnTo>
                <a:lnTo>
                  <a:pt x="159" y="78"/>
                </a:lnTo>
                <a:lnTo>
                  <a:pt x="151" y="92"/>
                </a:lnTo>
                <a:lnTo>
                  <a:pt x="151" y="106"/>
                </a:lnTo>
                <a:lnTo>
                  <a:pt x="151" y="120"/>
                </a:lnTo>
                <a:lnTo>
                  <a:pt x="159" y="141"/>
                </a:lnTo>
                <a:lnTo>
                  <a:pt x="159" y="155"/>
                </a:lnTo>
                <a:lnTo>
                  <a:pt x="159" y="177"/>
                </a:lnTo>
                <a:lnTo>
                  <a:pt x="151" y="191"/>
                </a:lnTo>
                <a:lnTo>
                  <a:pt x="143" y="212"/>
                </a:lnTo>
                <a:lnTo>
                  <a:pt x="127" y="226"/>
                </a:lnTo>
                <a:lnTo>
                  <a:pt x="103" y="254"/>
                </a:lnTo>
                <a:lnTo>
                  <a:pt x="87" y="275"/>
                </a:lnTo>
                <a:lnTo>
                  <a:pt x="72" y="290"/>
                </a:lnTo>
                <a:lnTo>
                  <a:pt x="64" y="297"/>
                </a:lnTo>
                <a:lnTo>
                  <a:pt x="40" y="332"/>
                </a:lnTo>
                <a:lnTo>
                  <a:pt x="24" y="353"/>
                </a:lnTo>
                <a:lnTo>
                  <a:pt x="16" y="367"/>
                </a:lnTo>
                <a:lnTo>
                  <a:pt x="8" y="388"/>
                </a:lnTo>
                <a:lnTo>
                  <a:pt x="0" y="417"/>
                </a:lnTo>
                <a:lnTo>
                  <a:pt x="8" y="431"/>
                </a:lnTo>
                <a:lnTo>
                  <a:pt x="8" y="445"/>
                </a:lnTo>
                <a:lnTo>
                  <a:pt x="16" y="452"/>
                </a:lnTo>
                <a:lnTo>
                  <a:pt x="24" y="466"/>
                </a:lnTo>
                <a:lnTo>
                  <a:pt x="32" y="494"/>
                </a:lnTo>
                <a:lnTo>
                  <a:pt x="32" y="537"/>
                </a:lnTo>
                <a:lnTo>
                  <a:pt x="32" y="586"/>
                </a:lnTo>
                <a:lnTo>
                  <a:pt x="24" y="614"/>
                </a:lnTo>
                <a:lnTo>
                  <a:pt x="24" y="628"/>
                </a:lnTo>
                <a:lnTo>
                  <a:pt x="16" y="657"/>
                </a:lnTo>
                <a:lnTo>
                  <a:pt x="16" y="685"/>
                </a:lnTo>
                <a:lnTo>
                  <a:pt x="24" y="713"/>
                </a:lnTo>
                <a:lnTo>
                  <a:pt x="32" y="741"/>
                </a:lnTo>
                <a:lnTo>
                  <a:pt x="48" y="770"/>
                </a:lnTo>
                <a:lnTo>
                  <a:pt x="64" y="798"/>
                </a:lnTo>
                <a:lnTo>
                  <a:pt x="87" y="826"/>
                </a:lnTo>
                <a:lnTo>
                  <a:pt x="103" y="840"/>
                </a:lnTo>
                <a:lnTo>
                  <a:pt x="119" y="854"/>
                </a:lnTo>
                <a:lnTo>
                  <a:pt x="143" y="876"/>
                </a:lnTo>
                <a:lnTo>
                  <a:pt x="175" y="897"/>
                </a:lnTo>
                <a:lnTo>
                  <a:pt x="215" y="911"/>
                </a:lnTo>
                <a:lnTo>
                  <a:pt x="246" y="918"/>
                </a:lnTo>
                <a:lnTo>
                  <a:pt x="278" y="918"/>
                </a:lnTo>
                <a:lnTo>
                  <a:pt x="318" y="918"/>
                </a:lnTo>
                <a:lnTo>
                  <a:pt x="358" y="911"/>
                </a:lnTo>
                <a:lnTo>
                  <a:pt x="381" y="904"/>
                </a:lnTo>
                <a:lnTo>
                  <a:pt x="405" y="897"/>
                </a:lnTo>
                <a:lnTo>
                  <a:pt x="453" y="890"/>
                </a:lnTo>
                <a:lnTo>
                  <a:pt x="485" y="890"/>
                </a:lnTo>
                <a:lnTo>
                  <a:pt x="532" y="890"/>
                </a:lnTo>
                <a:lnTo>
                  <a:pt x="580" y="897"/>
                </a:lnTo>
                <a:lnTo>
                  <a:pt x="636" y="911"/>
                </a:lnTo>
                <a:lnTo>
                  <a:pt x="675" y="925"/>
                </a:lnTo>
                <a:lnTo>
                  <a:pt x="723" y="946"/>
                </a:lnTo>
                <a:lnTo>
                  <a:pt x="755" y="960"/>
                </a:lnTo>
                <a:lnTo>
                  <a:pt x="787" y="975"/>
                </a:lnTo>
                <a:lnTo>
                  <a:pt x="826" y="996"/>
                </a:lnTo>
                <a:lnTo>
                  <a:pt x="866" y="1010"/>
                </a:lnTo>
                <a:lnTo>
                  <a:pt x="906" y="1024"/>
                </a:lnTo>
                <a:lnTo>
                  <a:pt x="930" y="1031"/>
                </a:lnTo>
                <a:lnTo>
                  <a:pt x="953" y="1031"/>
                </a:lnTo>
                <a:lnTo>
                  <a:pt x="961" y="1031"/>
                </a:lnTo>
                <a:lnTo>
                  <a:pt x="969" y="1024"/>
                </a:lnTo>
                <a:lnTo>
                  <a:pt x="977" y="1017"/>
                </a:lnTo>
                <a:lnTo>
                  <a:pt x="985" y="1003"/>
                </a:lnTo>
                <a:lnTo>
                  <a:pt x="985" y="975"/>
                </a:lnTo>
                <a:lnTo>
                  <a:pt x="977" y="946"/>
                </a:lnTo>
                <a:lnTo>
                  <a:pt x="969" y="925"/>
                </a:lnTo>
                <a:lnTo>
                  <a:pt x="961" y="911"/>
                </a:lnTo>
                <a:lnTo>
                  <a:pt x="953" y="904"/>
                </a:lnTo>
                <a:lnTo>
                  <a:pt x="953" y="890"/>
                </a:lnTo>
                <a:lnTo>
                  <a:pt x="953" y="869"/>
                </a:lnTo>
                <a:lnTo>
                  <a:pt x="961" y="847"/>
                </a:lnTo>
                <a:lnTo>
                  <a:pt x="969" y="826"/>
                </a:lnTo>
                <a:lnTo>
                  <a:pt x="985" y="805"/>
                </a:lnTo>
                <a:lnTo>
                  <a:pt x="1009" y="777"/>
                </a:lnTo>
                <a:lnTo>
                  <a:pt x="1041" y="741"/>
                </a:lnTo>
                <a:lnTo>
                  <a:pt x="1057" y="727"/>
                </a:lnTo>
                <a:lnTo>
                  <a:pt x="1073" y="713"/>
                </a:lnTo>
                <a:lnTo>
                  <a:pt x="1104" y="678"/>
                </a:lnTo>
                <a:lnTo>
                  <a:pt x="1120" y="657"/>
                </a:lnTo>
                <a:lnTo>
                  <a:pt x="1144" y="621"/>
                </a:lnTo>
                <a:lnTo>
                  <a:pt x="1152" y="593"/>
                </a:lnTo>
                <a:lnTo>
                  <a:pt x="1160" y="572"/>
                </a:lnTo>
                <a:lnTo>
                  <a:pt x="1160" y="558"/>
                </a:lnTo>
                <a:lnTo>
                  <a:pt x="1152" y="537"/>
                </a:lnTo>
                <a:lnTo>
                  <a:pt x="1144" y="523"/>
                </a:lnTo>
                <a:lnTo>
                  <a:pt x="1136" y="508"/>
                </a:lnTo>
                <a:lnTo>
                  <a:pt x="1104" y="466"/>
                </a:lnTo>
                <a:lnTo>
                  <a:pt x="1073" y="445"/>
                </a:lnTo>
                <a:lnTo>
                  <a:pt x="1025" y="424"/>
                </a:lnTo>
                <a:lnTo>
                  <a:pt x="1001" y="417"/>
                </a:lnTo>
                <a:lnTo>
                  <a:pt x="993" y="417"/>
                </a:lnTo>
                <a:lnTo>
                  <a:pt x="969" y="403"/>
                </a:lnTo>
                <a:lnTo>
                  <a:pt x="961" y="388"/>
                </a:lnTo>
                <a:lnTo>
                  <a:pt x="961" y="374"/>
                </a:lnTo>
                <a:lnTo>
                  <a:pt x="961" y="346"/>
                </a:lnTo>
                <a:lnTo>
                  <a:pt x="969" y="325"/>
                </a:lnTo>
                <a:lnTo>
                  <a:pt x="985" y="290"/>
                </a:lnTo>
                <a:lnTo>
                  <a:pt x="1009" y="254"/>
                </a:lnTo>
                <a:lnTo>
                  <a:pt x="1025" y="233"/>
                </a:lnTo>
                <a:lnTo>
                  <a:pt x="1041" y="212"/>
                </a:lnTo>
                <a:lnTo>
                  <a:pt x="1057" y="184"/>
                </a:lnTo>
                <a:lnTo>
                  <a:pt x="1073" y="155"/>
                </a:lnTo>
                <a:lnTo>
                  <a:pt x="1081" y="127"/>
                </a:lnTo>
                <a:lnTo>
                  <a:pt x="1081" y="113"/>
                </a:lnTo>
                <a:lnTo>
                  <a:pt x="1073" y="99"/>
                </a:lnTo>
                <a:lnTo>
                  <a:pt x="1049" y="85"/>
                </a:lnTo>
                <a:lnTo>
                  <a:pt x="1033" y="85"/>
                </a:lnTo>
                <a:lnTo>
                  <a:pt x="1017" y="85"/>
                </a:lnTo>
                <a:lnTo>
                  <a:pt x="1001" y="85"/>
                </a:lnTo>
                <a:lnTo>
                  <a:pt x="969" y="85"/>
                </a:lnTo>
                <a:lnTo>
                  <a:pt x="945" y="85"/>
                </a:lnTo>
                <a:lnTo>
                  <a:pt x="922" y="78"/>
                </a:lnTo>
                <a:lnTo>
                  <a:pt x="898" y="71"/>
                </a:lnTo>
                <a:lnTo>
                  <a:pt x="866" y="56"/>
                </a:lnTo>
                <a:lnTo>
                  <a:pt x="842" y="42"/>
                </a:lnTo>
                <a:lnTo>
                  <a:pt x="826" y="28"/>
                </a:lnTo>
                <a:lnTo>
                  <a:pt x="818" y="21"/>
                </a:lnTo>
                <a:lnTo>
                  <a:pt x="810" y="14"/>
                </a:lnTo>
                <a:lnTo>
                  <a:pt x="802" y="7"/>
                </a:lnTo>
                <a:lnTo>
                  <a:pt x="795" y="7"/>
                </a:lnTo>
                <a:lnTo>
                  <a:pt x="771" y="0"/>
                </a:lnTo>
                <a:lnTo>
                  <a:pt x="763" y="0"/>
                </a:lnTo>
                <a:lnTo>
                  <a:pt x="739" y="0"/>
                </a:lnTo>
                <a:lnTo>
                  <a:pt x="715" y="0"/>
                </a:lnTo>
                <a:lnTo>
                  <a:pt x="699" y="0"/>
                </a:lnTo>
                <a:lnTo>
                  <a:pt x="659" y="7"/>
                </a:lnTo>
                <a:lnTo>
                  <a:pt x="636" y="14"/>
                </a:lnTo>
                <a:lnTo>
                  <a:pt x="604" y="21"/>
                </a:lnTo>
                <a:lnTo>
                  <a:pt x="580" y="28"/>
                </a:lnTo>
                <a:lnTo>
                  <a:pt x="540" y="42"/>
                </a:lnTo>
                <a:lnTo>
                  <a:pt x="508" y="49"/>
                </a:lnTo>
                <a:lnTo>
                  <a:pt x="469" y="64"/>
                </a:lnTo>
                <a:lnTo>
                  <a:pt x="421" y="85"/>
                </a:lnTo>
                <a:lnTo>
                  <a:pt x="405" y="92"/>
                </a:lnTo>
                <a:lnTo>
                  <a:pt x="421" y="92"/>
                </a:lnTo>
              </a:path>
            </a:pathLst>
          </a:custGeom>
          <a:pattFill prst="pct10">
            <a:fgClr>
              <a:srgbClr val="000000"/>
            </a:fgClr>
            <a:bgClr>
              <a:srgbClr val="FFFFFF"/>
            </a:bgClr>
          </a:pattFill>
          <a:ln>
            <a:noFill/>
          </a:ln>
          <a:extLst>
            <a:ext uri="{91240B29-F687-4F45-9708-019B960494DF}">
              <a14:hiddenLine xmlns:a14="http://schemas.microsoft.com/office/drawing/2010/main" w="12700">
                <a:solidFill>
                  <a:srgbClr val="000000"/>
                </a:solidFill>
                <a:round/>
                <a:tailEnd type="triangle" w="med" len="med"/>
              </a14:hiddenLine>
            </a:ext>
          </a:extLst>
        </p:spPr>
        <p:txBody>
          <a:bodyPr/>
          <a:lstStyle/>
          <a:p>
            <a:endParaRPr lang="zh-CN" altLang="en-US"/>
          </a:p>
        </p:txBody>
      </p:sp>
      <p:sp>
        <p:nvSpPr>
          <p:cNvPr id="55303" name="Freeform 7"/>
          <p:cNvSpPr/>
          <p:nvPr/>
        </p:nvSpPr>
        <p:spPr bwMode="auto">
          <a:xfrm>
            <a:off x="5121275" y="4248150"/>
            <a:ext cx="1855788" cy="1855788"/>
          </a:xfrm>
          <a:custGeom>
            <a:avLst/>
            <a:gdLst>
              <a:gd name="T0" fmla="*/ 2147483646 w 1169"/>
              <a:gd name="T1" fmla="*/ 2147483646 h 1039"/>
              <a:gd name="T2" fmla="*/ 2147483646 w 1169"/>
              <a:gd name="T3" fmla="*/ 2147483646 h 1039"/>
              <a:gd name="T4" fmla="*/ 2147483646 w 1169"/>
              <a:gd name="T5" fmla="*/ 2147483646 h 1039"/>
              <a:gd name="T6" fmla="*/ 2147483646 w 1169"/>
              <a:gd name="T7" fmla="*/ 2147483646 h 1039"/>
              <a:gd name="T8" fmla="*/ 2147483646 w 1169"/>
              <a:gd name="T9" fmla="*/ 2147483646 h 1039"/>
              <a:gd name="T10" fmla="*/ 2147483646 w 1169"/>
              <a:gd name="T11" fmla="*/ 2147483646 h 1039"/>
              <a:gd name="T12" fmla="*/ 2147483646 w 1169"/>
              <a:gd name="T13" fmla="*/ 2147483646 h 1039"/>
              <a:gd name="T14" fmla="*/ 2147483646 w 1169"/>
              <a:gd name="T15" fmla="*/ 2147483646 h 1039"/>
              <a:gd name="T16" fmla="*/ 2147483646 w 1169"/>
              <a:gd name="T17" fmla="*/ 2147483646 h 1039"/>
              <a:gd name="T18" fmla="*/ 2147483646 w 1169"/>
              <a:gd name="T19" fmla="*/ 2147483646 h 1039"/>
              <a:gd name="T20" fmla="*/ 2147483646 w 1169"/>
              <a:gd name="T21" fmla="*/ 2147483646 h 1039"/>
              <a:gd name="T22" fmla="*/ 2147483646 w 1169"/>
              <a:gd name="T23" fmla="*/ 2147483646 h 1039"/>
              <a:gd name="T24" fmla="*/ 2147483646 w 1169"/>
              <a:gd name="T25" fmla="*/ 2147483646 h 1039"/>
              <a:gd name="T26" fmla="*/ 2147483646 w 1169"/>
              <a:gd name="T27" fmla="*/ 2147483646 h 1039"/>
              <a:gd name="T28" fmla="*/ 2147483646 w 1169"/>
              <a:gd name="T29" fmla="*/ 2147483646 h 1039"/>
              <a:gd name="T30" fmla="*/ 2147483646 w 1169"/>
              <a:gd name="T31" fmla="*/ 2147483646 h 1039"/>
              <a:gd name="T32" fmla="*/ 2147483646 w 1169"/>
              <a:gd name="T33" fmla="*/ 2147483646 h 1039"/>
              <a:gd name="T34" fmla="*/ 2147483646 w 1169"/>
              <a:gd name="T35" fmla="*/ 2147483646 h 1039"/>
              <a:gd name="T36" fmla="*/ 2147483646 w 1169"/>
              <a:gd name="T37" fmla="*/ 2147483646 h 1039"/>
              <a:gd name="T38" fmla="*/ 2147483646 w 1169"/>
              <a:gd name="T39" fmla="*/ 2147483646 h 1039"/>
              <a:gd name="T40" fmla="*/ 2147483646 w 1169"/>
              <a:gd name="T41" fmla="*/ 2147483646 h 1039"/>
              <a:gd name="T42" fmla="*/ 2147483646 w 1169"/>
              <a:gd name="T43" fmla="*/ 2147483646 h 1039"/>
              <a:gd name="T44" fmla="*/ 2147483646 w 1169"/>
              <a:gd name="T45" fmla="*/ 2147483646 h 1039"/>
              <a:gd name="T46" fmla="*/ 2147483646 w 1169"/>
              <a:gd name="T47" fmla="*/ 2147483646 h 1039"/>
              <a:gd name="T48" fmla="*/ 2147483646 w 1169"/>
              <a:gd name="T49" fmla="*/ 2147483646 h 1039"/>
              <a:gd name="T50" fmla="*/ 2147483646 w 1169"/>
              <a:gd name="T51" fmla="*/ 2147483646 h 1039"/>
              <a:gd name="T52" fmla="*/ 2147483646 w 1169"/>
              <a:gd name="T53" fmla="*/ 2147483646 h 1039"/>
              <a:gd name="T54" fmla="*/ 2147483646 w 1169"/>
              <a:gd name="T55" fmla="*/ 2147483646 h 1039"/>
              <a:gd name="T56" fmla="*/ 2147483646 w 1169"/>
              <a:gd name="T57" fmla="*/ 2147483646 h 1039"/>
              <a:gd name="T58" fmla="*/ 2147483646 w 1169"/>
              <a:gd name="T59" fmla="*/ 2147483646 h 1039"/>
              <a:gd name="T60" fmla="*/ 2147483646 w 1169"/>
              <a:gd name="T61" fmla="*/ 2147483646 h 1039"/>
              <a:gd name="T62" fmla="*/ 2147483646 w 1169"/>
              <a:gd name="T63" fmla="*/ 2147483646 h 1039"/>
              <a:gd name="T64" fmla="*/ 2147483646 w 1169"/>
              <a:gd name="T65" fmla="*/ 2147483646 h 1039"/>
              <a:gd name="T66" fmla="*/ 2147483646 w 1169"/>
              <a:gd name="T67" fmla="*/ 2147483646 h 1039"/>
              <a:gd name="T68" fmla="*/ 2147483646 w 1169"/>
              <a:gd name="T69" fmla="*/ 2147483646 h 1039"/>
              <a:gd name="T70" fmla="*/ 2147483646 w 1169"/>
              <a:gd name="T71" fmla="*/ 2147483646 h 1039"/>
              <a:gd name="T72" fmla="*/ 2147483646 w 1169"/>
              <a:gd name="T73" fmla="*/ 2147483646 h 1039"/>
              <a:gd name="T74" fmla="*/ 2147483646 w 1169"/>
              <a:gd name="T75" fmla="*/ 2147483646 h 1039"/>
              <a:gd name="T76" fmla="*/ 2147483646 w 1169"/>
              <a:gd name="T77" fmla="*/ 2147483646 h 1039"/>
              <a:gd name="T78" fmla="*/ 2147483646 w 1169"/>
              <a:gd name="T79" fmla="*/ 2147483646 h 1039"/>
              <a:gd name="T80" fmla="*/ 2147483646 w 1169"/>
              <a:gd name="T81" fmla="*/ 2147483646 h 1039"/>
              <a:gd name="T82" fmla="*/ 2147483646 w 1169"/>
              <a:gd name="T83" fmla="*/ 2147483646 h 1039"/>
              <a:gd name="T84" fmla="*/ 2147483646 w 1169"/>
              <a:gd name="T85" fmla="*/ 2147483646 h 1039"/>
              <a:gd name="T86" fmla="*/ 2147483646 w 1169"/>
              <a:gd name="T87" fmla="*/ 2147483646 h 1039"/>
              <a:gd name="T88" fmla="*/ 2147483646 w 1169"/>
              <a:gd name="T89" fmla="*/ 0 h 1039"/>
              <a:gd name="T90" fmla="*/ 2147483646 w 1169"/>
              <a:gd name="T91" fmla="*/ 0 h 1039"/>
              <a:gd name="T92" fmla="*/ 2147483646 w 1169"/>
              <a:gd name="T93" fmla="*/ 2147483646 h 1039"/>
              <a:gd name="T94" fmla="*/ 2147483646 w 1169"/>
              <a:gd name="T95" fmla="*/ 2147483646 h 1039"/>
              <a:gd name="T96" fmla="*/ 2147483646 w 1169"/>
              <a:gd name="T97" fmla="*/ 2147483646 h 10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69" h="1039">
                <a:moveTo>
                  <a:pt x="424" y="92"/>
                </a:moveTo>
                <a:lnTo>
                  <a:pt x="400" y="85"/>
                </a:lnTo>
                <a:lnTo>
                  <a:pt x="352" y="64"/>
                </a:lnTo>
                <a:lnTo>
                  <a:pt x="320" y="57"/>
                </a:lnTo>
                <a:lnTo>
                  <a:pt x="280" y="43"/>
                </a:lnTo>
                <a:lnTo>
                  <a:pt x="256" y="43"/>
                </a:lnTo>
                <a:lnTo>
                  <a:pt x="224" y="36"/>
                </a:lnTo>
                <a:lnTo>
                  <a:pt x="200" y="43"/>
                </a:lnTo>
                <a:lnTo>
                  <a:pt x="192" y="43"/>
                </a:lnTo>
                <a:lnTo>
                  <a:pt x="184" y="50"/>
                </a:lnTo>
                <a:lnTo>
                  <a:pt x="176" y="57"/>
                </a:lnTo>
                <a:lnTo>
                  <a:pt x="168" y="71"/>
                </a:lnTo>
                <a:lnTo>
                  <a:pt x="160" y="78"/>
                </a:lnTo>
                <a:lnTo>
                  <a:pt x="152" y="92"/>
                </a:lnTo>
                <a:lnTo>
                  <a:pt x="152" y="107"/>
                </a:lnTo>
                <a:lnTo>
                  <a:pt x="152" y="121"/>
                </a:lnTo>
                <a:lnTo>
                  <a:pt x="160" y="142"/>
                </a:lnTo>
                <a:lnTo>
                  <a:pt x="160" y="156"/>
                </a:lnTo>
                <a:lnTo>
                  <a:pt x="160" y="178"/>
                </a:lnTo>
                <a:lnTo>
                  <a:pt x="152" y="192"/>
                </a:lnTo>
                <a:lnTo>
                  <a:pt x="144" y="213"/>
                </a:lnTo>
                <a:lnTo>
                  <a:pt x="128" y="228"/>
                </a:lnTo>
                <a:lnTo>
                  <a:pt x="104" y="256"/>
                </a:lnTo>
                <a:lnTo>
                  <a:pt x="88" y="277"/>
                </a:lnTo>
                <a:lnTo>
                  <a:pt x="72" y="291"/>
                </a:lnTo>
                <a:lnTo>
                  <a:pt x="64" y="299"/>
                </a:lnTo>
                <a:lnTo>
                  <a:pt x="40" y="334"/>
                </a:lnTo>
                <a:lnTo>
                  <a:pt x="24" y="355"/>
                </a:lnTo>
                <a:lnTo>
                  <a:pt x="16" y="370"/>
                </a:lnTo>
                <a:lnTo>
                  <a:pt x="8" y="391"/>
                </a:lnTo>
                <a:lnTo>
                  <a:pt x="0" y="419"/>
                </a:lnTo>
                <a:lnTo>
                  <a:pt x="8" y="434"/>
                </a:lnTo>
                <a:lnTo>
                  <a:pt x="8" y="448"/>
                </a:lnTo>
                <a:lnTo>
                  <a:pt x="16" y="455"/>
                </a:lnTo>
                <a:lnTo>
                  <a:pt x="24" y="469"/>
                </a:lnTo>
                <a:lnTo>
                  <a:pt x="32" y="498"/>
                </a:lnTo>
                <a:lnTo>
                  <a:pt x="32" y="540"/>
                </a:lnTo>
                <a:lnTo>
                  <a:pt x="32" y="590"/>
                </a:lnTo>
                <a:lnTo>
                  <a:pt x="24" y="619"/>
                </a:lnTo>
                <a:lnTo>
                  <a:pt x="24" y="633"/>
                </a:lnTo>
                <a:lnTo>
                  <a:pt x="16" y="661"/>
                </a:lnTo>
                <a:lnTo>
                  <a:pt x="16" y="690"/>
                </a:lnTo>
                <a:lnTo>
                  <a:pt x="24" y="718"/>
                </a:lnTo>
                <a:lnTo>
                  <a:pt x="32" y="747"/>
                </a:lnTo>
                <a:lnTo>
                  <a:pt x="48" y="775"/>
                </a:lnTo>
                <a:lnTo>
                  <a:pt x="64" y="803"/>
                </a:lnTo>
                <a:lnTo>
                  <a:pt x="88" y="832"/>
                </a:lnTo>
                <a:lnTo>
                  <a:pt x="104" y="846"/>
                </a:lnTo>
                <a:lnTo>
                  <a:pt x="120" y="860"/>
                </a:lnTo>
                <a:lnTo>
                  <a:pt x="144" y="882"/>
                </a:lnTo>
                <a:lnTo>
                  <a:pt x="176" y="903"/>
                </a:lnTo>
                <a:lnTo>
                  <a:pt x="216" y="917"/>
                </a:lnTo>
                <a:lnTo>
                  <a:pt x="248" y="924"/>
                </a:lnTo>
                <a:lnTo>
                  <a:pt x="280" y="924"/>
                </a:lnTo>
                <a:lnTo>
                  <a:pt x="320" y="924"/>
                </a:lnTo>
                <a:lnTo>
                  <a:pt x="360" y="917"/>
                </a:lnTo>
                <a:lnTo>
                  <a:pt x="384" y="910"/>
                </a:lnTo>
                <a:lnTo>
                  <a:pt x="408" y="903"/>
                </a:lnTo>
                <a:lnTo>
                  <a:pt x="456" y="896"/>
                </a:lnTo>
                <a:lnTo>
                  <a:pt x="488" y="896"/>
                </a:lnTo>
                <a:lnTo>
                  <a:pt x="536" y="896"/>
                </a:lnTo>
                <a:lnTo>
                  <a:pt x="584" y="903"/>
                </a:lnTo>
                <a:lnTo>
                  <a:pt x="640" y="917"/>
                </a:lnTo>
                <a:lnTo>
                  <a:pt x="680" y="931"/>
                </a:lnTo>
                <a:lnTo>
                  <a:pt x="728" y="953"/>
                </a:lnTo>
                <a:lnTo>
                  <a:pt x="760" y="967"/>
                </a:lnTo>
                <a:lnTo>
                  <a:pt x="792" y="981"/>
                </a:lnTo>
                <a:lnTo>
                  <a:pt x="832" y="1002"/>
                </a:lnTo>
                <a:lnTo>
                  <a:pt x="872" y="1017"/>
                </a:lnTo>
                <a:lnTo>
                  <a:pt x="912" y="1031"/>
                </a:lnTo>
                <a:lnTo>
                  <a:pt x="936" y="1038"/>
                </a:lnTo>
                <a:lnTo>
                  <a:pt x="960" y="1038"/>
                </a:lnTo>
                <a:lnTo>
                  <a:pt x="968" y="1038"/>
                </a:lnTo>
                <a:lnTo>
                  <a:pt x="976" y="1031"/>
                </a:lnTo>
                <a:lnTo>
                  <a:pt x="984" y="1024"/>
                </a:lnTo>
                <a:lnTo>
                  <a:pt x="992" y="1010"/>
                </a:lnTo>
                <a:lnTo>
                  <a:pt x="992" y="981"/>
                </a:lnTo>
                <a:lnTo>
                  <a:pt x="984" y="953"/>
                </a:lnTo>
                <a:lnTo>
                  <a:pt x="976" y="931"/>
                </a:lnTo>
                <a:lnTo>
                  <a:pt x="968" y="917"/>
                </a:lnTo>
                <a:lnTo>
                  <a:pt x="960" y="910"/>
                </a:lnTo>
                <a:lnTo>
                  <a:pt x="960" y="896"/>
                </a:lnTo>
                <a:lnTo>
                  <a:pt x="960" y="874"/>
                </a:lnTo>
                <a:lnTo>
                  <a:pt x="968" y="853"/>
                </a:lnTo>
                <a:lnTo>
                  <a:pt x="976" y="832"/>
                </a:lnTo>
                <a:lnTo>
                  <a:pt x="992" y="810"/>
                </a:lnTo>
                <a:lnTo>
                  <a:pt x="1016" y="782"/>
                </a:lnTo>
                <a:lnTo>
                  <a:pt x="1048" y="747"/>
                </a:lnTo>
                <a:lnTo>
                  <a:pt x="1064" y="732"/>
                </a:lnTo>
                <a:lnTo>
                  <a:pt x="1080" y="718"/>
                </a:lnTo>
                <a:lnTo>
                  <a:pt x="1112" y="683"/>
                </a:lnTo>
                <a:lnTo>
                  <a:pt x="1128" y="661"/>
                </a:lnTo>
                <a:lnTo>
                  <a:pt x="1152" y="626"/>
                </a:lnTo>
                <a:lnTo>
                  <a:pt x="1160" y="597"/>
                </a:lnTo>
                <a:lnTo>
                  <a:pt x="1168" y="576"/>
                </a:lnTo>
                <a:lnTo>
                  <a:pt x="1168" y="562"/>
                </a:lnTo>
                <a:lnTo>
                  <a:pt x="1160" y="540"/>
                </a:lnTo>
                <a:lnTo>
                  <a:pt x="1152" y="526"/>
                </a:lnTo>
                <a:lnTo>
                  <a:pt x="1144" y="512"/>
                </a:lnTo>
                <a:lnTo>
                  <a:pt x="1112" y="469"/>
                </a:lnTo>
                <a:lnTo>
                  <a:pt x="1080" y="448"/>
                </a:lnTo>
                <a:lnTo>
                  <a:pt x="1032" y="427"/>
                </a:lnTo>
                <a:lnTo>
                  <a:pt x="1008" y="419"/>
                </a:lnTo>
                <a:lnTo>
                  <a:pt x="1000" y="419"/>
                </a:lnTo>
                <a:lnTo>
                  <a:pt x="976" y="405"/>
                </a:lnTo>
                <a:lnTo>
                  <a:pt x="968" y="391"/>
                </a:lnTo>
                <a:lnTo>
                  <a:pt x="968" y="377"/>
                </a:lnTo>
                <a:lnTo>
                  <a:pt x="968" y="348"/>
                </a:lnTo>
                <a:lnTo>
                  <a:pt x="976" y="327"/>
                </a:lnTo>
                <a:lnTo>
                  <a:pt x="992" y="291"/>
                </a:lnTo>
                <a:lnTo>
                  <a:pt x="1016" y="256"/>
                </a:lnTo>
                <a:lnTo>
                  <a:pt x="1032" y="235"/>
                </a:lnTo>
                <a:lnTo>
                  <a:pt x="1048" y="213"/>
                </a:lnTo>
                <a:lnTo>
                  <a:pt x="1064" y="185"/>
                </a:lnTo>
                <a:lnTo>
                  <a:pt x="1080" y="156"/>
                </a:lnTo>
                <a:lnTo>
                  <a:pt x="1088" y="128"/>
                </a:lnTo>
                <a:lnTo>
                  <a:pt x="1088" y="114"/>
                </a:lnTo>
                <a:lnTo>
                  <a:pt x="1080" y="100"/>
                </a:lnTo>
                <a:lnTo>
                  <a:pt x="1056" y="85"/>
                </a:lnTo>
                <a:lnTo>
                  <a:pt x="1040" y="85"/>
                </a:lnTo>
                <a:lnTo>
                  <a:pt x="1024" y="85"/>
                </a:lnTo>
                <a:lnTo>
                  <a:pt x="1008" y="85"/>
                </a:lnTo>
                <a:lnTo>
                  <a:pt x="976" y="85"/>
                </a:lnTo>
                <a:lnTo>
                  <a:pt x="952" y="85"/>
                </a:lnTo>
                <a:lnTo>
                  <a:pt x="928" y="78"/>
                </a:lnTo>
                <a:lnTo>
                  <a:pt x="904" y="71"/>
                </a:lnTo>
                <a:lnTo>
                  <a:pt x="872" y="57"/>
                </a:lnTo>
                <a:lnTo>
                  <a:pt x="848" y="43"/>
                </a:lnTo>
                <a:lnTo>
                  <a:pt x="832" y="28"/>
                </a:lnTo>
                <a:lnTo>
                  <a:pt x="824" y="21"/>
                </a:lnTo>
                <a:lnTo>
                  <a:pt x="816" y="14"/>
                </a:lnTo>
                <a:lnTo>
                  <a:pt x="808" y="7"/>
                </a:lnTo>
                <a:lnTo>
                  <a:pt x="800" y="7"/>
                </a:lnTo>
                <a:lnTo>
                  <a:pt x="776" y="0"/>
                </a:lnTo>
                <a:lnTo>
                  <a:pt x="768" y="0"/>
                </a:lnTo>
                <a:lnTo>
                  <a:pt x="744" y="0"/>
                </a:lnTo>
                <a:lnTo>
                  <a:pt x="720" y="0"/>
                </a:lnTo>
                <a:lnTo>
                  <a:pt x="704" y="0"/>
                </a:lnTo>
                <a:lnTo>
                  <a:pt x="664" y="7"/>
                </a:lnTo>
                <a:lnTo>
                  <a:pt x="640" y="14"/>
                </a:lnTo>
                <a:lnTo>
                  <a:pt x="608" y="21"/>
                </a:lnTo>
                <a:lnTo>
                  <a:pt x="584" y="28"/>
                </a:lnTo>
                <a:lnTo>
                  <a:pt x="544" y="43"/>
                </a:lnTo>
                <a:lnTo>
                  <a:pt x="512" y="50"/>
                </a:lnTo>
                <a:lnTo>
                  <a:pt x="472" y="64"/>
                </a:lnTo>
                <a:lnTo>
                  <a:pt x="424" y="85"/>
                </a:lnTo>
                <a:lnTo>
                  <a:pt x="408" y="92"/>
                </a:lnTo>
              </a:path>
            </a:pathLst>
          </a:custGeom>
          <a:solidFill>
            <a:srgbClr val="CCFFFF"/>
          </a:solidFill>
          <a:ln>
            <a:noFill/>
          </a:ln>
          <a:effectLst>
            <a:outerShdw dist="107763" dir="2700000" algn="ctr" rotWithShape="0">
              <a:schemeClr val="bg2"/>
            </a:outerShdw>
          </a:effectLst>
        </p:spPr>
        <p:txBody>
          <a:bodyPr/>
          <a:lstStyle/>
          <a:p>
            <a:endParaRPr lang="zh-CN" altLang="en-US"/>
          </a:p>
        </p:txBody>
      </p:sp>
      <p:sp>
        <p:nvSpPr>
          <p:cNvPr id="55304" name="Rectangle 8" descr="25%"/>
          <p:cNvSpPr>
            <a:spLocks noChangeArrowheads="1"/>
          </p:cNvSpPr>
          <p:nvPr/>
        </p:nvSpPr>
        <p:spPr bwMode="auto">
          <a:xfrm>
            <a:off x="4765675" y="3067050"/>
            <a:ext cx="2501900" cy="647700"/>
          </a:xfrm>
          <a:prstGeom prst="rect">
            <a:avLst/>
          </a:prstGeom>
          <a:pattFill prst="pct25">
            <a:fgClr>
              <a:srgbClr val="000000"/>
            </a:fgClr>
            <a:bgClr>
              <a:srgbClr val="FFFFFF"/>
            </a:bgClr>
          </a:patt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05" name="Rectangle 9"/>
          <p:cNvSpPr>
            <a:spLocks noChangeArrowheads="1"/>
          </p:cNvSpPr>
          <p:nvPr/>
        </p:nvSpPr>
        <p:spPr bwMode="auto">
          <a:xfrm>
            <a:off x="4765675" y="3068639"/>
            <a:ext cx="2501900" cy="644525"/>
          </a:xfrm>
          <a:prstGeom prst="rect">
            <a:avLst/>
          </a:prstGeom>
          <a:solidFill>
            <a:schemeClr val="bg1">
              <a:lumMod val="95000"/>
            </a:schemeClr>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34570" name="Rectangle 10"/>
          <p:cNvSpPr>
            <a:spLocks noChangeArrowheads="1"/>
          </p:cNvSpPr>
          <p:nvPr/>
        </p:nvSpPr>
        <p:spPr bwMode="auto">
          <a:xfrm>
            <a:off x="4852989" y="3025775"/>
            <a:ext cx="1298431" cy="643766"/>
          </a:xfrm>
          <a:prstGeom prst="rect">
            <a:avLst/>
          </a:prstGeom>
          <a:noFill/>
          <a:ln w="25400">
            <a:noFill/>
            <a:miter lim="800000"/>
          </a:ln>
          <a:effectLst/>
        </p:spPr>
        <p:txBody>
          <a:bodyPr wrap="none" lIns="90487" tIns="44450" rIns="90487" bIns="44450">
            <a:spAutoFit/>
          </a:bodyPr>
          <a:lstStyle/>
          <a:p>
            <a:pPr>
              <a:defRPr/>
            </a:pPr>
            <a:r>
              <a:rPr lang="en-US" altLang="zh-CN" b="1">
                <a:latin typeface="Helvetica" pitchFamily="-128" charset="0"/>
                <a:ea typeface="宋体" panose="02010600030101010101" pitchFamily="2" charset="-122"/>
              </a:rPr>
              <a:t>controlled</a:t>
            </a:r>
            <a:endParaRPr lang="en-US" altLang="zh-CN" b="1">
              <a:latin typeface="Helvetica" pitchFamily="-128" charset="0"/>
              <a:ea typeface="宋体" panose="02010600030101010101" pitchFamily="2" charset="-122"/>
            </a:endParaRPr>
          </a:p>
          <a:p>
            <a:pPr>
              <a:defRPr/>
            </a:pPr>
            <a:endParaRPr lang="zh-CN" altLang="en-US" b="1">
              <a:latin typeface="Helvetica" pitchFamily="-128" charset="0"/>
              <a:ea typeface="宋体" panose="02010600030101010101" pitchFamily="2" charset="-122"/>
            </a:endParaRPr>
          </a:p>
        </p:txBody>
      </p:sp>
      <p:sp>
        <p:nvSpPr>
          <p:cNvPr id="834571" name="Rectangle 11"/>
          <p:cNvSpPr>
            <a:spLocks noChangeArrowheads="1"/>
          </p:cNvSpPr>
          <p:nvPr/>
        </p:nvSpPr>
        <p:spPr bwMode="auto">
          <a:xfrm>
            <a:off x="4878389" y="3267076"/>
            <a:ext cx="1144543" cy="366767"/>
          </a:xfrm>
          <a:prstGeom prst="rect">
            <a:avLst/>
          </a:prstGeom>
          <a:noFill/>
          <a:ln w="25400">
            <a:noFill/>
            <a:miter lim="800000"/>
          </a:ln>
          <a:effectLst/>
        </p:spPr>
        <p:txBody>
          <a:bodyPr wrap="none" lIns="90487" tIns="44450" rIns="90487" bIns="44450">
            <a:spAutoFit/>
          </a:bodyPr>
          <a:lstStyle/>
          <a:p>
            <a:pPr>
              <a:defRPr/>
            </a:pPr>
            <a:r>
              <a:rPr lang="en-US" altLang="zh-CN" b="1" dirty="0">
                <a:latin typeface="Helvetica" pitchFamily="-128" charset="0"/>
                <a:ea typeface="宋体" panose="02010600030101010101" pitchFamily="2" charset="-122"/>
              </a:rPr>
              <a:t>interface</a:t>
            </a:r>
            <a:endParaRPr lang="en-US" altLang="zh-CN" b="1" dirty="0">
              <a:latin typeface="Helvetica" pitchFamily="-128" charset="0"/>
              <a:ea typeface="宋体" panose="02010600030101010101" pitchFamily="2" charset="-122"/>
            </a:endParaRPr>
          </a:p>
        </p:txBody>
      </p:sp>
      <p:sp>
        <p:nvSpPr>
          <p:cNvPr id="834572" name="Rectangle 12"/>
          <p:cNvSpPr>
            <a:spLocks noChangeArrowheads="1"/>
          </p:cNvSpPr>
          <p:nvPr/>
        </p:nvSpPr>
        <p:spPr bwMode="auto">
          <a:xfrm>
            <a:off x="5221289" y="4827589"/>
            <a:ext cx="1080423" cy="366767"/>
          </a:xfrm>
          <a:prstGeom prst="rect">
            <a:avLst/>
          </a:prstGeom>
          <a:noFill/>
          <a:ln w="25400">
            <a:noFill/>
            <a:miter lim="800000"/>
          </a:ln>
          <a:effectLst/>
        </p:spPr>
        <p:txBody>
          <a:bodyPr wrap="none" lIns="90487" tIns="44450" rIns="90487" bIns="44450">
            <a:spAutoFit/>
          </a:bodyPr>
          <a:lstStyle/>
          <a:p>
            <a:pPr>
              <a:defRPr/>
            </a:pPr>
            <a:r>
              <a:rPr lang="zh-CN" altLang="en-US" b="1" dirty="0">
                <a:latin typeface="Helvetica" pitchFamily="-128" charset="0"/>
                <a:ea typeface="宋体" panose="02010600030101010101" pitchFamily="2" charset="-122"/>
              </a:rPr>
              <a:t>"</a:t>
            </a:r>
            <a:r>
              <a:rPr lang="en-US" altLang="zh-CN" b="1" dirty="0">
                <a:latin typeface="Helvetica" pitchFamily="-128" charset="0"/>
                <a:ea typeface="宋体" panose="02010600030101010101" pitchFamily="2" charset="-122"/>
              </a:rPr>
              <a:t>secret"</a:t>
            </a:r>
            <a:endParaRPr lang="en-US" altLang="zh-CN" b="1" dirty="0">
              <a:latin typeface="Helvetica" pitchFamily="-128" charset="0"/>
              <a:ea typeface="宋体" panose="02010600030101010101" pitchFamily="2" charset="-122"/>
            </a:endParaRPr>
          </a:p>
        </p:txBody>
      </p:sp>
      <p:sp>
        <p:nvSpPr>
          <p:cNvPr id="55309" name="Rectangle 13"/>
          <p:cNvSpPr>
            <a:spLocks noChangeArrowheads="1"/>
          </p:cNvSpPr>
          <p:nvPr/>
        </p:nvSpPr>
        <p:spPr bwMode="auto">
          <a:xfrm>
            <a:off x="7036577" y="4192643"/>
            <a:ext cx="3441700" cy="2003425"/>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solidFill>
                <a:schemeClr val="bg1"/>
              </a:solidFill>
              <a:ea typeface="宋体" panose="02010600030101010101" pitchFamily="2" charset="-122"/>
            </a:endParaRPr>
          </a:p>
        </p:txBody>
      </p:sp>
      <p:sp>
        <p:nvSpPr>
          <p:cNvPr id="834574" name="Rectangle 14"/>
          <p:cNvSpPr>
            <a:spLocks noChangeArrowheads="1"/>
          </p:cNvSpPr>
          <p:nvPr/>
        </p:nvSpPr>
        <p:spPr bwMode="auto">
          <a:xfrm>
            <a:off x="7014352" y="4332342"/>
            <a:ext cx="1442702" cy="643766"/>
          </a:xfrm>
          <a:prstGeom prst="rect">
            <a:avLst/>
          </a:prstGeom>
          <a:noFill/>
          <a:ln w="25400">
            <a:noFill/>
            <a:miter lim="800000"/>
          </a:ln>
          <a:effectLst/>
        </p:spPr>
        <p:txBody>
          <a:bodyPr wrap="none" lIns="90487" tIns="44450" rIns="90487" bIns="44450">
            <a:spAutoFit/>
          </a:bodyPr>
          <a:lstStyle/>
          <a:p>
            <a:pPr>
              <a:defRPr/>
            </a:pPr>
            <a:r>
              <a:rPr lang="zh-CN" altLang="en-US" b="1" dirty="0">
                <a:solidFill>
                  <a:schemeClr val="bg1"/>
                </a:solidFill>
                <a:latin typeface="Helvetica" pitchFamily="-128" charset="0"/>
                <a:ea typeface="宋体" panose="02010600030101010101" pitchFamily="2" charset="-122"/>
              </a:rPr>
              <a:t>•  </a:t>
            </a:r>
            <a:r>
              <a:rPr lang="en-US" altLang="zh-CN" b="1" dirty="0">
                <a:solidFill>
                  <a:schemeClr val="bg1"/>
                </a:solidFill>
                <a:latin typeface="Helvetica" pitchFamily="-128" charset="0"/>
                <a:ea typeface="宋体" panose="02010600030101010101" pitchFamily="2" charset="-122"/>
              </a:rPr>
              <a:t>algorithm</a:t>
            </a:r>
            <a:endParaRPr lang="en-US" altLang="zh-CN" b="1" dirty="0">
              <a:solidFill>
                <a:schemeClr val="bg1"/>
              </a:solidFill>
              <a:latin typeface="Helvetica" pitchFamily="-128" charset="0"/>
              <a:ea typeface="宋体" panose="02010600030101010101" pitchFamily="2" charset="-122"/>
            </a:endParaRPr>
          </a:p>
          <a:p>
            <a:pPr>
              <a:defRPr/>
            </a:pPr>
            <a:endParaRPr lang="zh-CN" altLang="en-US" b="1" dirty="0">
              <a:solidFill>
                <a:schemeClr val="bg1"/>
              </a:solidFill>
              <a:latin typeface="Helvetica" pitchFamily="-128" charset="0"/>
              <a:ea typeface="宋体" panose="02010600030101010101" pitchFamily="2" charset="-122"/>
            </a:endParaRPr>
          </a:p>
        </p:txBody>
      </p:sp>
      <p:sp>
        <p:nvSpPr>
          <p:cNvPr id="834575" name="Rectangle 15"/>
          <p:cNvSpPr>
            <a:spLocks noChangeArrowheads="1"/>
          </p:cNvSpPr>
          <p:nvPr/>
        </p:nvSpPr>
        <p:spPr bwMode="auto">
          <a:xfrm>
            <a:off x="7014352" y="4560942"/>
            <a:ext cx="182806" cy="643766"/>
          </a:xfrm>
          <a:prstGeom prst="rect">
            <a:avLst/>
          </a:prstGeom>
          <a:noFill/>
          <a:ln w="25400">
            <a:noFill/>
            <a:miter lim="800000"/>
          </a:ln>
          <a:effectLst/>
        </p:spPr>
        <p:txBody>
          <a:bodyPr wrap="none" lIns="90487" tIns="44450" rIns="90487" bIns="44450">
            <a:spAutoFit/>
          </a:bodyPr>
          <a:lstStyle/>
          <a:p>
            <a:pPr>
              <a:defRPr/>
            </a:pPr>
            <a:endParaRPr lang="zh-CN" altLang="en-US" b="1">
              <a:latin typeface="Helvetica" pitchFamily="-128" charset="0"/>
              <a:ea typeface="宋体" panose="02010600030101010101" pitchFamily="2" charset="-122"/>
            </a:endParaRPr>
          </a:p>
          <a:p>
            <a:pPr>
              <a:defRPr/>
            </a:pPr>
            <a:endParaRPr lang="zh-CN" altLang="en-US" b="1">
              <a:latin typeface="Helvetica" pitchFamily="-128" charset="0"/>
              <a:ea typeface="宋体" panose="02010600030101010101" pitchFamily="2" charset="-122"/>
            </a:endParaRPr>
          </a:p>
        </p:txBody>
      </p:sp>
      <p:sp>
        <p:nvSpPr>
          <p:cNvPr id="834576" name="Rectangle 16"/>
          <p:cNvSpPr>
            <a:spLocks noChangeArrowheads="1"/>
          </p:cNvSpPr>
          <p:nvPr/>
        </p:nvSpPr>
        <p:spPr bwMode="auto">
          <a:xfrm>
            <a:off x="7014353" y="4789542"/>
            <a:ext cx="1930015" cy="643766"/>
          </a:xfrm>
          <a:prstGeom prst="rect">
            <a:avLst/>
          </a:prstGeom>
          <a:noFill/>
          <a:ln w="25400">
            <a:noFill/>
            <a:miter lim="800000"/>
          </a:ln>
          <a:effectLst/>
        </p:spPr>
        <p:txBody>
          <a:bodyPr wrap="none" lIns="90487" tIns="44450" rIns="90487" bIns="44450">
            <a:spAutoFit/>
          </a:bodyPr>
          <a:lstStyle/>
          <a:p>
            <a:pPr>
              <a:defRPr/>
            </a:pPr>
            <a:r>
              <a:rPr lang="zh-CN" altLang="en-US" b="1">
                <a:solidFill>
                  <a:schemeClr val="bg1"/>
                </a:solidFill>
                <a:latin typeface="Helvetica" pitchFamily="-128" charset="0"/>
                <a:ea typeface="宋体" panose="02010600030101010101" pitchFamily="2" charset="-122"/>
              </a:rPr>
              <a:t>•  </a:t>
            </a:r>
            <a:r>
              <a:rPr lang="en-US" altLang="zh-CN" b="1">
                <a:solidFill>
                  <a:schemeClr val="bg1"/>
                </a:solidFill>
                <a:latin typeface="Helvetica" pitchFamily="-128" charset="0"/>
                <a:ea typeface="宋体" panose="02010600030101010101" pitchFamily="2" charset="-122"/>
              </a:rPr>
              <a:t>data structure</a:t>
            </a:r>
            <a:endParaRPr lang="en-US" altLang="zh-CN" b="1">
              <a:solidFill>
                <a:schemeClr val="bg1"/>
              </a:solidFill>
              <a:latin typeface="Helvetica" pitchFamily="-128" charset="0"/>
              <a:ea typeface="宋体" panose="02010600030101010101" pitchFamily="2" charset="-122"/>
            </a:endParaRPr>
          </a:p>
          <a:p>
            <a:pPr>
              <a:defRPr/>
            </a:pPr>
            <a:endParaRPr lang="zh-CN" altLang="en-US" b="1">
              <a:solidFill>
                <a:schemeClr val="bg1"/>
              </a:solidFill>
              <a:latin typeface="Helvetica" pitchFamily="-128" charset="0"/>
              <a:ea typeface="宋体" panose="02010600030101010101" pitchFamily="2" charset="-122"/>
            </a:endParaRPr>
          </a:p>
        </p:txBody>
      </p:sp>
      <p:sp>
        <p:nvSpPr>
          <p:cNvPr id="834577" name="Rectangle 17"/>
          <p:cNvSpPr>
            <a:spLocks noChangeArrowheads="1"/>
          </p:cNvSpPr>
          <p:nvPr/>
        </p:nvSpPr>
        <p:spPr bwMode="auto">
          <a:xfrm>
            <a:off x="7014352" y="5018142"/>
            <a:ext cx="182806" cy="643766"/>
          </a:xfrm>
          <a:prstGeom prst="rect">
            <a:avLst/>
          </a:prstGeom>
          <a:noFill/>
          <a:ln w="25400">
            <a:noFill/>
            <a:miter lim="800000"/>
          </a:ln>
          <a:effectLst/>
        </p:spPr>
        <p:txBody>
          <a:bodyPr wrap="none" lIns="90487" tIns="44450" rIns="90487" bIns="44450">
            <a:spAutoFit/>
          </a:bodyPr>
          <a:lstStyle/>
          <a:p>
            <a:pPr>
              <a:defRPr/>
            </a:pPr>
            <a:endParaRPr lang="zh-CN" altLang="en-US" b="1">
              <a:latin typeface="Helvetica" pitchFamily="-128" charset="0"/>
              <a:ea typeface="宋体" panose="02010600030101010101" pitchFamily="2" charset="-122"/>
            </a:endParaRPr>
          </a:p>
          <a:p>
            <a:pPr>
              <a:defRPr/>
            </a:pPr>
            <a:endParaRPr lang="zh-CN" altLang="en-US" b="1">
              <a:latin typeface="Helvetica" pitchFamily="-128" charset="0"/>
              <a:ea typeface="宋体" panose="02010600030101010101" pitchFamily="2" charset="-122"/>
            </a:endParaRPr>
          </a:p>
        </p:txBody>
      </p:sp>
      <p:sp>
        <p:nvSpPr>
          <p:cNvPr id="834578" name="Rectangle 18"/>
          <p:cNvSpPr>
            <a:spLocks noChangeArrowheads="1"/>
          </p:cNvSpPr>
          <p:nvPr/>
        </p:nvSpPr>
        <p:spPr bwMode="auto">
          <a:xfrm>
            <a:off x="7014353" y="5246742"/>
            <a:ext cx="3379129" cy="643766"/>
          </a:xfrm>
          <a:prstGeom prst="rect">
            <a:avLst/>
          </a:prstGeom>
          <a:noFill/>
          <a:ln w="25400">
            <a:noFill/>
            <a:miter lim="800000"/>
          </a:ln>
          <a:effectLst/>
        </p:spPr>
        <p:txBody>
          <a:bodyPr wrap="none" lIns="90487" tIns="44450" rIns="90487" bIns="44450">
            <a:spAutoFit/>
          </a:bodyPr>
          <a:lstStyle/>
          <a:p>
            <a:pPr>
              <a:defRPr/>
            </a:pPr>
            <a:r>
              <a:rPr lang="zh-CN" altLang="en-US" b="1">
                <a:solidFill>
                  <a:schemeClr val="bg1"/>
                </a:solidFill>
                <a:latin typeface="Helvetica" pitchFamily="-128" charset="0"/>
                <a:ea typeface="宋体" panose="02010600030101010101" pitchFamily="2" charset="-122"/>
              </a:rPr>
              <a:t>•  </a:t>
            </a:r>
            <a:r>
              <a:rPr lang="en-US" altLang="zh-CN" b="1">
                <a:solidFill>
                  <a:schemeClr val="bg1"/>
                </a:solidFill>
                <a:latin typeface="Helvetica" pitchFamily="-128" charset="0"/>
                <a:ea typeface="宋体" panose="02010600030101010101" pitchFamily="2" charset="-122"/>
              </a:rPr>
              <a:t>details of external interface</a:t>
            </a:r>
            <a:endParaRPr lang="en-US" altLang="zh-CN" b="1">
              <a:solidFill>
                <a:schemeClr val="bg1"/>
              </a:solidFill>
              <a:latin typeface="Helvetica" pitchFamily="-128" charset="0"/>
              <a:ea typeface="宋体" panose="02010600030101010101" pitchFamily="2" charset="-122"/>
            </a:endParaRPr>
          </a:p>
          <a:p>
            <a:pPr>
              <a:defRPr/>
            </a:pPr>
            <a:endParaRPr lang="zh-CN" altLang="en-US" b="1">
              <a:solidFill>
                <a:schemeClr val="bg1"/>
              </a:solidFill>
              <a:latin typeface="Helvetica" pitchFamily="-128" charset="0"/>
              <a:ea typeface="宋体" panose="02010600030101010101" pitchFamily="2" charset="-122"/>
            </a:endParaRPr>
          </a:p>
        </p:txBody>
      </p:sp>
      <p:sp>
        <p:nvSpPr>
          <p:cNvPr id="834579" name="Rectangle 19"/>
          <p:cNvSpPr>
            <a:spLocks noChangeArrowheads="1"/>
          </p:cNvSpPr>
          <p:nvPr/>
        </p:nvSpPr>
        <p:spPr bwMode="auto">
          <a:xfrm>
            <a:off x="7014352" y="5475342"/>
            <a:ext cx="182806" cy="643766"/>
          </a:xfrm>
          <a:prstGeom prst="rect">
            <a:avLst/>
          </a:prstGeom>
          <a:noFill/>
          <a:ln w="25400">
            <a:noFill/>
            <a:miter lim="800000"/>
          </a:ln>
          <a:effectLst/>
        </p:spPr>
        <p:txBody>
          <a:bodyPr wrap="none" lIns="90487" tIns="44450" rIns="90487" bIns="44450">
            <a:spAutoFit/>
          </a:bodyPr>
          <a:lstStyle/>
          <a:p>
            <a:pPr>
              <a:defRPr/>
            </a:pPr>
            <a:endParaRPr lang="zh-CN" altLang="en-US" b="1">
              <a:latin typeface="Helvetica" pitchFamily="-128" charset="0"/>
              <a:ea typeface="宋体" panose="02010600030101010101" pitchFamily="2" charset="-122"/>
            </a:endParaRPr>
          </a:p>
          <a:p>
            <a:pPr>
              <a:defRPr/>
            </a:pPr>
            <a:endParaRPr lang="zh-CN" altLang="en-US" b="1">
              <a:latin typeface="Helvetica" pitchFamily="-128" charset="0"/>
              <a:ea typeface="宋体" panose="02010600030101010101" pitchFamily="2" charset="-122"/>
            </a:endParaRPr>
          </a:p>
        </p:txBody>
      </p:sp>
      <p:sp>
        <p:nvSpPr>
          <p:cNvPr id="834580" name="Rectangle 20"/>
          <p:cNvSpPr>
            <a:spLocks noChangeArrowheads="1"/>
          </p:cNvSpPr>
          <p:nvPr/>
        </p:nvSpPr>
        <p:spPr bwMode="auto">
          <a:xfrm>
            <a:off x="7014353" y="5703943"/>
            <a:ext cx="3238065" cy="366767"/>
          </a:xfrm>
          <a:prstGeom prst="rect">
            <a:avLst/>
          </a:prstGeom>
          <a:noFill/>
          <a:ln w="25400">
            <a:noFill/>
            <a:miter lim="800000"/>
          </a:ln>
          <a:effectLst/>
        </p:spPr>
        <p:txBody>
          <a:bodyPr wrap="none" lIns="90487" tIns="44450" rIns="90487" bIns="44450">
            <a:spAutoFit/>
          </a:bodyPr>
          <a:lstStyle/>
          <a:p>
            <a:pPr>
              <a:defRPr/>
            </a:pPr>
            <a:r>
              <a:rPr lang="zh-CN" altLang="en-US" b="1">
                <a:solidFill>
                  <a:schemeClr val="bg1"/>
                </a:solidFill>
                <a:latin typeface="Helvetica" pitchFamily="-128" charset="0"/>
                <a:ea typeface="宋体" panose="02010600030101010101" pitchFamily="2" charset="-122"/>
              </a:rPr>
              <a:t>•  </a:t>
            </a:r>
            <a:r>
              <a:rPr lang="en-US" altLang="zh-CN" b="1">
                <a:solidFill>
                  <a:schemeClr val="bg1"/>
                </a:solidFill>
                <a:latin typeface="Helvetica" pitchFamily="-128" charset="0"/>
                <a:ea typeface="宋体" panose="02010600030101010101" pitchFamily="2" charset="-122"/>
              </a:rPr>
              <a:t>resource allocation policy</a:t>
            </a:r>
            <a:endParaRPr lang="en-US" altLang="zh-CN" b="1">
              <a:solidFill>
                <a:schemeClr val="bg1"/>
              </a:solidFill>
              <a:latin typeface="Helvetica" pitchFamily="-128" charset="0"/>
              <a:ea typeface="宋体" panose="02010600030101010101" pitchFamily="2" charset="-122"/>
            </a:endParaRPr>
          </a:p>
        </p:txBody>
      </p:sp>
      <p:sp>
        <p:nvSpPr>
          <p:cNvPr id="55317" name="Rectangle 21"/>
          <p:cNvSpPr>
            <a:spLocks noChangeArrowheads="1"/>
          </p:cNvSpPr>
          <p:nvPr/>
        </p:nvSpPr>
        <p:spPr bwMode="auto">
          <a:xfrm>
            <a:off x="2886075" y="2584450"/>
            <a:ext cx="838200" cy="787400"/>
          </a:xfrm>
          <a:prstGeom prst="rect">
            <a:avLst/>
          </a:prstGeom>
          <a:solidFill>
            <a:srgbClr val="7030A0"/>
          </a:solidFill>
          <a:ln>
            <a:no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18" name="Rectangle 22"/>
          <p:cNvSpPr>
            <a:spLocks noChangeArrowheads="1"/>
          </p:cNvSpPr>
          <p:nvPr/>
        </p:nvSpPr>
        <p:spPr bwMode="auto">
          <a:xfrm>
            <a:off x="2886075" y="2586039"/>
            <a:ext cx="838200" cy="784225"/>
          </a:xfrm>
          <a:prstGeom prst="rect">
            <a:avLst/>
          </a:prstGeom>
          <a:noFill/>
          <a:ln w="25400">
            <a:solidFill>
              <a:srgbClr val="8064A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19" name="Rectangle 23"/>
          <p:cNvSpPr>
            <a:spLocks noChangeArrowheads="1"/>
          </p:cNvSpPr>
          <p:nvPr/>
        </p:nvSpPr>
        <p:spPr bwMode="auto">
          <a:xfrm>
            <a:off x="3165475" y="2876550"/>
            <a:ext cx="850900" cy="788988"/>
          </a:xfrm>
          <a:prstGeom prst="rect">
            <a:avLst/>
          </a:prstGeom>
          <a:solidFill>
            <a:schemeClr val="accent3">
              <a:lumMod val="60000"/>
              <a:lumOff val="40000"/>
            </a:schemeClr>
          </a:solidFill>
          <a:ln>
            <a:no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20" name="Rectangle 24"/>
          <p:cNvSpPr>
            <a:spLocks noChangeArrowheads="1"/>
          </p:cNvSpPr>
          <p:nvPr/>
        </p:nvSpPr>
        <p:spPr bwMode="auto">
          <a:xfrm>
            <a:off x="3165475" y="2879725"/>
            <a:ext cx="850900" cy="782638"/>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21" name="Rectangle 25"/>
          <p:cNvSpPr>
            <a:spLocks noChangeArrowheads="1"/>
          </p:cNvSpPr>
          <p:nvPr/>
        </p:nvSpPr>
        <p:spPr bwMode="auto">
          <a:xfrm>
            <a:off x="2746375" y="3270250"/>
            <a:ext cx="838200" cy="787400"/>
          </a:xfrm>
          <a:prstGeom prst="rect">
            <a:avLst/>
          </a:prstGeom>
          <a:solidFill>
            <a:srgbClr val="B50069"/>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22" name="Rectangle 26"/>
          <p:cNvSpPr>
            <a:spLocks noChangeArrowheads="1"/>
          </p:cNvSpPr>
          <p:nvPr/>
        </p:nvSpPr>
        <p:spPr bwMode="auto">
          <a:xfrm>
            <a:off x="2746375" y="3271839"/>
            <a:ext cx="838200" cy="784225"/>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23" name="Rectangle 27"/>
          <p:cNvSpPr>
            <a:spLocks noChangeArrowheads="1"/>
          </p:cNvSpPr>
          <p:nvPr/>
        </p:nvSpPr>
        <p:spPr bwMode="auto">
          <a:xfrm>
            <a:off x="3317875" y="3841750"/>
            <a:ext cx="838200" cy="787400"/>
          </a:xfrm>
          <a:prstGeom prst="rect">
            <a:avLst/>
          </a:prstGeom>
          <a:solidFill>
            <a:srgbClr val="D9319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55324" name="Rectangle 28"/>
          <p:cNvSpPr>
            <a:spLocks noChangeArrowheads="1"/>
          </p:cNvSpPr>
          <p:nvPr/>
        </p:nvSpPr>
        <p:spPr bwMode="auto">
          <a:xfrm>
            <a:off x="3317875" y="3843339"/>
            <a:ext cx="838200" cy="784225"/>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34589" name="Rectangle 29"/>
          <p:cNvSpPr>
            <a:spLocks noChangeArrowheads="1"/>
          </p:cNvSpPr>
          <p:nvPr/>
        </p:nvSpPr>
        <p:spPr bwMode="auto">
          <a:xfrm>
            <a:off x="2998789" y="4624388"/>
            <a:ext cx="1157367" cy="459100"/>
          </a:xfrm>
          <a:prstGeom prst="rect">
            <a:avLst/>
          </a:prstGeom>
          <a:noFill/>
          <a:ln w="25400">
            <a:noFill/>
            <a:miter lim="800000"/>
          </a:ln>
          <a:effectLst/>
        </p:spPr>
        <p:txBody>
          <a:bodyPr wrap="none" lIns="90487" tIns="44450" rIns="90487" bIns="44450">
            <a:spAutoFit/>
          </a:bodyPr>
          <a:lstStyle/>
          <a:p>
            <a:pPr>
              <a:defRPr/>
            </a:pPr>
            <a:r>
              <a:rPr lang="en-US" altLang="zh-CN" sz="2400" b="1" dirty="0">
                <a:latin typeface="Helvetica" pitchFamily="-128" charset="0"/>
                <a:ea typeface="宋体" panose="02010600030101010101" pitchFamily="2" charset="-122"/>
              </a:rPr>
              <a:t>clients</a:t>
            </a:r>
            <a:endParaRPr lang="en-US" altLang="zh-CN" sz="2400" b="1" dirty="0">
              <a:latin typeface="Helvetica" pitchFamily="-128" charset="0"/>
              <a:ea typeface="宋体" panose="02010600030101010101" pitchFamily="2" charset="-122"/>
            </a:endParaRPr>
          </a:p>
        </p:txBody>
      </p:sp>
      <p:sp>
        <p:nvSpPr>
          <p:cNvPr id="834590" name="Rectangle 30"/>
          <p:cNvSpPr>
            <a:spLocks noChangeArrowheads="1"/>
          </p:cNvSpPr>
          <p:nvPr/>
        </p:nvSpPr>
        <p:spPr bwMode="auto">
          <a:xfrm>
            <a:off x="3113089" y="6365876"/>
            <a:ext cx="3042499" cy="366767"/>
          </a:xfrm>
          <a:prstGeom prst="rect">
            <a:avLst/>
          </a:prstGeom>
          <a:noFill/>
          <a:ln w="25400">
            <a:noFill/>
            <a:miter lim="800000"/>
          </a:ln>
          <a:effectLst/>
        </p:spPr>
        <p:txBody>
          <a:bodyPr wrap="none" lIns="90487" tIns="44450" rIns="90487" bIns="44450">
            <a:spAutoFit/>
          </a:bodyPr>
          <a:lstStyle/>
          <a:p>
            <a:pPr>
              <a:defRPr/>
            </a:pPr>
            <a:r>
              <a:rPr lang="en-US" altLang="zh-CN" b="1" i="1" dirty="0">
                <a:latin typeface="Helvetica" pitchFamily="-128" charset="0"/>
                <a:ea typeface="宋体" panose="02010600030101010101" pitchFamily="2" charset="-122"/>
              </a:rPr>
              <a:t>a specific design decision</a:t>
            </a:r>
            <a:endParaRPr lang="en-US" altLang="zh-CN" b="1" i="1" dirty="0">
              <a:latin typeface="Helvetica" pitchFamily="-128" charset="0"/>
              <a:ea typeface="宋体" panose="02010600030101010101" pitchFamily="2" charset="-122"/>
            </a:endParaRPr>
          </a:p>
        </p:txBody>
      </p:sp>
      <p:sp>
        <p:nvSpPr>
          <p:cNvPr id="55327" name="Line 31"/>
          <p:cNvSpPr>
            <a:spLocks noChangeShapeType="1"/>
          </p:cNvSpPr>
          <p:nvPr/>
        </p:nvSpPr>
        <p:spPr bwMode="auto">
          <a:xfrm flipH="1">
            <a:off x="5133975" y="5303839"/>
            <a:ext cx="787400" cy="111442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8" name="Line 32"/>
          <p:cNvSpPr>
            <a:spLocks noChangeShapeType="1"/>
          </p:cNvSpPr>
          <p:nvPr/>
        </p:nvSpPr>
        <p:spPr bwMode="auto">
          <a:xfrm>
            <a:off x="4181475" y="3260725"/>
            <a:ext cx="711200" cy="4445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9" name="Line 33"/>
          <p:cNvSpPr>
            <a:spLocks noChangeShapeType="1"/>
          </p:cNvSpPr>
          <p:nvPr/>
        </p:nvSpPr>
        <p:spPr bwMode="auto">
          <a:xfrm>
            <a:off x="3813175" y="2816225"/>
            <a:ext cx="990600" cy="31115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0" name="Line 34"/>
          <p:cNvSpPr>
            <a:spLocks noChangeShapeType="1"/>
          </p:cNvSpPr>
          <p:nvPr/>
        </p:nvSpPr>
        <p:spPr bwMode="auto">
          <a:xfrm flipV="1">
            <a:off x="3698875" y="3486150"/>
            <a:ext cx="1117600" cy="11430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1" name="Line 35"/>
          <p:cNvSpPr>
            <a:spLocks noChangeShapeType="1"/>
          </p:cNvSpPr>
          <p:nvPr/>
        </p:nvSpPr>
        <p:spPr bwMode="auto">
          <a:xfrm flipV="1">
            <a:off x="4244975" y="3613150"/>
            <a:ext cx="558800" cy="45720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r>
              <a:rPr lang="zh-CN" altLang="en-US" smtClean="0"/>
              <a:t>模块独立 </a:t>
            </a:r>
            <a:endParaRPr lang="zh-CN" altLang="en-US" smtClean="0"/>
          </a:p>
        </p:txBody>
      </p:sp>
      <p:sp>
        <p:nvSpPr>
          <p:cNvPr id="56323" name="Rectangle 5"/>
          <p:cNvSpPr>
            <a:spLocks noGrp="1" noChangeArrowheads="1"/>
          </p:cNvSpPr>
          <p:nvPr>
            <p:ph type="body" idx="1"/>
          </p:nvPr>
        </p:nvSpPr>
        <p:spPr/>
        <p:txBody>
          <a:bodyPr/>
          <a:lstStyle/>
          <a:p>
            <a:r>
              <a:rPr lang="zh-CN" altLang="en-US" smtClean="0"/>
              <a:t>模块独立的定义：</a:t>
            </a:r>
            <a:endParaRPr lang="zh-CN" altLang="en-US" smtClean="0"/>
          </a:p>
          <a:p>
            <a:pPr lvl="1"/>
            <a:r>
              <a:rPr lang="zh-CN" altLang="en-US" smtClean="0"/>
              <a:t>模块完成独立的功能并且与其他模块的接口简单</a:t>
            </a:r>
            <a:endParaRPr lang="zh-CN" altLang="en-US" smtClean="0"/>
          </a:p>
          <a:p>
            <a:r>
              <a:rPr lang="zh-CN" altLang="en-US" smtClean="0"/>
              <a:t>模块独立的重要性：</a:t>
            </a:r>
            <a:endParaRPr lang="zh-CN" altLang="en-US" smtClean="0"/>
          </a:p>
          <a:p>
            <a:pPr lvl="1"/>
            <a:r>
              <a:rPr lang="zh-CN" altLang="en-US" smtClean="0"/>
              <a:t>功能被划分，并且接口被简化，所以具有有效模块化的软件更易于开发。</a:t>
            </a:r>
            <a:r>
              <a:rPr lang="zh-CN" altLang="zh-CN" smtClean="0"/>
              <a:t>当多人分工合作开发同一个软件时，这个优点尤其重要。</a:t>
            </a:r>
            <a:endParaRPr lang="zh-CN" altLang="en-US" smtClean="0"/>
          </a:p>
          <a:p>
            <a:pPr lvl="1"/>
            <a:r>
              <a:rPr lang="zh-CN" altLang="en-US" smtClean="0"/>
              <a:t>由于因设计和编码修改引起的副作用受到局限，错误传播被减小，并且模块复用成为可能，所以独立的模块更易于维护和测试 。</a:t>
            </a:r>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zh-CN" altLang="en-US" smtClean="0"/>
              <a:t>模块独立的衡量指标</a:t>
            </a:r>
            <a:endParaRPr lang="zh-CN" altLang="en-US" smtClean="0"/>
          </a:p>
        </p:txBody>
      </p:sp>
      <p:sp>
        <p:nvSpPr>
          <p:cNvPr id="58371" name="Rectangle 5"/>
          <p:cNvSpPr>
            <a:spLocks noGrp="1" noChangeArrowheads="1"/>
          </p:cNvSpPr>
          <p:nvPr>
            <p:ph type="body" idx="1"/>
          </p:nvPr>
        </p:nvSpPr>
        <p:spPr>
          <a:xfrm>
            <a:off x="612000" y="1353458"/>
            <a:ext cx="11157857" cy="2142217"/>
          </a:xfrm>
        </p:spPr>
        <p:txBody>
          <a:bodyPr/>
          <a:lstStyle/>
          <a:p>
            <a:r>
              <a:rPr lang="zh-CN" altLang="en-US" dirty="0" smtClean="0"/>
              <a:t>模块独立可以由两项指标来衡量：</a:t>
            </a:r>
            <a:endParaRPr lang="zh-CN" altLang="en-US" dirty="0" smtClean="0"/>
          </a:p>
          <a:p>
            <a:pPr lvl="1"/>
            <a:r>
              <a:rPr lang="zh-CN" altLang="en-US" b="1" dirty="0" smtClean="0">
                <a:solidFill>
                  <a:srgbClr val="EB7C11"/>
                </a:solidFill>
              </a:rPr>
              <a:t>内聚</a:t>
            </a:r>
            <a:r>
              <a:rPr lang="zh-CN" altLang="en-US" dirty="0" smtClean="0"/>
              <a:t>（</a:t>
            </a:r>
            <a:r>
              <a:rPr lang="en-US" altLang="zh-CN" dirty="0" smtClean="0"/>
              <a:t>cohesion</a:t>
            </a:r>
            <a:r>
              <a:rPr lang="zh-CN" altLang="en-US" dirty="0" smtClean="0"/>
              <a:t>），是一个模块内部各个元素彼此结合的紧密程度的度量 </a:t>
            </a:r>
            <a:endParaRPr lang="zh-CN" altLang="en-US" dirty="0" smtClean="0"/>
          </a:p>
          <a:p>
            <a:pPr lvl="1"/>
            <a:r>
              <a:rPr lang="zh-CN" altLang="en-US" b="1" dirty="0" smtClean="0">
                <a:solidFill>
                  <a:srgbClr val="EB7C11"/>
                </a:solidFill>
              </a:rPr>
              <a:t>耦合</a:t>
            </a:r>
            <a:r>
              <a:rPr lang="zh-CN" altLang="en-US" dirty="0" smtClean="0"/>
              <a:t>（</a:t>
            </a:r>
            <a:r>
              <a:rPr lang="en-US" altLang="zh-CN" dirty="0" smtClean="0"/>
              <a:t>coupling</a:t>
            </a:r>
            <a:r>
              <a:rPr lang="zh-CN" altLang="en-US" dirty="0" smtClean="0"/>
              <a:t>），是模块之间的相对独立性（互相连接的紧密程度）的度量 </a:t>
            </a:r>
            <a:endParaRPr lang="en-US" altLang="zh-CN" dirty="0" smtClean="0"/>
          </a:p>
          <a:p>
            <a:r>
              <a:rPr lang="zh-CN" altLang="zh-CN" dirty="0" smtClean="0"/>
              <a:t>模块独立追求高内聚和低耦合。</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30722" name="Picture 2" descr="https://gss0.baidu.com/9vo3dSag_xI4khGko9WTAnF6hhy/zhidao/pic/item/71cf3bc79f3df8dc28cf0661c011728b4610285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1425" y="3889373"/>
            <a:ext cx="5010150" cy="2229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p:cNvSpPr>
            <a:spLocks noGrp="1" noChangeArrowheads="1"/>
          </p:cNvSpPr>
          <p:nvPr>
            <p:ph type="title"/>
          </p:nvPr>
        </p:nvSpPr>
        <p:spPr/>
        <p:txBody>
          <a:bodyPr/>
          <a:lstStyle/>
          <a:p>
            <a:r>
              <a:rPr lang="zh-CN" altLang="en-US" smtClean="0"/>
              <a:t>内聚 </a:t>
            </a:r>
            <a:endParaRPr lang="zh-CN" altLang="en-US" smtClean="0"/>
          </a:p>
        </p:txBody>
      </p:sp>
      <p:sp>
        <p:nvSpPr>
          <p:cNvPr id="60419" name="Rectangle 9"/>
          <p:cNvSpPr>
            <a:spLocks noGrp="1" noChangeArrowheads="1"/>
          </p:cNvSpPr>
          <p:nvPr>
            <p:ph type="body" idx="1"/>
          </p:nvPr>
        </p:nvSpPr>
        <p:spPr/>
        <p:txBody>
          <a:bodyPr/>
          <a:lstStyle/>
          <a:p>
            <a:r>
              <a:rPr lang="zh-CN" altLang="en-US" dirty="0" smtClean="0"/>
              <a:t>一般模块的内聚性分为七种类型：</a:t>
            </a:r>
            <a:endParaRPr lang="zh-CN" altLang="en-US" dirty="0" smtClean="0"/>
          </a:p>
          <a:p>
            <a:pPr lvl="1"/>
            <a:r>
              <a:rPr lang="zh-CN" altLang="zh-CN" dirty="0" smtClean="0"/>
              <a:t>1. 偶然内聚  coincidental cohesion</a:t>
            </a:r>
            <a:endParaRPr lang="zh-CN" altLang="zh-CN" dirty="0" smtClean="0"/>
          </a:p>
          <a:p>
            <a:pPr lvl="1"/>
            <a:r>
              <a:rPr lang="zh-CN" altLang="zh-CN" dirty="0" smtClean="0"/>
              <a:t>2. 逻辑内聚  logical cohesion</a:t>
            </a:r>
            <a:endParaRPr lang="zh-CN" altLang="zh-CN" dirty="0" smtClean="0"/>
          </a:p>
          <a:p>
            <a:pPr lvl="1"/>
            <a:r>
              <a:rPr lang="zh-CN" altLang="zh-CN" dirty="0" smtClean="0"/>
              <a:t>3. 时间内聚  temporal cohesion</a:t>
            </a:r>
            <a:endParaRPr lang="zh-CN" altLang="zh-CN" dirty="0" smtClean="0"/>
          </a:p>
          <a:p>
            <a:pPr lvl="1"/>
            <a:r>
              <a:rPr lang="zh-CN" altLang="zh-CN" dirty="0" smtClean="0"/>
              <a:t>4. 过程内聚  procedural cohesion</a:t>
            </a:r>
            <a:endParaRPr lang="zh-CN" altLang="zh-CN" dirty="0" smtClean="0"/>
          </a:p>
          <a:p>
            <a:pPr lvl="1"/>
            <a:r>
              <a:rPr lang="zh-CN" altLang="zh-CN" dirty="0" smtClean="0"/>
              <a:t>5. 通信内聚  communicational cohesion</a:t>
            </a:r>
            <a:endParaRPr lang="zh-CN" altLang="zh-CN" dirty="0" smtClean="0"/>
          </a:p>
          <a:p>
            <a:pPr lvl="1"/>
            <a:r>
              <a:rPr lang="zh-CN" altLang="zh-CN" dirty="0" smtClean="0"/>
              <a:t>6. 顺序内聚  sequential cohesion</a:t>
            </a:r>
            <a:endParaRPr lang="zh-CN" altLang="zh-CN" dirty="0" smtClean="0"/>
          </a:p>
          <a:p>
            <a:pPr lvl="1"/>
            <a:r>
              <a:rPr lang="zh-CN" altLang="zh-CN" dirty="0" smtClean="0"/>
              <a:t>7. 功能内聚  functional cohesion</a:t>
            </a:r>
            <a:endParaRPr lang="en-US" altLang="zh-CN" dirty="0" smtClean="0"/>
          </a:p>
          <a:p>
            <a:pPr lvl="1"/>
            <a:endParaRPr lang="zh-CN" altLang="zh-CN" dirty="0" smtClean="0"/>
          </a:p>
          <a:p>
            <a:r>
              <a:rPr lang="zh-CN" altLang="en-US" dirty="0" smtClean="0"/>
              <a:t>确定内聚的精确级别是不必要的，重要的该是尽量争取高内聚和识别低内聚</a:t>
            </a:r>
            <a:endParaRPr lang="zh-CN" altLang="en-US" dirty="0" smtClean="0"/>
          </a:p>
        </p:txBody>
      </p:sp>
      <p:sp>
        <p:nvSpPr>
          <p:cNvPr id="60420" name="AutoShape 11"/>
          <p:cNvSpPr>
            <a:spLocks noChangeArrowheads="1"/>
          </p:cNvSpPr>
          <p:nvPr/>
        </p:nvSpPr>
        <p:spPr bwMode="auto">
          <a:xfrm>
            <a:off x="9121775" y="2128839"/>
            <a:ext cx="215900" cy="3024187"/>
          </a:xfrm>
          <a:prstGeom prst="downArrow">
            <a:avLst>
              <a:gd name="adj1" fmla="val 50000"/>
              <a:gd name="adj2" fmla="val 350184"/>
            </a:avLst>
          </a:prstGeom>
          <a:solidFill>
            <a:srgbClr val="EB7C11"/>
          </a:solidFill>
          <a:ln w="9525" algn="ctr">
            <a:solidFill>
              <a:srgbClr val="000000"/>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0421" name="Text Box 12"/>
          <p:cNvSpPr txBox="1">
            <a:spLocks noChangeArrowheads="1"/>
          </p:cNvSpPr>
          <p:nvPr/>
        </p:nvSpPr>
        <p:spPr bwMode="auto">
          <a:xfrm>
            <a:off x="9351963" y="2071689"/>
            <a:ext cx="5461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800" b="1" dirty="0">
                <a:solidFill>
                  <a:srgbClr val="EB7C11"/>
                </a:solidFill>
                <a:ea typeface="宋体" panose="02010600030101010101" pitchFamily="2" charset="-122"/>
              </a:rPr>
              <a:t>低</a:t>
            </a: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r>
              <a:rPr lang="zh-CN" altLang="en-US" sz="2800" b="1" dirty="0">
                <a:solidFill>
                  <a:srgbClr val="EB7C11"/>
                </a:solidFill>
                <a:ea typeface="宋体" panose="02010600030101010101" pitchFamily="2" charset="-122"/>
              </a:rPr>
              <a:t>高</a:t>
            </a:r>
            <a:endParaRPr lang="zh-CN" altLang="en-US" sz="2800" b="1" dirty="0">
              <a:solidFill>
                <a:srgbClr val="EB7C11"/>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低、中、高内聚 </a:t>
            </a:r>
            <a:endParaRPr lang="zh-CN" altLang="en-US" smtClean="0"/>
          </a:p>
        </p:txBody>
      </p:sp>
      <p:sp>
        <p:nvSpPr>
          <p:cNvPr id="62467" name="内容占位符 2"/>
          <p:cNvSpPr>
            <a:spLocks noGrp="1"/>
          </p:cNvSpPr>
          <p:nvPr>
            <p:ph idx="1"/>
          </p:nvPr>
        </p:nvSpPr>
        <p:spPr>
          <a:xfrm>
            <a:off x="612000" y="1296308"/>
            <a:ext cx="11157857" cy="5288241"/>
          </a:xfrm>
        </p:spPr>
        <p:txBody>
          <a:bodyPr/>
          <a:lstStyle/>
          <a:p>
            <a:r>
              <a:rPr lang="zh-CN" altLang="zh-CN" sz="1800" dirty="0" smtClean="0"/>
              <a:t>低内聚：</a:t>
            </a:r>
            <a:endParaRPr lang="en-US" altLang="zh-CN" sz="1800" dirty="0" smtClean="0"/>
          </a:p>
          <a:p>
            <a:pPr lvl="1"/>
            <a:r>
              <a:rPr lang="zh-CN" altLang="zh-CN" sz="1800" dirty="0" smtClean="0"/>
              <a:t>有时在写完一个程序之后，发现一组语句在两处或多处出现，于是把这些语句作为一个模块，这样就出现了偶然内聚的模块。</a:t>
            </a:r>
            <a:endParaRPr lang="en-US" altLang="zh-CN" sz="1800" dirty="0" smtClean="0"/>
          </a:p>
          <a:p>
            <a:pPr lvl="1"/>
            <a:r>
              <a:rPr lang="zh-CN" altLang="zh-CN" sz="1800" dirty="0" smtClean="0"/>
              <a:t>如果一个模块完成的任务在逻辑上属于相同或相似的一类（例如，一个模块产生各种类型的全部输出），则称为逻辑内聚。</a:t>
            </a:r>
            <a:endParaRPr lang="en-US" altLang="zh-CN" sz="1800" dirty="0" smtClean="0"/>
          </a:p>
          <a:p>
            <a:pPr lvl="1"/>
            <a:r>
              <a:rPr lang="zh-CN" altLang="zh-CN" sz="1800" dirty="0" smtClean="0"/>
              <a:t>如果一个模块包含的任务必须在同一段时间内执行（例如，模块完成各种初始化工作），就叫时间内聚。</a:t>
            </a:r>
            <a:endParaRPr lang="zh-CN" altLang="zh-CN" sz="1800" dirty="0" smtClean="0"/>
          </a:p>
          <a:p>
            <a:r>
              <a:rPr lang="zh-CN" altLang="zh-CN" sz="1800" dirty="0" smtClean="0"/>
              <a:t>中内聚：</a:t>
            </a:r>
            <a:endParaRPr lang="en-US" altLang="zh-CN" sz="1800" dirty="0" smtClean="0"/>
          </a:p>
          <a:p>
            <a:pPr lvl="1"/>
            <a:r>
              <a:rPr lang="zh-CN" altLang="zh-CN" sz="1800" dirty="0" smtClean="0"/>
              <a:t>如果一个模块内的处理元素是相关的，而且必须以特定次序执行，则称为过程内聚。</a:t>
            </a:r>
            <a:endParaRPr lang="en-US" altLang="zh-CN" sz="1800" dirty="0" smtClean="0"/>
          </a:p>
          <a:p>
            <a:pPr lvl="1"/>
            <a:r>
              <a:rPr lang="zh-CN" altLang="zh-CN" sz="1800" dirty="0" smtClean="0"/>
              <a:t>如果模块中所有元素都使用同一个输入数据和（或）产生同一个输出数据，则称为通信内聚。</a:t>
            </a:r>
            <a:endParaRPr lang="zh-CN" altLang="zh-CN" sz="1800" dirty="0" smtClean="0"/>
          </a:p>
          <a:p>
            <a:r>
              <a:rPr lang="zh-CN" altLang="zh-CN" sz="1800" dirty="0" smtClean="0"/>
              <a:t>高内聚：</a:t>
            </a:r>
            <a:endParaRPr lang="en-US" altLang="zh-CN" sz="1800" dirty="0" smtClean="0"/>
          </a:p>
          <a:p>
            <a:pPr lvl="1"/>
            <a:r>
              <a:rPr lang="zh-CN" altLang="zh-CN" sz="1800" dirty="0" smtClean="0"/>
              <a:t>如果一个模块内的处理元素和同一个功能密切相关，而且这些处理必须顺序执行，则称为顺序内聚。</a:t>
            </a:r>
            <a:endParaRPr lang="en-US" altLang="zh-CN" sz="1800" dirty="0" smtClean="0"/>
          </a:p>
          <a:p>
            <a:pPr lvl="1"/>
            <a:r>
              <a:rPr lang="zh-CN" altLang="zh-CN" sz="1800" dirty="0" smtClean="0"/>
              <a:t>如果模块内所有处理元素属于一个整体，完成一个单一的功能，则称为功能内聚。功能内聚是最高程度的内聚。</a:t>
            </a:r>
            <a:endParaRPr lang="zh-CN" altLang="zh-CN" sz="1800" dirty="0" smtClean="0"/>
          </a:p>
          <a:p>
            <a:endParaRPr lang="zh-CN" altLang="en-US" sz="1800"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8"/>
          <p:cNvSpPr>
            <a:spLocks noGrp="1" noChangeArrowheads="1"/>
          </p:cNvSpPr>
          <p:nvPr>
            <p:ph type="title"/>
          </p:nvPr>
        </p:nvSpPr>
        <p:spPr/>
        <p:txBody>
          <a:bodyPr/>
          <a:lstStyle/>
          <a:p>
            <a:r>
              <a:rPr lang="zh-CN" altLang="en-US" smtClean="0"/>
              <a:t>耦合 </a:t>
            </a:r>
            <a:endParaRPr lang="zh-CN" altLang="en-US" smtClean="0"/>
          </a:p>
        </p:txBody>
      </p:sp>
      <p:sp>
        <p:nvSpPr>
          <p:cNvPr id="63491" name="Rectangle 9"/>
          <p:cNvSpPr>
            <a:spLocks noGrp="1" noChangeArrowheads="1"/>
          </p:cNvSpPr>
          <p:nvPr>
            <p:ph type="body" idx="1"/>
          </p:nvPr>
        </p:nvSpPr>
        <p:spPr/>
        <p:txBody>
          <a:bodyPr/>
          <a:lstStyle/>
          <a:p>
            <a:r>
              <a:rPr lang="zh-CN" altLang="en-US" dirty="0" smtClean="0"/>
              <a:t>一般模块之间可能的耦合方式有七种类型</a:t>
            </a:r>
            <a:endParaRPr lang="en-US" altLang="zh-CN" dirty="0" smtClean="0"/>
          </a:p>
          <a:p>
            <a:pPr lvl="1"/>
            <a:r>
              <a:rPr lang="en-US" altLang="zh-CN" dirty="0" smtClean="0"/>
              <a:t>1. </a:t>
            </a:r>
            <a:r>
              <a:rPr lang="zh-CN" altLang="zh-CN" dirty="0" smtClean="0"/>
              <a:t>非直接耦合　no direct coupling　　　　	</a:t>
            </a:r>
            <a:endParaRPr lang="en-US" altLang="zh-CN" dirty="0" smtClean="0"/>
          </a:p>
          <a:p>
            <a:pPr lvl="1"/>
            <a:r>
              <a:rPr lang="en-US" altLang="zh-CN" dirty="0" smtClean="0"/>
              <a:t>2. </a:t>
            </a:r>
            <a:r>
              <a:rPr lang="zh-CN" altLang="zh-CN" dirty="0" smtClean="0"/>
              <a:t>数据耦合　data coupling　　　 　　　</a:t>
            </a:r>
            <a:endParaRPr lang="en-US" altLang="zh-CN" dirty="0" smtClean="0"/>
          </a:p>
          <a:p>
            <a:pPr lvl="1"/>
            <a:r>
              <a:rPr lang="en-US" altLang="zh-CN" dirty="0" smtClean="0"/>
              <a:t>3. </a:t>
            </a:r>
            <a:r>
              <a:rPr lang="zh-CN" altLang="zh-CN" dirty="0" smtClean="0"/>
              <a:t>特征耦合　stamp coupling　　　　　	</a:t>
            </a:r>
            <a:endParaRPr lang="en-US" altLang="zh-CN" dirty="0" smtClean="0"/>
          </a:p>
          <a:p>
            <a:pPr lvl="1"/>
            <a:r>
              <a:rPr lang="en-US" altLang="zh-CN" dirty="0" smtClean="0"/>
              <a:t>4. </a:t>
            </a:r>
            <a:r>
              <a:rPr lang="zh-CN" altLang="zh-CN" dirty="0" smtClean="0"/>
              <a:t>控制耦合　control coupling</a:t>
            </a:r>
            <a:endParaRPr lang="en-US" altLang="zh-CN" dirty="0" smtClean="0"/>
          </a:p>
          <a:p>
            <a:pPr lvl="1"/>
            <a:r>
              <a:rPr lang="zh-CN" altLang="zh-CN" dirty="0" smtClean="0"/>
              <a:t>5. 外部耦合   external coupling</a:t>
            </a:r>
            <a:endParaRPr lang="en-US" altLang="zh-CN" dirty="0" smtClean="0"/>
          </a:p>
          <a:p>
            <a:pPr lvl="1"/>
            <a:r>
              <a:rPr lang="zh-CN" altLang="zh-CN" dirty="0" smtClean="0"/>
              <a:t>6. 公共耦合   common coupling</a:t>
            </a:r>
            <a:endParaRPr lang="en-US" altLang="zh-CN" dirty="0" smtClean="0"/>
          </a:p>
          <a:p>
            <a:pPr lvl="1"/>
            <a:r>
              <a:rPr lang="zh-CN" altLang="zh-CN" dirty="0" smtClean="0"/>
              <a:t>7. 内容耦合    content coupling</a:t>
            </a:r>
            <a:endParaRPr lang="zh-CN" altLang="zh-CN" dirty="0" smtClean="0"/>
          </a:p>
          <a:p>
            <a:endParaRPr lang="en-US" altLang="zh-CN" dirty="0" smtClean="0"/>
          </a:p>
          <a:p>
            <a:r>
              <a:rPr lang="zh-CN" altLang="en-US" dirty="0" smtClean="0"/>
              <a:t>确定耦合的精确级别是不必要的，重要的该是尽量争取低耦合和识别高耦合 </a:t>
            </a:r>
            <a:endParaRPr lang="zh-CN" altLang="en-US" dirty="0" smtClean="0"/>
          </a:p>
          <a:p>
            <a:endParaRPr lang="zh-CN" altLang="en-US" dirty="0"/>
          </a:p>
        </p:txBody>
      </p:sp>
      <p:sp>
        <p:nvSpPr>
          <p:cNvPr id="63492" name="AutoShape 10"/>
          <p:cNvSpPr>
            <a:spLocks noChangeArrowheads="1"/>
          </p:cNvSpPr>
          <p:nvPr/>
        </p:nvSpPr>
        <p:spPr bwMode="auto">
          <a:xfrm>
            <a:off x="8347075" y="2090739"/>
            <a:ext cx="196850" cy="3024187"/>
          </a:xfrm>
          <a:prstGeom prst="downArrow">
            <a:avLst>
              <a:gd name="adj1" fmla="val 50000"/>
              <a:gd name="adj2" fmla="val 429734"/>
            </a:avLst>
          </a:prstGeom>
          <a:solidFill>
            <a:srgbClr val="EB7C11"/>
          </a:solidFill>
          <a:ln w="9525" algn="ctr">
            <a:solidFill>
              <a:srgbClr val="000000"/>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3493" name="Text Box 11"/>
          <p:cNvSpPr txBox="1">
            <a:spLocks noChangeArrowheads="1"/>
          </p:cNvSpPr>
          <p:nvPr/>
        </p:nvSpPr>
        <p:spPr bwMode="auto">
          <a:xfrm>
            <a:off x="8580438" y="2033589"/>
            <a:ext cx="5397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800" b="1" dirty="0">
                <a:solidFill>
                  <a:srgbClr val="EB7C11"/>
                </a:solidFill>
                <a:ea typeface="宋体" panose="02010600030101010101" pitchFamily="2" charset="-122"/>
              </a:rPr>
              <a:t>低</a:t>
            </a: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endParaRPr lang="zh-CN" altLang="en-US" sz="2800" b="1" dirty="0">
              <a:solidFill>
                <a:srgbClr val="EB7C11"/>
              </a:solidFill>
              <a:ea typeface="宋体" panose="02010600030101010101" pitchFamily="2" charset="-122"/>
            </a:endParaRPr>
          </a:p>
          <a:p>
            <a:pPr algn="ctr"/>
            <a:r>
              <a:rPr lang="zh-CN" altLang="en-US" sz="2800" b="1" dirty="0">
                <a:solidFill>
                  <a:srgbClr val="EB7C11"/>
                </a:solidFill>
                <a:ea typeface="宋体" panose="02010600030101010101" pitchFamily="2" charset="-122"/>
              </a:rPr>
              <a:t>高</a:t>
            </a:r>
            <a:endParaRPr lang="zh-CN" altLang="en-US" sz="2800" b="1" dirty="0">
              <a:solidFill>
                <a:srgbClr val="EB7C11"/>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t>Change our viewpoint</a:t>
            </a:r>
            <a:endParaRPr lang="en-US" altLang="zh-CN" smtClean="0"/>
          </a:p>
        </p:txBody>
      </p:sp>
      <p:sp>
        <p:nvSpPr>
          <p:cNvPr id="8195" name="Text Box 4"/>
          <p:cNvSpPr txBox="1">
            <a:spLocks noChangeArrowheads="1"/>
          </p:cNvSpPr>
          <p:nvPr/>
        </p:nvSpPr>
        <p:spPr bwMode="auto">
          <a:xfrm>
            <a:off x="3000375" y="1557338"/>
            <a:ext cx="2514600" cy="400050"/>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spcBef>
                <a:spcPct val="50000"/>
              </a:spcBef>
            </a:pPr>
            <a:r>
              <a:rPr lang="en-US" altLang="zh-CN" sz="2000" dirty="0">
                <a:ea typeface="宋体" panose="02010600030101010101" pitchFamily="2" charset="-122"/>
              </a:rPr>
              <a:t>Do the right things</a:t>
            </a:r>
            <a:endParaRPr lang="en-US" altLang="zh-CN" sz="2000" dirty="0">
              <a:ea typeface="宋体" panose="02010600030101010101" pitchFamily="2" charset="-122"/>
            </a:endParaRPr>
          </a:p>
        </p:txBody>
      </p:sp>
      <p:sp>
        <p:nvSpPr>
          <p:cNvPr id="8196" name="AutoShape 5"/>
          <p:cNvSpPr>
            <a:spLocks noChangeArrowheads="1"/>
          </p:cNvSpPr>
          <p:nvPr/>
        </p:nvSpPr>
        <p:spPr bwMode="auto">
          <a:xfrm>
            <a:off x="5667375" y="1633538"/>
            <a:ext cx="914400" cy="381000"/>
          </a:xfrm>
          <a:prstGeom prst="rightArrow">
            <a:avLst>
              <a:gd name="adj1" fmla="val 50000"/>
              <a:gd name="adj2" fmla="val 60000"/>
            </a:avLst>
          </a:prstGeom>
          <a:solidFill>
            <a:srgbClr val="EB7C11"/>
          </a:solidFill>
          <a:ln w="12700">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197" name="Text Box 6"/>
          <p:cNvSpPr txBox="1">
            <a:spLocks noChangeArrowheads="1"/>
          </p:cNvSpPr>
          <p:nvPr/>
        </p:nvSpPr>
        <p:spPr bwMode="auto">
          <a:xfrm>
            <a:off x="6965950" y="1557338"/>
            <a:ext cx="2514600" cy="400050"/>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spcBef>
                <a:spcPct val="50000"/>
              </a:spcBef>
            </a:pPr>
            <a:r>
              <a:rPr lang="en-US" altLang="zh-CN" sz="2000" dirty="0">
                <a:ea typeface="宋体" panose="02010600030101010101" pitchFamily="2" charset="-122"/>
              </a:rPr>
              <a:t>Do the things right</a:t>
            </a:r>
            <a:endParaRPr lang="en-US" altLang="zh-CN" sz="2000" dirty="0">
              <a:ea typeface="宋体" panose="02010600030101010101" pitchFamily="2" charset="-122"/>
            </a:endParaRPr>
          </a:p>
        </p:txBody>
      </p:sp>
      <p:pic>
        <p:nvPicPr>
          <p:cNvPr id="8198" name="Picture 8" descr="D:\Program Files\Common Files\Microsoft Shared\Clipart\cagcat50\BD04912_.WMF"/>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3383499" y="2094898"/>
            <a:ext cx="1912938" cy="238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9" descr="D:\Program Files\Common Files\Microsoft Shared\Clipart\cagcat50\BD05158_.WMF"/>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086600" y="2153784"/>
            <a:ext cx="2393950" cy="22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10"/>
          <p:cNvSpPr txBox="1">
            <a:spLocks noChangeArrowheads="1"/>
          </p:cNvSpPr>
          <p:nvPr/>
        </p:nvSpPr>
        <p:spPr bwMode="auto">
          <a:xfrm>
            <a:off x="3657600" y="4605339"/>
            <a:ext cx="114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spcBef>
                <a:spcPct val="50000"/>
              </a:spcBef>
            </a:pPr>
            <a:r>
              <a:rPr lang="en-US" altLang="zh-CN" sz="2800">
                <a:ea typeface="宋体" panose="02010600030101010101" pitchFamily="2" charset="-122"/>
              </a:rPr>
              <a:t>What</a:t>
            </a:r>
            <a:endParaRPr lang="en-US" altLang="zh-CN" sz="2800">
              <a:ea typeface="宋体" panose="02010600030101010101" pitchFamily="2" charset="-122"/>
            </a:endParaRPr>
          </a:p>
        </p:txBody>
      </p:sp>
      <p:sp>
        <p:nvSpPr>
          <p:cNvPr id="8201" name="Text Box 11"/>
          <p:cNvSpPr txBox="1">
            <a:spLocks noChangeArrowheads="1"/>
          </p:cNvSpPr>
          <p:nvPr/>
        </p:nvSpPr>
        <p:spPr bwMode="auto">
          <a:xfrm>
            <a:off x="7696200" y="4529139"/>
            <a:ext cx="114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spcBef>
                <a:spcPct val="50000"/>
              </a:spcBef>
            </a:pPr>
            <a:r>
              <a:rPr lang="en-US" altLang="zh-CN" sz="2800">
                <a:ea typeface="宋体" panose="02010600030101010101" pitchFamily="2" charset="-122"/>
              </a:rPr>
              <a:t>How</a:t>
            </a:r>
            <a:endParaRPr lang="en-US" altLang="zh-CN" sz="2800">
              <a:ea typeface="宋体" panose="02010600030101010101" pitchFamily="2" charset="-122"/>
            </a:endParaRPr>
          </a:p>
        </p:txBody>
      </p:sp>
      <p:sp>
        <p:nvSpPr>
          <p:cNvPr id="8202" name="AutoShape 12"/>
          <p:cNvSpPr>
            <a:spLocks noChangeArrowheads="1"/>
          </p:cNvSpPr>
          <p:nvPr/>
        </p:nvSpPr>
        <p:spPr bwMode="auto">
          <a:xfrm>
            <a:off x="5638800" y="2852738"/>
            <a:ext cx="914400" cy="685800"/>
          </a:xfrm>
          <a:prstGeom prst="rightArrow">
            <a:avLst>
              <a:gd name="adj1" fmla="val 50000"/>
              <a:gd name="adj2" fmla="val 33333"/>
            </a:avLst>
          </a:prstGeom>
          <a:solidFill>
            <a:srgbClr val="EB7C11"/>
          </a:solidFill>
          <a:ln w="12700">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203" name="Rectangle 10"/>
          <p:cNvSpPr>
            <a:spLocks noChangeArrowheads="1"/>
          </p:cNvSpPr>
          <p:nvPr/>
        </p:nvSpPr>
        <p:spPr bwMode="auto">
          <a:xfrm>
            <a:off x="3909793" y="5573714"/>
            <a:ext cx="52116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800" dirty="0">
                <a:solidFill>
                  <a:srgbClr val="EB7C11"/>
                </a:solidFill>
                <a:ea typeface="华文行楷" panose="02010800040101010101" pitchFamily="2" charset="-122"/>
              </a:rPr>
              <a:t>软件</a:t>
            </a:r>
            <a:r>
              <a:rPr lang="zh-CN" altLang="en-US" sz="2800" dirty="0" smtClean="0">
                <a:solidFill>
                  <a:srgbClr val="EB7C11"/>
                </a:solidFill>
                <a:ea typeface="华文行楷" panose="02010800040101010101" pitchFamily="2" charset="-122"/>
              </a:rPr>
              <a:t>需求解决</a:t>
            </a:r>
            <a:r>
              <a:rPr lang="zh-CN" altLang="en-US" sz="2800" dirty="0">
                <a:solidFill>
                  <a:srgbClr val="EB7C11"/>
                </a:solidFill>
                <a:ea typeface="华文行楷" panose="02010800040101010101" pitchFamily="2" charset="-122"/>
              </a:rPr>
              <a:t>“做什么”的问题</a:t>
            </a:r>
            <a:endParaRPr lang="zh-CN" altLang="en-US" sz="2800" dirty="0">
              <a:solidFill>
                <a:srgbClr val="EB7C11"/>
              </a:solidFill>
              <a:ea typeface="华文行楷" panose="02010800040101010101" pitchFamily="2" charset="-122"/>
            </a:endParaRPr>
          </a:p>
          <a:p>
            <a:pPr algn="ctr"/>
            <a:r>
              <a:rPr lang="zh-CN" altLang="en-US" sz="2800" dirty="0">
                <a:solidFill>
                  <a:srgbClr val="EB7C11"/>
                </a:solidFill>
                <a:ea typeface="华文行楷" panose="02010800040101010101" pitchFamily="2" charset="-122"/>
              </a:rPr>
              <a:t>软件</a:t>
            </a:r>
            <a:r>
              <a:rPr lang="zh-CN" altLang="en-US" sz="2800" dirty="0" smtClean="0">
                <a:solidFill>
                  <a:srgbClr val="EB7C11"/>
                </a:solidFill>
                <a:ea typeface="华文行楷" panose="02010800040101010101" pitchFamily="2" charset="-122"/>
              </a:rPr>
              <a:t>设计解决</a:t>
            </a:r>
            <a:r>
              <a:rPr lang="zh-CN" altLang="en-US" sz="2800" dirty="0">
                <a:solidFill>
                  <a:srgbClr val="EB7C11"/>
                </a:solidFill>
                <a:ea typeface="华文行楷" panose="02010800040101010101" pitchFamily="2" charset="-122"/>
              </a:rPr>
              <a:t>“怎么做”的问题</a:t>
            </a:r>
            <a:endParaRPr lang="zh-CN" altLang="en-US" sz="2800" dirty="0">
              <a:solidFill>
                <a:srgbClr val="EB7C11"/>
              </a:solidFill>
              <a:ea typeface="华文行楷" panose="0201080004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zh-CN" smtClean="0"/>
              <a:t>弱耦合示例</a:t>
            </a:r>
            <a:endParaRPr lang="zh-CN" altLang="en-US" smtClean="0"/>
          </a:p>
        </p:txBody>
      </p:sp>
      <p:sp>
        <p:nvSpPr>
          <p:cNvPr id="65539" name="内容占位符 2"/>
          <p:cNvSpPr>
            <a:spLocks noGrp="1"/>
          </p:cNvSpPr>
          <p:nvPr>
            <p:ph idx="1"/>
          </p:nvPr>
        </p:nvSpPr>
        <p:spPr>
          <a:xfrm>
            <a:off x="612000" y="5059415"/>
            <a:ext cx="10239375" cy="1944688"/>
          </a:xfrm>
        </p:spPr>
        <p:txBody>
          <a:bodyPr/>
          <a:lstStyle/>
          <a:p>
            <a:r>
              <a:rPr lang="zh-CN" altLang="zh-CN" dirty="0">
                <a:latin typeface="+mn-ea"/>
              </a:rPr>
              <a:t>模块</a:t>
            </a:r>
            <a:r>
              <a:rPr lang="en-US" altLang="zh-CN" dirty="0">
                <a:latin typeface="+mn-ea"/>
              </a:rPr>
              <a:t>1</a:t>
            </a:r>
            <a:r>
              <a:rPr lang="zh-CN" altLang="zh-CN" dirty="0">
                <a:latin typeface="+mn-ea"/>
              </a:rPr>
              <a:t>与模块</a:t>
            </a:r>
            <a:r>
              <a:rPr lang="en-US" altLang="zh-CN" dirty="0">
                <a:latin typeface="+mn-ea"/>
              </a:rPr>
              <a:t>2</a:t>
            </a:r>
            <a:r>
              <a:rPr lang="zh-CN" altLang="zh-CN" dirty="0">
                <a:latin typeface="+mn-ea"/>
              </a:rPr>
              <a:t>为同级模块，相互之间没有信息传递，属于非直接耦合。</a:t>
            </a:r>
            <a:endParaRPr lang="en-US" altLang="zh-CN" dirty="0">
              <a:latin typeface="+mn-ea"/>
            </a:endParaRPr>
          </a:p>
          <a:p>
            <a:r>
              <a:rPr lang="zh-CN" altLang="zh-CN" dirty="0">
                <a:latin typeface="+mn-ea"/>
              </a:rPr>
              <a:t>模块</a:t>
            </a:r>
            <a:r>
              <a:rPr lang="en-US" altLang="zh-CN" dirty="0">
                <a:latin typeface="+mn-ea"/>
              </a:rPr>
              <a:t>1</a:t>
            </a:r>
            <a:r>
              <a:rPr lang="zh-CN" altLang="zh-CN" dirty="0">
                <a:latin typeface="+mn-ea"/>
              </a:rPr>
              <a:t>调用模块</a:t>
            </a:r>
            <a:r>
              <a:rPr lang="en-US" altLang="zh-CN" dirty="0">
                <a:latin typeface="+mn-ea"/>
              </a:rPr>
              <a:t>3</a:t>
            </a:r>
            <a:r>
              <a:rPr lang="zh-CN" altLang="en-US" dirty="0">
                <a:latin typeface="+mn-ea"/>
              </a:rPr>
              <a:t>，</a:t>
            </a:r>
            <a:r>
              <a:rPr lang="zh-CN" altLang="zh-CN" dirty="0">
                <a:latin typeface="+mn-ea"/>
              </a:rPr>
              <a:t>交换的是简单变量，便构成数据耦合；</a:t>
            </a:r>
            <a:endParaRPr lang="en-US" altLang="zh-CN" dirty="0">
              <a:latin typeface="+mn-ea"/>
            </a:endParaRPr>
          </a:p>
          <a:p>
            <a:r>
              <a:rPr lang="zh-CN" altLang="zh-CN" dirty="0">
                <a:latin typeface="+mn-ea"/>
              </a:rPr>
              <a:t>模块</a:t>
            </a:r>
            <a:r>
              <a:rPr lang="en-US" altLang="zh-CN" dirty="0">
                <a:latin typeface="+mn-ea"/>
              </a:rPr>
              <a:t>1</a:t>
            </a:r>
            <a:r>
              <a:rPr lang="zh-CN" altLang="zh-CN" dirty="0">
                <a:latin typeface="+mn-ea"/>
              </a:rPr>
              <a:t>调用模块</a:t>
            </a:r>
            <a:r>
              <a:rPr lang="en-US" altLang="zh-CN" dirty="0">
                <a:latin typeface="+mn-ea"/>
              </a:rPr>
              <a:t>4</a:t>
            </a:r>
            <a:r>
              <a:rPr lang="zh-CN" altLang="en-US" dirty="0">
                <a:latin typeface="+mn-ea"/>
              </a:rPr>
              <a:t>，</a:t>
            </a:r>
            <a:r>
              <a:rPr lang="zh-CN" altLang="zh-CN" dirty="0">
                <a:latin typeface="+mn-ea"/>
              </a:rPr>
              <a:t>交换的是数据结构，则构成特征耦合。</a:t>
            </a:r>
            <a:endParaRPr lang="zh-CN" altLang="en-US" dirty="0">
              <a:latin typeface="+mn-ea"/>
            </a:endParaRPr>
          </a:p>
        </p:txBody>
      </p:sp>
      <p:pic>
        <p:nvPicPr>
          <p:cNvPr id="655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3825" y="1196975"/>
            <a:ext cx="6599238" cy="3384550"/>
          </a:xfrm>
          <a:prstGeom prst="rect">
            <a:avLst/>
          </a:prstGeom>
          <a:noFill/>
          <a:ln>
            <a:noFill/>
          </a:ln>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dirty="0"/>
              <a:t>讨论：哪个</a:t>
            </a:r>
            <a:r>
              <a:rPr lang="zh-CN" altLang="en-US" dirty="0" smtClean="0"/>
              <a:t>模块化设计好？</a:t>
            </a:r>
            <a:endParaRPr lang="zh-CN" altLang="en-US" dirty="0" smtClean="0"/>
          </a:p>
        </p:txBody>
      </p:sp>
      <p:sp>
        <p:nvSpPr>
          <p:cNvPr id="5" name="标题 1"/>
          <p:cNvSpPr txBox="1"/>
          <p:nvPr/>
        </p:nvSpPr>
        <p:spPr bwMode="auto">
          <a:xfrm>
            <a:off x="2996111" y="5233989"/>
            <a:ext cx="8601074"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a:defRPr/>
            </a:pPr>
            <a:r>
              <a:rPr lang="zh-CN" altLang="en-US" sz="3200" kern="0" dirty="0">
                <a:solidFill>
                  <a:srgbClr val="EB7C11"/>
                </a:solidFill>
              </a:rPr>
              <a:t>设计</a:t>
            </a:r>
            <a:r>
              <a:rPr lang="en-US" altLang="zh-CN" sz="3200" kern="0" dirty="0">
                <a:solidFill>
                  <a:srgbClr val="EB7C11"/>
                </a:solidFill>
              </a:rPr>
              <a:t>A                         </a:t>
            </a:r>
            <a:r>
              <a:rPr lang="en-US" altLang="zh-CN" sz="3200" kern="0" dirty="0" smtClean="0">
                <a:solidFill>
                  <a:srgbClr val="EB7C11"/>
                </a:solidFill>
              </a:rPr>
              <a:t>            </a:t>
            </a:r>
            <a:r>
              <a:rPr lang="zh-CN" altLang="en-US" sz="3200" kern="0" dirty="0">
                <a:solidFill>
                  <a:srgbClr val="EB7C11"/>
                </a:solidFill>
              </a:rPr>
              <a:t>设计</a:t>
            </a:r>
            <a:r>
              <a:rPr lang="en-US" altLang="zh-CN" sz="3200" kern="0" dirty="0">
                <a:solidFill>
                  <a:srgbClr val="EB7C11"/>
                </a:solidFill>
              </a:rPr>
              <a:t>B</a:t>
            </a:r>
            <a:endParaRPr lang="zh-CN" altLang="en-US" sz="3200" kern="0" dirty="0">
              <a:solidFill>
                <a:srgbClr val="EB7C11"/>
              </a:solidFill>
            </a:endParaRPr>
          </a:p>
        </p:txBody>
      </p:sp>
      <p:pic>
        <p:nvPicPr>
          <p:cNvPr id="66564"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1843089"/>
            <a:ext cx="88392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338828"/>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软件设计的原则 － 模块化设计</a:t>
            </a:r>
            <a:endParaRPr lang="en-US" altLang="zh-CN" dirty="0">
              <a:solidFill>
                <a:schemeClr val="tx1">
                  <a:lumMod val="50000"/>
                  <a:lumOff val="50000"/>
                </a:schemeClr>
              </a:solidFill>
              <a:latin typeface="+mn-ea"/>
            </a:endParaRPr>
          </a:p>
          <a:p>
            <a:pPr>
              <a:lnSpc>
                <a:spcPct val="150000"/>
              </a:lnSpc>
            </a:pPr>
            <a:r>
              <a:rPr lang="zh-CN" altLang="en-US" dirty="0">
                <a:solidFill>
                  <a:srgbClr val="EB7C1F"/>
                </a:solidFill>
                <a:latin typeface="+mn-ea"/>
              </a:rPr>
              <a:t>软件设计过程</a:t>
            </a:r>
            <a:endParaRPr lang="en-US" altLang="zh-CN" dirty="0">
              <a:solidFill>
                <a:srgbClr val="EB7C1F"/>
              </a:solidFill>
              <a:latin typeface="+mn-ea"/>
            </a:endParaRPr>
          </a:p>
          <a:p>
            <a:pPr>
              <a:lnSpc>
                <a:spcPct val="150000"/>
              </a:lnSpc>
            </a:pPr>
            <a:r>
              <a:rPr lang="zh-CN" altLang="en-US" dirty="0">
                <a:solidFill>
                  <a:schemeClr val="tx1">
                    <a:lumMod val="50000"/>
                    <a:lumOff val="50000"/>
                  </a:schemeClr>
                </a:solidFill>
                <a:latin typeface="+mn-ea"/>
              </a:rPr>
              <a:t>软件设计的复用</a:t>
            </a:r>
            <a:endParaRPr lang="zh-CN" altLang="en-US"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smtClean="0"/>
              <a:t>软件设计过程</a:t>
            </a:r>
            <a:endParaRPr lang="en-US" altLang="zh-CN" dirty="0" smtClean="0"/>
          </a:p>
        </p:txBody>
      </p:sp>
      <p:sp>
        <p:nvSpPr>
          <p:cNvPr id="10243" name="Rectangle 3"/>
          <p:cNvSpPr>
            <a:spLocks noGrp="1" noChangeArrowheads="1"/>
          </p:cNvSpPr>
          <p:nvPr>
            <p:ph type="body" idx="1"/>
          </p:nvPr>
        </p:nvSpPr>
        <p:spPr/>
        <p:txBody>
          <a:bodyPr/>
          <a:lstStyle/>
          <a:p>
            <a:r>
              <a:rPr lang="zh-CN" altLang="en-US" dirty="0" smtClean="0"/>
              <a:t>架构设计 </a:t>
            </a:r>
            <a:r>
              <a:rPr lang="en-US" altLang="zh-CN" dirty="0" smtClean="0"/>
              <a:t>(Architecture Design)</a:t>
            </a:r>
            <a:endParaRPr lang="en-US" altLang="zh-CN" dirty="0" smtClean="0"/>
          </a:p>
          <a:p>
            <a:pPr lvl="1"/>
            <a:r>
              <a:rPr lang="zh-CN" altLang="zh-CN" dirty="0" smtClean="0"/>
              <a:t>又称概要设计，定义了软件的全貌</a:t>
            </a:r>
            <a:r>
              <a:rPr lang="en-US" altLang="zh-CN" dirty="0" smtClean="0"/>
              <a:t>(</a:t>
            </a:r>
            <a:r>
              <a:rPr lang="zh-CN" altLang="en-US" dirty="0" smtClean="0"/>
              <a:t>即蓝图</a:t>
            </a:r>
            <a:r>
              <a:rPr lang="en-US" altLang="zh-CN" dirty="0" smtClean="0"/>
              <a:t>)</a:t>
            </a:r>
            <a:r>
              <a:rPr lang="zh-CN" altLang="zh-CN" dirty="0" smtClean="0"/>
              <a:t>，记录了最重要的设计决策，并成为随后的</a:t>
            </a:r>
            <a:r>
              <a:rPr lang="zh-CN" altLang="en-US" dirty="0" smtClean="0"/>
              <a:t>详细</a:t>
            </a:r>
            <a:r>
              <a:rPr lang="zh-CN" altLang="zh-CN" dirty="0" smtClean="0"/>
              <a:t>设计与实现工作的战略指导原则。</a:t>
            </a:r>
            <a:endParaRPr lang="en-US" altLang="zh-CN" dirty="0" smtClean="0"/>
          </a:p>
          <a:p>
            <a:pPr lvl="1"/>
            <a:r>
              <a:rPr lang="zh-CN" altLang="en-US" dirty="0" smtClean="0"/>
              <a:t>采用多架构视图进行设计，独立于面向对象、结构化等方法。</a:t>
            </a:r>
            <a:endParaRPr lang="en-US" altLang="zh-CN" dirty="0" smtClean="0"/>
          </a:p>
          <a:p>
            <a:pPr lvl="1"/>
            <a:endParaRPr lang="zh-CN" altLang="en-US" dirty="0" smtClean="0"/>
          </a:p>
          <a:p>
            <a:r>
              <a:rPr lang="zh-CN" altLang="en-US" dirty="0" smtClean="0"/>
              <a:t>详细设计 </a:t>
            </a:r>
            <a:r>
              <a:rPr lang="en-US" altLang="zh-CN" dirty="0" smtClean="0"/>
              <a:t>(Detail Design)</a:t>
            </a:r>
            <a:endParaRPr lang="en-US" altLang="zh-CN" dirty="0" smtClean="0"/>
          </a:p>
          <a:p>
            <a:pPr lvl="1"/>
            <a:r>
              <a:rPr lang="zh-CN" altLang="zh-CN" dirty="0" smtClean="0"/>
              <a:t>又称构件级设计，在软件架构的基础上定义各模块的内部细节，其所做的设计决策常常只影响单个模块的实现。</a:t>
            </a:r>
            <a:endParaRPr lang="en-US" altLang="zh-CN" dirty="0" smtClean="0"/>
          </a:p>
          <a:p>
            <a:pPr lvl="1"/>
            <a:r>
              <a:rPr lang="zh-CN" altLang="en-US" dirty="0" smtClean="0"/>
              <a:t>采用面向对象设计、或结构化设计、或面向服务设计等方法。</a:t>
            </a:r>
            <a:endParaRPr lang="en-US" altLang="zh-CN" dirty="0" smtClean="0"/>
          </a:p>
          <a:p>
            <a:endParaRPr lang="zh-CN" altLang="en-US" dirty="0" smtClean="0"/>
          </a:p>
          <a:p>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smtClean="0"/>
              <a:t>架构设计</a:t>
            </a:r>
            <a:endParaRPr lang="en-US" altLang="zh-CN" dirty="0" smtClean="0"/>
          </a:p>
        </p:txBody>
      </p:sp>
      <p:sp>
        <p:nvSpPr>
          <p:cNvPr id="36867" name="Rectangle 3"/>
          <p:cNvSpPr>
            <a:spLocks noGrp="1" noChangeArrowheads="1"/>
          </p:cNvSpPr>
          <p:nvPr>
            <p:ph type="body" idx="1"/>
          </p:nvPr>
        </p:nvSpPr>
        <p:spPr/>
        <p:txBody>
          <a:bodyPr/>
          <a:lstStyle/>
          <a:p>
            <a:r>
              <a:rPr lang="en-US" altLang="zh-CN" smtClean="0"/>
              <a:t>Architecture involves a set of strategic design decisions, rules or patterns that constrain design and construction. </a:t>
            </a:r>
            <a:endParaRPr lang="en-US" altLang="zh-CN" smtClean="0"/>
          </a:p>
        </p:txBody>
      </p:sp>
      <p:sp>
        <p:nvSpPr>
          <p:cNvPr id="36868" name="Text Box 4"/>
          <p:cNvSpPr txBox="1">
            <a:spLocks noChangeArrowheads="1"/>
          </p:cNvSpPr>
          <p:nvPr/>
        </p:nvSpPr>
        <p:spPr bwMode="auto">
          <a:xfrm>
            <a:off x="2362200" y="5089526"/>
            <a:ext cx="7467600" cy="7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2200" i="1" dirty="0">
                <a:solidFill>
                  <a:srgbClr val="EB7C11"/>
                </a:solidFill>
                <a:ea typeface="宋体" panose="02010600030101010101" pitchFamily="2" charset="-122"/>
              </a:rPr>
              <a:t>Architecture decisions are the most fundamental decisions, and changing them will have significant effects. </a:t>
            </a:r>
            <a:endParaRPr lang="en-US" altLang="zh-CN" sz="2200" i="1" dirty="0">
              <a:solidFill>
                <a:srgbClr val="EB7C11"/>
              </a:solidFill>
              <a:ea typeface="宋体" panose="02010600030101010101" pitchFamily="2" charset="-122"/>
            </a:endParaRPr>
          </a:p>
        </p:txBody>
      </p:sp>
      <p:sp>
        <p:nvSpPr>
          <p:cNvPr id="36869" name="Rectangle 5"/>
          <p:cNvSpPr>
            <a:spLocks noChangeArrowheads="1"/>
          </p:cNvSpPr>
          <p:nvPr/>
        </p:nvSpPr>
        <p:spPr bwMode="auto">
          <a:xfrm>
            <a:off x="4381500" y="4311650"/>
            <a:ext cx="3429000" cy="304800"/>
          </a:xfrm>
          <a:prstGeom prst="rect">
            <a:avLst/>
          </a:prstGeom>
          <a:solidFill>
            <a:srgbClr val="EB7C1F"/>
          </a:solidFill>
          <a:ln w="19050">
            <a:solidFill>
              <a:srgbClr val="663300"/>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solidFill>
                <a:schemeClr val="bg1"/>
              </a:solidFill>
              <a:ea typeface="宋体" panose="02010600030101010101" pitchFamily="2" charset="-122"/>
            </a:endParaRPr>
          </a:p>
        </p:txBody>
      </p:sp>
      <p:sp>
        <p:nvSpPr>
          <p:cNvPr id="36870" name="AutoShape 6"/>
          <p:cNvSpPr>
            <a:spLocks noChangeArrowheads="1"/>
          </p:cNvSpPr>
          <p:nvPr/>
        </p:nvSpPr>
        <p:spPr bwMode="auto">
          <a:xfrm flipV="1">
            <a:off x="4381500" y="4083050"/>
            <a:ext cx="3429000" cy="228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640 w 21600"/>
              <a:gd name="T13" fmla="*/ 2640 h 21600"/>
              <a:gd name="T14" fmla="*/ 18960 w 21600"/>
              <a:gd name="T15" fmla="*/ 18960 h 21600"/>
            </a:gdLst>
            <a:ahLst/>
            <a:cxnLst>
              <a:cxn ang="T8">
                <a:pos x="T0" y="T1"/>
              </a:cxn>
              <a:cxn ang="T9">
                <a:pos x="T2" y="T3"/>
              </a:cxn>
              <a:cxn ang="T10">
                <a:pos x="T4" y="T5"/>
              </a:cxn>
              <a:cxn ang="T11">
                <a:pos x="T6" y="T7"/>
              </a:cxn>
            </a:cxnLst>
            <a:rect l="T12" t="T13" r="T14" b="T15"/>
            <a:pathLst>
              <a:path w="21600" h="21600">
                <a:moveTo>
                  <a:pt x="0" y="0"/>
                </a:moveTo>
                <a:lnTo>
                  <a:pt x="1679" y="21600"/>
                </a:lnTo>
                <a:lnTo>
                  <a:pt x="19921" y="21600"/>
                </a:lnTo>
                <a:lnTo>
                  <a:pt x="21600" y="0"/>
                </a:lnTo>
                <a:lnTo>
                  <a:pt x="0" y="0"/>
                </a:lnTo>
                <a:close/>
              </a:path>
            </a:pathLst>
          </a:custGeom>
          <a:solidFill>
            <a:srgbClr val="CC9900"/>
          </a:solidFill>
          <a:ln w="19050">
            <a:solidFill>
              <a:srgbClr val="663300"/>
            </a:solidFill>
            <a:miter lim="800000"/>
          </a:ln>
        </p:spPr>
        <p:txBody>
          <a:bodyPr wrap="none" lIns="107950" tIns="53975" rIns="107950" bIns="53975" anchor="ctr"/>
          <a:lstStyle/>
          <a:p>
            <a:endParaRPr lang="zh-CN" altLang="en-US"/>
          </a:p>
        </p:txBody>
      </p:sp>
      <p:sp>
        <p:nvSpPr>
          <p:cNvPr id="36871" name="Text Box 7"/>
          <p:cNvSpPr txBox="1">
            <a:spLocks noChangeArrowheads="1"/>
          </p:cNvSpPr>
          <p:nvPr/>
        </p:nvSpPr>
        <p:spPr bwMode="auto">
          <a:xfrm>
            <a:off x="5334000" y="4265614"/>
            <a:ext cx="15240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dirty="0">
                <a:solidFill>
                  <a:schemeClr val="bg1"/>
                </a:solidFill>
                <a:ea typeface="宋体" panose="02010600030101010101" pitchFamily="2" charset="-122"/>
              </a:rPr>
              <a:t>Architecture</a:t>
            </a:r>
            <a:endParaRPr lang="en-US" altLang="zh-CN" sz="1800" dirty="0">
              <a:solidFill>
                <a:schemeClr val="bg1"/>
              </a:solidFill>
              <a:ea typeface="宋体" panose="02010600030101010101" pitchFamily="2" charset="-122"/>
            </a:endParaRPr>
          </a:p>
        </p:txBody>
      </p:sp>
      <p:sp>
        <p:nvSpPr>
          <p:cNvPr id="36872" name="Rectangle 8"/>
          <p:cNvSpPr>
            <a:spLocks noChangeArrowheads="1"/>
          </p:cNvSpPr>
          <p:nvPr/>
        </p:nvSpPr>
        <p:spPr bwMode="auto">
          <a:xfrm>
            <a:off x="4611688" y="3930650"/>
            <a:ext cx="2970212" cy="304800"/>
          </a:xfrm>
          <a:prstGeom prst="rect">
            <a:avLst/>
          </a:prstGeom>
          <a:solidFill>
            <a:srgbClr val="FFFFCC"/>
          </a:solidFill>
          <a:ln w="9525">
            <a:solidFill>
              <a:srgbClr val="993300"/>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73" name="AutoShape 9"/>
          <p:cNvSpPr>
            <a:spLocks noChangeArrowheads="1"/>
          </p:cNvSpPr>
          <p:nvPr/>
        </p:nvSpPr>
        <p:spPr bwMode="auto">
          <a:xfrm flipV="1">
            <a:off x="4611688" y="3702050"/>
            <a:ext cx="2970212" cy="228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770 w 21600"/>
              <a:gd name="T13" fmla="*/ 2770 h 21600"/>
              <a:gd name="T14" fmla="*/ 18830 w 21600"/>
              <a:gd name="T15" fmla="*/ 18830 h 21600"/>
            </a:gdLst>
            <a:ahLst/>
            <a:cxnLst>
              <a:cxn ang="T8">
                <a:pos x="T0" y="T1"/>
              </a:cxn>
              <a:cxn ang="T9">
                <a:pos x="T2" y="T3"/>
              </a:cxn>
              <a:cxn ang="T10">
                <a:pos x="T4" y="T5"/>
              </a:cxn>
              <a:cxn ang="T11">
                <a:pos x="T6" y="T7"/>
              </a:cxn>
            </a:cxnLst>
            <a:rect l="T12" t="T13" r="T14" b="T15"/>
            <a:pathLst>
              <a:path w="21600" h="21600">
                <a:moveTo>
                  <a:pt x="0" y="0"/>
                </a:moveTo>
                <a:lnTo>
                  <a:pt x="1939" y="21600"/>
                </a:lnTo>
                <a:lnTo>
                  <a:pt x="19661" y="21600"/>
                </a:lnTo>
                <a:lnTo>
                  <a:pt x="21600" y="0"/>
                </a:lnTo>
                <a:lnTo>
                  <a:pt x="0" y="0"/>
                </a:lnTo>
                <a:close/>
              </a:path>
            </a:pathLst>
          </a:custGeom>
          <a:solidFill>
            <a:schemeClr val="bg1">
              <a:lumMod val="95000"/>
            </a:schemeClr>
          </a:solidFill>
          <a:ln w="9525">
            <a:solidFill>
              <a:srgbClr val="993300"/>
            </a:solidFill>
            <a:miter lim="800000"/>
          </a:ln>
        </p:spPr>
        <p:txBody>
          <a:bodyPr wrap="none" lIns="107950" tIns="53975" rIns="107950" bIns="53975" anchor="ctr"/>
          <a:lstStyle/>
          <a:p>
            <a:endParaRPr lang="zh-CN" altLang="en-US"/>
          </a:p>
        </p:txBody>
      </p:sp>
      <p:sp>
        <p:nvSpPr>
          <p:cNvPr id="36874" name="Rectangle 10"/>
          <p:cNvSpPr>
            <a:spLocks noChangeArrowheads="1"/>
          </p:cNvSpPr>
          <p:nvPr/>
        </p:nvSpPr>
        <p:spPr bwMode="auto">
          <a:xfrm>
            <a:off x="4838700" y="3549650"/>
            <a:ext cx="2514600" cy="304800"/>
          </a:xfrm>
          <a:prstGeom prst="rect">
            <a:avLst/>
          </a:prstGeom>
          <a:solidFill>
            <a:srgbClr val="FFFFCC"/>
          </a:solidFill>
          <a:ln w="9525">
            <a:solidFill>
              <a:srgbClr val="993300"/>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75" name="AutoShape 11"/>
          <p:cNvSpPr>
            <a:spLocks noChangeArrowheads="1"/>
          </p:cNvSpPr>
          <p:nvPr/>
        </p:nvSpPr>
        <p:spPr bwMode="auto">
          <a:xfrm flipV="1">
            <a:off x="4838700" y="3321050"/>
            <a:ext cx="2514600" cy="228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048 w 21600"/>
              <a:gd name="T13" fmla="*/ 3048 h 21600"/>
              <a:gd name="T14" fmla="*/ 18552 w 21600"/>
              <a:gd name="T15" fmla="*/ 18552 h 21600"/>
            </a:gdLst>
            <a:ahLst/>
            <a:cxnLst>
              <a:cxn ang="T8">
                <a:pos x="T0" y="T1"/>
              </a:cxn>
              <a:cxn ang="T9">
                <a:pos x="T2" y="T3"/>
              </a:cxn>
              <a:cxn ang="T10">
                <a:pos x="T4" y="T5"/>
              </a:cxn>
              <a:cxn ang="T11">
                <a:pos x="T6" y="T7"/>
              </a:cxn>
            </a:cxnLst>
            <a:rect l="T12" t="T13" r="T14" b="T15"/>
            <a:pathLst>
              <a:path w="21600" h="21600">
                <a:moveTo>
                  <a:pt x="0" y="0"/>
                </a:moveTo>
                <a:lnTo>
                  <a:pt x="2495" y="21600"/>
                </a:lnTo>
                <a:lnTo>
                  <a:pt x="19105" y="21600"/>
                </a:lnTo>
                <a:lnTo>
                  <a:pt x="21600" y="0"/>
                </a:lnTo>
                <a:lnTo>
                  <a:pt x="0" y="0"/>
                </a:lnTo>
                <a:close/>
              </a:path>
            </a:pathLst>
          </a:custGeom>
          <a:solidFill>
            <a:schemeClr val="bg1">
              <a:lumMod val="95000"/>
            </a:schemeClr>
          </a:solidFill>
          <a:ln w="9525">
            <a:solidFill>
              <a:srgbClr val="993300"/>
            </a:solidFill>
            <a:miter lim="800000"/>
          </a:ln>
        </p:spPr>
        <p:txBody>
          <a:bodyPr wrap="none" lIns="107950" tIns="53975" rIns="107950" bIns="53975" anchor="ctr"/>
          <a:lstStyle/>
          <a:p>
            <a:endParaRPr lang="zh-CN" altLang="en-US"/>
          </a:p>
        </p:txBody>
      </p:sp>
      <p:sp>
        <p:nvSpPr>
          <p:cNvPr id="36876" name="Rectangle 12"/>
          <p:cNvSpPr>
            <a:spLocks noChangeArrowheads="1"/>
          </p:cNvSpPr>
          <p:nvPr/>
        </p:nvSpPr>
        <p:spPr bwMode="auto">
          <a:xfrm>
            <a:off x="5067300" y="3168650"/>
            <a:ext cx="2057400" cy="304800"/>
          </a:xfrm>
          <a:prstGeom prst="rect">
            <a:avLst/>
          </a:prstGeom>
          <a:solidFill>
            <a:srgbClr val="FFFFCC"/>
          </a:solidFill>
          <a:ln w="9525">
            <a:solidFill>
              <a:srgbClr val="993300"/>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77" name="AutoShape 13"/>
          <p:cNvSpPr>
            <a:spLocks noChangeArrowheads="1"/>
          </p:cNvSpPr>
          <p:nvPr/>
        </p:nvSpPr>
        <p:spPr bwMode="auto">
          <a:xfrm flipV="1">
            <a:off x="5067300" y="2940050"/>
            <a:ext cx="2057400" cy="228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3 w 21600"/>
              <a:gd name="T13" fmla="*/ 3833 h 21600"/>
              <a:gd name="T14" fmla="*/ 17767 w 21600"/>
              <a:gd name="T15" fmla="*/ 17767 h 21600"/>
            </a:gdLst>
            <a:ahLst/>
            <a:cxnLst>
              <a:cxn ang="T8">
                <a:pos x="T0" y="T1"/>
              </a:cxn>
              <a:cxn ang="T9">
                <a:pos x="T2" y="T3"/>
              </a:cxn>
              <a:cxn ang="T10">
                <a:pos x="T4" y="T5"/>
              </a:cxn>
              <a:cxn ang="T11">
                <a:pos x="T6" y="T7"/>
              </a:cxn>
            </a:cxnLst>
            <a:rect l="T12" t="T13" r="T14" b="T15"/>
            <a:pathLst>
              <a:path w="21600" h="21600">
                <a:moveTo>
                  <a:pt x="0" y="0"/>
                </a:moveTo>
                <a:lnTo>
                  <a:pt x="4066" y="21600"/>
                </a:lnTo>
                <a:lnTo>
                  <a:pt x="17534" y="21600"/>
                </a:lnTo>
                <a:lnTo>
                  <a:pt x="21600" y="0"/>
                </a:lnTo>
                <a:lnTo>
                  <a:pt x="0" y="0"/>
                </a:lnTo>
                <a:close/>
              </a:path>
            </a:pathLst>
          </a:custGeom>
          <a:solidFill>
            <a:schemeClr val="bg1">
              <a:lumMod val="95000"/>
            </a:schemeClr>
          </a:solidFill>
          <a:ln w="9525">
            <a:solidFill>
              <a:srgbClr val="993300"/>
            </a:solidFill>
            <a:miter lim="800000"/>
          </a:ln>
        </p:spPr>
        <p:txBody>
          <a:bodyPr wrap="none" lIns="107950" tIns="53975" rIns="107950" bIns="53975" anchor="ctr"/>
          <a:lstStyle/>
          <a:p>
            <a:endParaRPr lang="zh-CN" altLang="en-US"/>
          </a:p>
        </p:txBody>
      </p:sp>
      <p:sp>
        <p:nvSpPr>
          <p:cNvPr id="36878" name="Text Box 14"/>
          <p:cNvSpPr txBox="1">
            <a:spLocks noChangeArrowheads="1"/>
          </p:cNvSpPr>
          <p:nvPr/>
        </p:nvSpPr>
        <p:spPr bwMode="auto">
          <a:xfrm>
            <a:off x="5600700" y="3886200"/>
            <a:ext cx="9906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a:solidFill>
                  <a:srgbClr val="996633"/>
                </a:solidFill>
                <a:ea typeface="宋体" panose="02010600030101010101" pitchFamily="2" charset="-122"/>
              </a:rPr>
              <a:t>Design</a:t>
            </a:r>
            <a:endParaRPr lang="en-US" altLang="zh-CN" sz="1800">
              <a:solidFill>
                <a:srgbClr val="996633"/>
              </a:solidFill>
              <a:ea typeface="宋体" panose="02010600030101010101" pitchFamily="2" charset="-122"/>
            </a:endParaRPr>
          </a:p>
        </p:txBody>
      </p:sp>
      <p:sp>
        <p:nvSpPr>
          <p:cNvPr id="36879" name="Text Box 15"/>
          <p:cNvSpPr txBox="1">
            <a:spLocks noChangeArrowheads="1"/>
          </p:cNvSpPr>
          <p:nvPr/>
        </p:nvSpPr>
        <p:spPr bwMode="auto">
          <a:xfrm>
            <a:off x="5181600" y="3509964"/>
            <a:ext cx="18288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a:solidFill>
                  <a:srgbClr val="996633"/>
                </a:solidFill>
                <a:ea typeface="宋体" panose="02010600030101010101" pitchFamily="2" charset="-122"/>
              </a:rPr>
              <a:t>Implementation</a:t>
            </a:r>
            <a:endParaRPr lang="en-US" altLang="zh-CN" sz="1800">
              <a:solidFill>
                <a:srgbClr val="996633"/>
              </a:solidFill>
              <a:ea typeface="宋体" panose="02010600030101010101" pitchFamily="2" charset="-122"/>
            </a:endParaRPr>
          </a:p>
        </p:txBody>
      </p:sp>
      <p:sp>
        <p:nvSpPr>
          <p:cNvPr id="36880" name="Text Box 16"/>
          <p:cNvSpPr txBox="1">
            <a:spLocks noChangeArrowheads="1"/>
          </p:cNvSpPr>
          <p:nvPr/>
        </p:nvSpPr>
        <p:spPr bwMode="auto">
          <a:xfrm>
            <a:off x="5638800" y="3130550"/>
            <a:ext cx="914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a:solidFill>
                  <a:srgbClr val="996633"/>
                </a:solidFill>
                <a:ea typeface="宋体" panose="02010600030101010101" pitchFamily="2" charset="-122"/>
              </a:rPr>
              <a:t>Code</a:t>
            </a:r>
            <a:endParaRPr lang="en-US" altLang="zh-CN" sz="1800">
              <a:solidFill>
                <a:srgbClr val="996633"/>
              </a:solidFill>
              <a:ea typeface="宋体" panose="02010600030101010101" pitchFamily="2" charset="-122"/>
            </a:endParaRPr>
          </a:p>
        </p:txBody>
      </p:sp>
      <p:sp>
        <p:nvSpPr>
          <p:cNvPr id="36881" name="AutoShape 17"/>
          <p:cNvSpPr>
            <a:spLocks noChangeArrowheads="1"/>
          </p:cNvSpPr>
          <p:nvPr/>
        </p:nvSpPr>
        <p:spPr bwMode="auto">
          <a:xfrm>
            <a:off x="4572000" y="4400550"/>
            <a:ext cx="152400" cy="152400"/>
          </a:xfrm>
          <a:prstGeom prst="triangle">
            <a:avLst>
              <a:gd name="adj" fmla="val 50000"/>
            </a:avLst>
          </a:prstGeom>
          <a:solidFill>
            <a:srgbClr val="6633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82" name="AutoShape 18"/>
          <p:cNvSpPr>
            <a:spLocks noChangeArrowheads="1"/>
          </p:cNvSpPr>
          <p:nvPr/>
        </p:nvSpPr>
        <p:spPr bwMode="auto">
          <a:xfrm>
            <a:off x="4814888" y="4014788"/>
            <a:ext cx="152400" cy="152400"/>
          </a:xfrm>
          <a:prstGeom prst="triangle">
            <a:avLst>
              <a:gd name="adj" fmla="val 50000"/>
            </a:avLst>
          </a:prstGeom>
          <a:solidFill>
            <a:srgbClr val="CC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83" name="AutoShape 19"/>
          <p:cNvSpPr>
            <a:spLocks noChangeArrowheads="1"/>
          </p:cNvSpPr>
          <p:nvPr/>
        </p:nvSpPr>
        <p:spPr bwMode="auto">
          <a:xfrm>
            <a:off x="5014913" y="3638550"/>
            <a:ext cx="152400" cy="152400"/>
          </a:xfrm>
          <a:prstGeom prst="triangle">
            <a:avLst>
              <a:gd name="adj" fmla="val 50000"/>
            </a:avLst>
          </a:prstGeom>
          <a:solidFill>
            <a:srgbClr val="CC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84" name="AutoShape 20"/>
          <p:cNvSpPr>
            <a:spLocks noChangeArrowheads="1"/>
          </p:cNvSpPr>
          <p:nvPr/>
        </p:nvSpPr>
        <p:spPr bwMode="auto">
          <a:xfrm>
            <a:off x="7467600" y="4400550"/>
            <a:ext cx="152400" cy="152400"/>
          </a:xfrm>
          <a:prstGeom prst="triangle">
            <a:avLst>
              <a:gd name="adj" fmla="val 50000"/>
            </a:avLst>
          </a:prstGeom>
          <a:solidFill>
            <a:srgbClr val="6633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85" name="AutoShape 21"/>
          <p:cNvSpPr>
            <a:spLocks noChangeArrowheads="1"/>
          </p:cNvSpPr>
          <p:nvPr/>
        </p:nvSpPr>
        <p:spPr bwMode="auto">
          <a:xfrm>
            <a:off x="7239000" y="4014788"/>
            <a:ext cx="152400" cy="152400"/>
          </a:xfrm>
          <a:prstGeom prst="triangle">
            <a:avLst>
              <a:gd name="adj" fmla="val 50000"/>
            </a:avLst>
          </a:prstGeom>
          <a:solidFill>
            <a:srgbClr val="CC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6886" name="AutoShape 22"/>
          <p:cNvSpPr>
            <a:spLocks noChangeArrowheads="1"/>
          </p:cNvSpPr>
          <p:nvPr/>
        </p:nvSpPr>
        <p:spPr bwMode="auto">
          <a:xfrm>
            <a:off x="7010400" y="3638550"/>
            <a:ext cx="152400" cy="152400"/>
          </a:xfrm>
          <a:prstGeom prst="triangle">
            <a:avLst>
              <a:gd name="adj" fmla="val 50000"/>
            </a:avLst>
          </a:prstGeom>
          <a:solidFill>
            <a:srgbClr val="CC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圆角矩形 68"/>
          <p:cNvSpPr/>
          <p:nvPr/>
        </p:nvSpPr>
        <p:spPr bwMode="auto">
          <a:xfrm>
            <a:off x="5392912" y="1323628"/>
            <a:ext cx="5998988" cy="4896544"/>
          </a:xfrm>
          <a:prstGeom prst="round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lstStyle/>
          <a:p>
            <a:pPr algn="ctr" eaLnBrk="0" fontAlgn="base" hangingPunct="0">
              <a:spcBef>
                <a:spcPct val="0"/>
              </a:spcBef>
              <a:spcAft>
                <a:spcPct val="0"/>
              </a:spcAft>
            </a:pPr>
            <a:endParaRPr lang="zh-CN" altLang="en-US" sz="1000">
              <a:latin typeface="Arial" panose="020B0604020202020204" pitchFamily="34" charset="0"/>
            </a:endParaRPr>
          </a:p>
        </p:txBody>
      </p:sp>
      <p:sp>
        <p:nvSpPr>
          <p:cNvPr id="6" name="圆角矩形 5"/>
          <p:cNvSpPr/>
          <p:nvPr/>
        </p:nvSpPr>
        <p:spPr bwMode="auto">
          <a:xfrm>
            <a:off x="1723703" y="1323628"/>
            <a:ext cx="3312368" cy="4896544"/>
          </a:xfrm>
          <a:prstGeom prst="round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lstStyle/>
          <a:p>
            <a:pPr algn="ctr" eaLnBrk="0" fontAlgn="base" hangingPunct="0">
              <a:spcBef>
                <a:spcPct val="0"/>
              </a:spcBef>
              <a:spcAft>
                <a:spcPct val="0"/>
              </a:spcAft>
            </a:pPr>
            <a:endParaRPr lang="zh-CN" altLang="en-US" sz="1000">
              <a:latin typeface="Arial" panose="020B0604020202020204" pitchFamily="34" charset="0"/>
            </a:endParaRPr>
          </a:p>
        </p:txBody>
      </p:sp>
      <p:sp>
        <p:nvSpPr>
          <p:cNvPr id="2" name="标题 1"/>
          <p:cNvSpPr>
            <a:spLocks noGrp="1"/>
          </p:cNvSpPr>
          <p:nvPr>
            <p:ph type="title"/>
          </p:nvPr>
        </p:nvSpPr>
        <p:spPr/>
        <p:txBody>
          <a:bodyPr/>
          <a:lstStyle/>
          <a:p>
            <a:r>
              <a:rPr lang="zh-CN" altLang="en-US" dirty="0"/>
              <a:t>选课系统</a:t>
            </a:r>
            <a:r>
              <a:rPr lang="zh-CN" altLang="en-US" dirty="0" smtClean="0"/>
              <a:t>的架构设计</a:t>
            </a:r>
            <a:endParaRPr lang="zh-CN" altLang="en-US" dirty="0"/>
          </a:p>
        </p:txBody>
      </p:sp>
      <p:sp>
        <p:nvSpPr>
          <p:cNvPr id="8" name="文本框 7"/>
          <p:cNvSpPr txBox="1"/>
          <p:nvPr/>
        </p:nvSpPr>
        <p:spPr>
          <a:xfrm>
            <a:off x="2659807" y="6290605"/>
            <a:ext cx="1210588" cy="400110"/>
          </a:xfrm>
          <a:prstGeom prst="rect">
            <a:avLst/>
          </a:prstGeom>
          <a:noFill/>
        </p:spPr>
        <p:txBody>
          <a:bodyPr wrap="none" rtlCol="0">
            <a:spAutoFit/>
          </a:bodyPr>
          <a:lstStyle/>
          <a:p>
            <a:r>
              <a:rPr lang="zh-CN" altLang="en-US" sz="2000" dirty="0"/>
              <a:t>逻辑架构</a:t>
            </a:r>
            <a:endParaRPr lang="zh-CN" altLang="en-US" sz="2000" dirty="0"/>
          </a:p>
        </p:txBody>
      </p:sp>
      <p:sp>
        <p:nvSpPr>
          <p:cNvPr id="72" name="文本框 71"/>
          <p:cNvSpPr txBox="1"/>
          <p:nvPr/>
        </p:nvSpPr>
        <p:spPr>
          <a:xfrm>
            <a:off x="7787112" y="6267709"/>
            <a:ext cx="1210588" cy="400110"/>
          </a:xfrm>
          <a:prstGeom prst="rect">
            <a:avLst/>
          </a:prstGeom>
          <a:noFill/>
        </p:spPr>
        <p:txBody>
          <a:bodyPr wrap="none" rtlCol="0">
            <a:spAutoFit/>
          </a:bodyPr>
          <a:lstStyle/>
          <a:p>
            <a:r>
              <a:rPr lang="zh-CN" altLang="en-US" sz="2000" dirty="0"/>
              <a:t>物理架构</a:t>
            </a:r>
            <a:endParaRPr lang="zh-CN" altLang="en-US" sz="2000" dirty="0"/>
          </a:p>
        </p:txBody>
      </p:sp>
      <p:sp>
        <p:nvSpPr>
          <p:cNvPr id="9" name="Line 3"/>
          <p:cNvSpPr>
            <a:spLocks noChangeShapeType="1"/>
          </p:cNvSpPr>
          <p:nvPr/>
        </p:nvSpPr>
        <p:spPr bwMode="auto">
          <a:xfrm>
            <a:off x="2957068" y="4179889"/>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10" name="Rectangle 5"/>
          <p:cNvSpPr>
            <a:spLocks noChangeArrowheads="1"/>
          </p:cNvSpPr>
          <p:nvPr/>
        </p:nvSpPr>
        <p:spPr bwMode="auto">
          <a:xfrm>
            <a:off x="2379217" y="5092700"/>
            <a:ext cx="1155700" cy="698500"/>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11" name="Rectangle 6"/>
          <p:cNvSpPr>
            <a:spLocks noChangeArrowheads="1"/>
          </p:cNvSpPr>
          <p:nvPr/>
        </p:nvSpPr>
        <p:spPr bwMode="auto">
          <a:xfrm>
            <a:off x="2379217" y="4887914"/>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2" name="Rectangle 7"/>
          <p:cNvSpPr>
            <a:spLocks noChangeArrowheads="1"/>
          </p:cNvSpPr>
          <p:nvPr/>
        </p:nvSpPr>
        <p:spPr bwMode="auto">
          <a:xfrm>
            <a:off x="2379217" y="4887914"/>
            <a:ext cx="469900" cy="204787"/>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13" name="Rectangle 8"/>
          <p:cNvSpPr>
            <a:spLocks noChangeArrowheads="1"/>
          </p:cNvSpPr>
          <p:nvPr/>
        </p:nvSpPr>
        <p:spPr bwMode="auto">
          <a:xfrm>
            <a:off x="2560193" y="5310188"/>
            <a:ext cx="8383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Middleware</a:t>
            </a:r>
            <a:endParaRPr lang="en-US" altLang="zh-CN" b="1">
              <a:ea typeface="宋体" panose="02010600030101010101" pitchFamily="2" charset="-122"/>
            </a:endParaRPr>
          </a:p>
        </p:txBody>
      </p:sp>
      <p:sp>
        <p:nvSpPr>
          <p:cNvPr id="14" name="Rectangle 9"/>
          <p:cNvSpPr>
            <a:spLocks noChangeArrowheads="1"/>
          </p:cNvSpPr>
          <p:nvPr/>
        </p:nvSpPr>
        <p:spPr bwMode="auto">
          <a:xfrm>
            <a:off x="2596705" y="5116513"/>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15" name="Rectangle 15"/>
          <p:cNvSpPr>
            <a:spLocks noChangeArrowheads="1"/>
          </p:cNvSpPr>
          <p:nvPr/>
        </p:nvSpPr>
        <p:spPr bwMode="auto">
          <a:xfrm>
            <a:off x="2379217" y="1882776"/>
            <a:ext cx="1155700" cy="696913"/>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16" name="Rectangle 16"/>
          <p:cNvSpPr>
            <a:spLocks noChangeArrowheads="1"/>
          </p:cNvSpPr>
          <p:nvPr/>
        </p:nvSpPr>
        <p:spPr bwMode="auto">
          <a:xfrm>
            <a:off x="2379217" y="1677989"/>
            <a:ext cx="469900" cy="204787"/>
          </a:xfrm>
          <a:prstGeom prst="rect">
            <a:avLst/>
          </a:prstGeom>
          <a:solidFill>
            <a:schemeClr val="accent6">
              <a:lumMod val="20000"/>
              <a:lumOff val="80000"/>
            </a:schemeClr>
          </a:solidFill>
          <a:ln w="25400">
            <a:solidFill>
              <a:srgbClr val="000000"/>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17" name="Rectangle 17"/>
          <p:cNvSpPr>
            <a:spLocks noChangeArrowheads="1"/>
          </p:cNvSpPr>
          <p:nvPr/>
        </p:nvSpPr>
        <p:spPr bwMode="auto">
          <a:xfrm>
            <a:off x="2379217" y="1677989"/>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8" name="Rectangle 18"/>
          <p:cNvSpPr>
            <a:spLocks noChangeArrowheads="1"/>
          </p:cNvSpPr>
          <p:nvPr/>
        </p:nvSpPr>
        <p:spPr bwMode="auto">
          <a:xfrm>
            <a:off x="2571304" y="2098675"/>
            <a:ext cx="8399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Application</a:t>
            </a:r>
            <a:endParaRPr lang="en-US" altLang="zh-CN" b="1">
              <a:ea typeface="宋体" panose="02010600030101010101" pitchFamily="2" charset="-122"/>
            </a:endParaRPr>
          </a:p>
        </p:txBody>
      </p:sp>
      <p:sp>
        <p:nvSpPr>
          <p:cNvPr id="19" name="Rectangle 19"/>
          <p:cNvSpPr>
            <a:spLocks noChangeArrowheads="1"/>
          </p:cNvSpPr>
          <p:nvPr/>
        </p:nvSpPr>
        <p:spPr bwMode="auto">
          <a:xfrm>
            <a:off x="2596705" y="1906588"/>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dirty="0">
                <a:solidFill>
                  <a:srgbClr val="000000"/>
                </a:solidFill>
                <a:ea typeface="宋体" panose="02010600030101010101" pitchFamily="2" charset="-122"/>
              </a:rPr>
              <a:t>&lt;&lt;</a:t>
            </a:r>
            <a:r>
              <a:rPr lang="en-US" altLang="zh-CN" sz="1200" b="1" dirty="0">
                <a:solidFill>
                  <a:srgbClr val="000000"/>
                </a:solidFill>
                <a:ea typeface="宋体" panose="02010600030101010101" pitchFamily="2" charset="-122"/>
              </a:rPr>
              <a:t>layer&gt;&gt;</a:t>
            </a:r>
            <a:endParaRPr lang="en-US" altLang="zh-CN" b="1" dirty="0">
              <a:ea typeface="宋体" panose="02010600030101010101" pitchFamily="2" charset="-122"/>
            </a:endParaRPr>
          </a:p>
        </p:txBody>
      </p:sp>
      <p:sp>
        <p:nvSpPr>
          <p:cNvPr id="20" name="Rectangle 20"/>
          <p:cNvSpPr>
            <a:spLocks noChangeArrowheads="1"/>
          </p:cNvSpPr>
          <p:nvPr/>
        </p:nvSpPr>
        <p:spPr bwMode="auto">
          <a:xfrm>
            <a:off x="2379217" y="3479800"/>
            <a:ext cx="1155700" cy="698500"/>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1" name="Rectangle 21"/>
          <p:cNvSpPr>
            <a:spLocks noChangeArrowheads="1"/>
          </p:cNvSpPr>
          <p:nvPr/>
        </p:nvSpPr>
        <p:spPr bwMode="auto">
          <a:xfrm>
            <a:off x="2379217" y="3275014"/>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 name="Rectangle 22"/>
          <p:cNvSpPr>
            <a:spLocks noChangeArrowheads="1"/>
          </p:cNvSpPr>
          <p:nvPr/>
        </p:nvSpPr>
        <p:spPr bwMode="auto">
          <a:xfrm>
            <a:off x="2379217" y="3275014"/>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 name="Rectangle 23"/>
          <p:cNvSpPr>
            <a:spLocks noChangeArrowheads="1"/>
          </p:cNvSpPr>
          <p:nvPr/>
        </p:nvSpPr>
        <p:spPr bwMode="auto">
          <a:xfrm>
            <a:off x="2607818" y="3695700"/>
            <a:ext cx="7261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Business </a:t>
            </a:r>
            <a:endParaRPr lang="en-US" altLang="zh-CN" b="1">
              <a:ea typeface="宋体" panose="02010600030101010101" pitchFamily="2" charset="-122"/>
            </a:endParaRPr>
          </a:p>
        </p:txBody>
      </p:sp>
      <p:sp>
        <p:nvSpPr>
          <p:cNvPr id="24" name="Rectangle 24"/>
          <p:cNvSpPr>
            <a:spLocks noChangeArrowheads="1"/>
          </p:cNvSpPr>
          <p:nvPr/>
        </p:nvSpPr>
        <p:spPr bwMode="auto">
          <a:xfrm>
            <a:off x="2655443" y="3889375"/>
            <a:ext cx="6299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Services</a:t>
            </a:r>
            <a:endParaRPr lang="en-US" altLang="zh-CN" b="1">
              <a:ea typeface="宋体" panose="02010600030101010101" pitchFamily="2" charset="-122"/>
            </a:endParaRPr>
          </a:p>
        </p:txBody>
      </p:sp>
      <p:sp>
        <p:nvSpPr>
          <p:cNvPr id="25" name="Rectangle 25"/>
          <p:cNvSpPr>
            <a:spLocks noChangeArrowheads="1"/>
          </p:cNvSpPr>
          <p:nvPr/>
        </p:nvSpPr>
        <p:spPr bwMode="auto">
          <a:xfrm>
            <a:off x="2596705" y="3503613"/>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26" name="Line 26"/>
          <p:cNvSpPr>
            <a:spLocks noChangeShapeType="1"/>
          </p:cNvSpPr>
          <p:nvPr/>
        </p:nvSpPr>
        <p:spPr bwMode="auto">
          <a:xfrm>
            <a:off x="2957068" y="2579689"/>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27" name="Freeform 27"/>
          <p:cNvSpPr/>
          <p:nvPr/>
        </p:nvSpPr>
        <p:spPr bwMode="auto">
          <a:xfrm>
            <a:off x="3306317" y="2579689"/>
            <a:ext cx="1358900" cy="2454275"/>
          </a:xfrm>
          <a:custGeom>
            <a:avLst/>
            <a:gdLst>
              <a:gd name="T0" fmla="*/ 0 w 856"/>
              <a:gd name="T1" fmla="*/ 0 h 1546"/>
              <a:gd name="T2" fmla="*/ 2147483646 w 856"/>
              <a:gd name="T3" fmla="*/ 2147483646 h 1546"/>
              <a:gd name="T4" fmla="*/ 2147483646 w 856"/>
              <a:gd name="T5" fmla="*/ 2147483646 h 1546"/>
              <a:gd name="T6" fmla="*/ 0 60000 65536"/>
              <a:gd name="T7" fmla="*/ 0 60000 65536"/>
              <a:gd name="T8" fmla="*/ 0 60000 65536"/>
              <a:gd name="T9" fmla="*/ 0 w 856"/>
              <a:gd name="T10" fmla="*/ 0 h 1546"/>
              <a:gd name="T11" fmla="*/ 856 w 856"/>
              <a:gd name="T12" fmla="*/ 1546 h 1546"/>
            </a:gdLst>
            <a:ahLst/>
            <a:cxnLst>
              <a:cxn ang="T6">
                <a:pos x="T0" y="T1"/>
              </a:cxn>
              <a:cxn ang="T7">
                <a:pos x="T2" y="T3"/>
              </a:cxn>
              <a:cxn ang="T8">
                <a:pos x="T4" y="T5"/>
              </a:cxn>
            </a:cxnLst>
            <a:rect l="T9" t="T10" r="T11" b="T12"/>
            <a:pathLst>
              <a:path w="856" h="1546">
                <a:moveTo>
                  <a:pt x="0" y="0"/>
                </a:moveTo>
                <a:lnTo>
                  <a:pt x="856" y="849"/>
                </a:lnTo>
                <a:lnTo>
                  <a:pt x="65" y="1546"/>
                </a:lnTo>
              </a:path>
            </a:pathLst>
          </a:custGeom>
          <a:noFill/>
          <a:ln w="25400">
            <a:solidFill>
              <a:schemeClr val="tx1"/>
            </a:solidFill>
            <a:prstDash val="dash"/>
            <a:rou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 name="图片 4"/>
          <p:cNvPicPr>
            <a:picLocks noChangeAspect="1"/>
          </p:cNvPicPr>
          <p:nvPr/>
        </p:nvPicPr>
        <p:blipFill>
          <a:blip r:embed="rId1"/>
          <a:stretch>
            <a:fillRect/>
          </a:stretch>
        </p:blipFill>
        <p:spPr>
          <a:xfrm>
            <a:off x="5493271" y="2231232"/>
            <a:ext cx="5589067" cy="3153124"/>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mtClean="0"/>
              <a:t>详细设计 </a:t>
            </a:r>
            <a:endParaRPr lang="zh-CN" altLang="en-US" smtClean="0"/>
          </a:p>
        </p:txBody>
      </p:sp>
      <p:sp>
        <p:nvSpPr>
          <p:cNvPr id="38915" name="Rectangle 3"/>
          <p:cNvSpPr>
            <a:spLocks noGrp="1" noChangeArrowheads="1"/>
          </p:cNvSpPr>
          <p:nvPr>
            <p:ph type="body" idx="1"/>
          </p:nvPr>
        </p:nvSpPr>
        <p:spPr/>
        <p:txBody>
          <a:bodyPr/>
          <a:lstStyle/>
          <a:p>
            <a:r>
              <a:rPr lang="zh-CN" altLang="en-US" smtClean="0"/>
              <a:t>详细设计软件架构中的每个模块：</a:t>
            </a:r>
            <a:endParaRPr lang="en-US" altLang="zh-CN" smtClean="0"/>
          </a:p>
          <a:p>
            <a:pPr lvl="1"/>
            <a:r>
              <a:rPr lang="zh-CN" altLang="en-US" smtClean="0"/>
              <a:t>将模块进一步细分：子模块－子子模块－</a:t>
            </a:r>
            <a:r>
              <a:rPr lang="en-US" altLang="zh-CN" smtClean="0"/>
              <a:t>***</a:t>
            </a:r>
            <a:endParaRPr lang="en-US" altLang="zh-CN" smtClean="0"/>
          </a:p>
          <a:p>
            <a:pPr lvl="2"/>
            <a:r>
              <a:rPr lang="zh-CN" altLang="en-US" smtClean="0"/>
              <a:t>原子模块为类、函数、过程等</a:t>
            </a:r>
            <a:endParaRPr lang="zh-CN" altLang="en-US" smtClean="0"/>
          </a:p>
          <a:p>
            <a:pPr lvl="1"/>
            <a:r>
              <a:rPr lang="zh-CN" altLang="en-US" smtClean="0"/>
              <a:t>为所有数据对象定义详细的数据结构</a:t>
            </a:r>
            <a:endParaRPr lang="en-US" altLang="zh-CN" smtClean="0"/>
          </a:p>
          <a:p>
            <a:pPr lvl="1"/>
            <a:r>
              <a:rPr lang="zh-CN" altLang="en-US" smtClean="0"/>
              <a:t>为所有在模块内发生的处理定义算法细节、控制流和数据流</a:t>
            </a:r>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3"/>
          <p:cNvSpPr>
            <a:spLocks noChangeShapeType="1"/>
          </p:cNvSpPr>
          <p:nvPr/>
        </p:nvSpPr>
        <p:spPr bwMode="auto">
          <a:xfrm>
            <a:off x="1297171" y="4101240"/>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 name="Rectangle 5"/>
          <p:cNvSpPr>
            <a:spLocks noChangeArrowheads="1"/>
          </p:cNvSpPr>
          <p:nvPr/>
        </p:nvSpPr>
        <p:spPr bwMode="auto">
          <a:xfrm>
            <a:off x="719320" y="5014051"/>
            <a:ext cx="1155700" cy="698500"/>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40964" name="Rectangle 6"/>
          <p:cNvSpPr>
            <a:spLocks noChangeArrowheads="1"/>
          </p:cNvSpPr>
          <p:nvPr/>
        </p:nvSpPr>
        <p:spPr bwMode="auto">
          <a:xfrm>
            <a:off x="719320" y="4809265"/>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7" name="Rectangle 7"/>
          <p:cNvSpPr>
            <a:spLocks noChangeArrowheads="1"/>
          </p:cNvSpPr>
          <p:nvPr/>
        </p:nvSpPr>
        <p:spPr bwMode="auto">
          <a:xfrm>
            <a:off x="719320" y="4809265"/>
            <a:ext cx="469900" cy="204787"/>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40966" name="Rectangle 8"/>
          <p:cNvSpPr>
            <a:spLocks noChangeArrowheads="1"/>
          </p:cNvSpPr>
          <p:nvPr/>
        </p:nvSpPr>
        <p:spPr bwMode="auto">
          <a:xfrm>
            <a:off x="900296" y="5231539"/>
            <a:ext cx="8383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Middleware</a:t>
            </a:r>
            <a:endParaRPr lang="en-US" altLang="zh-CN" b="1">
              <a:ea typeface="宋体" panose="02010600030101010101" pitchFamily="2" charset="-122"/>
            </a:endParaRPr>
          </a:p>
        </p:txBody>
      </p:sp>
      <p:sp>
        <p:nvSpPr>
          <p:cNvPr id="40967" name="Rectangle 9"/>
          <p:cNvSpPr>
            <a:spLocks noChangeArrowheads="1"/>
          </p:cNvSpPr>
          <p:nvPr/>
        </p:nvSpPr>
        <p:spPr bwMode="auto">
          <a:xfrm>
            <a:off x="936808" y="5037864"/>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15" name="Rectangle 15"/>
          <p:cNvSpPr>
            <a:spLocks noChangeArrowheads="1"/>
          </p:cNvSpPr>
          <p:nvPr/>
        </p:nvSpPr>
        <p:spPr bwMode="auto">
          <a:xfrm>
            <a:off x="719320" y="1804127"/>
            <a:ext cx="1155700" cy="696913"/>
          </a:xfrm>
          <a:prstGeom prst="rect">
            <a:avLst/>
          </a:prstGeom>
          <a:solidFill>
            <a:schemeClr val="accent6">
              <a:lumMod val="20000"/>
              <a:lumOff val="80000"/>
            </a:schemeClr>
          </a:solidFill>
          <a:ln w="25400">
            <a:solidFill>
              <a:srgbClr val="990033"/>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16" name="Rectangle 16"/>
          <p:cNvSpPr>
            <a:spLocks noChangeArrowheads="1"/>
          </p:cNvSpPr>
          <p:nvPr/>
        </p:nvSpPr>
        <p:spPr bwMode="auto">
          <a:xfrm>
            <a:off x="719320" y="1599340"/>
            <a:ext cx="469900" cy="204787"/>
          </a:xfrm>
          <a:prstGeom prst="rect">
            <a:avLst/>
          </a:prstGeom>
          <a:solidFill>
            <a:schemeClr val="accent6">
              <a:lumMod val="20000"/>
              <a:lumOff val="80000"/>
            </a:schemeClr>
          </a:solidFill>
          <a:ln w="25400">
            <a:solidFill>
              <a:srgbClr val="000000"/>
            </a:solidFill>
            <a:miter lim="800000"/>
          </a:ln>
        </p:spPr>
        <p:txBody>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40970" name="Rectangle 17"/>
          <p:cNvSpPr>
            <a:spLocks noChangeArrowheads="1"/>
          </p:cNvSpPr>
          <p:nvPr/>
        </p:nvSpPr>
        <p:spPr bwMode="auto">
          <a:xfrm>
            <a:off x="719320" y="1599340"/>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0971" name="Rectangle 18"/>
          <p:cNvSpPr>
            <a:spLocks noChangeArrowheads="1"/>
          </p:cNvSpPr>
          <p:nvPr/>
        </p:nvSpPr>
        <p:spPr bwMode="auto">
          <a:xfrm>
            <a:off x="911407" y="2020026"/>
            <a:ext cx="8399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dirty="0">
                <a:solidFill>
                  <a:srgbClr val="000000"/>
                </a:solidFill>
                <a:ea typeface="宋体" panose="02010600030101010101" pitchFamily="2" charset="-122"/>
              </a:rPr>
              <a:t>Application</a:t>
            </a:r>
            <a:endParaRPr lang="en-US" altLang="zh-CN" b="1" dirty="0">
              <a:ea typeface="宋体" panose="02010600030101010101" pitchFamily="2" charset="-122"/>
            </a:endParaRPr>
          </a:p>
        </p:txBody>
      </p:sp>
      <p:sp>
        <p:nvSpPr>
          <p:cNvPr id="40972" name="Rectangle 19"/>
          <p:cNvSpPr>
            <a:spLocks noChangeArrowheads="1"/>
          </p:cNvSpPr>
          <p:nvPr/>
        </p:nvSpPr>
        <p:spPr bwMode="auto">
          <a:xfrm>
            <a:off x="936808" y="1827939"/>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40973" name="Rectangle 20"/>
          <p:cNvSpPr>
            <a:spLocks noChangeArrowheads="1"/>
          </p:cNvSpPr>
          <p:nvPr/>
        </p:nvSpPr>
        <p:spPr bwMode="auto">
          <a:xfrm>
            <a:off x="719320" y="3401151"/>
            <a:ext cx="1155700" cy="698500"/>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0974" name="Rectangle 21"/>
          <p:cNvSpPr>
            <a:spLocks noChangeArrowheads="1"/>
          </p:cNvSpPr>
          <p:nvPr/>
        </p:nvSpPr>
        <p:spPr bwMode="auto">
          <a:xfrm>
            <a:off x="719320" y="3196365"/>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0975" name="Rectangle 22"/>
          <p:cNvSpPr>
            <a:spLocks noChangeArrowheads="1"/>
          </p:cNvSpPr>
          <p:nvPr/>
        </p:nvSpPr>
        <p:spPr bwMode="auto">
          <a:xfrm>
            <a:off x="719320" y="3196365"/>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0976" name="Rectangle 23"/>
          <p:cNvSpPr>
            <a:spLocks noChangeArrowheads="1"/>
          </p:cNvSpPr>
          <p:nvPr/>
        </p:nvSpPr>
        <p:spPr bwMode="auto">
          <a:xfrm>
            <a:off x="947921" y="3617051"/>
            <a:ext cx="7261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Business </a:t>
            </a:r>
            <a:endParaRPr lang="en-US" altLang="zh-CN" b="1">
              <a:ea typeface="宋体" panose="02010600030101010101" pitchFamily="2" charset="-122"/>
            </a:endParaRPr>
          </a:p>
        </p:txBody>
      </p:sp>
      <p:sp>
        <p:nvSpPr>
          <p:cNvPr id="40977" name="Rectangle 24"/>
          <p:cNvSpPr>
            <a:spLocks noChangeArrowheads="1"/>
          </p:cNvSpPr>
          <p:nvPr/>
        </p:nvSpPr>
        <p:spPr bwMode="auto">
          <a:xfrm>
            <a:off x="995546" y="3810726"/>
            <a:ext cx="6299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Services</a:t>
            </a:r>
            <a:endParaRPr lang="en-US" altLang="zh-CN" b="1">
              <a:ea typeface="宋体" panose="02010600030101010101" pitchFamily="2" charset="-122"/>
            </a:endParaRPr>
          </a:p>
        </p:txBody>
      </p:sp>
      <p:sp>
        <p:nvSpPr>
          <p:cNvPr id="40978" name="Rectangle 25"/>
          <p:cNvSpPr>
            <a:spLocks noChangeArrowheads="1"/>
          </p:cNvSpPr>
          <p:nvPr/>
        </p:nvSpPr>
        <p:spPr bwMode="auto">
          <a:xfrm>
            <a:off x="936808" y="3424964"/>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40979" name="Line 26"/>
          <p:cNvSpPr>
            <a:spLocks noChangeShapeType="1"/>
          </p:cNvSpPr>
          <p:nvPr/>
        </p:nvSpPr>
        <p:spPr bwMode="auto">
          <a:xfrm>
            <a:off x="1297171" y="2501040"/>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40980" name="Freeform 27"/>
          <p:cNvSpPr/>
          <p:nvPr/>
        </p:nvSpPr>
        <p:spPr bwMode="auto">
          <a:xfrm>
            <a:off x="1646420" y="2501040"/>
            <a:ext cx="1358900" cy="2454275"/>
          </a:xfrm>
          <a:custGeom>
            <a:avLst/>
            <a:gdLst>
              <a:gd name="T0" fmla="*/ 0 w 856"/>
              <a:gd name="T1" fmla="*/ 0 h 1546"/>
              <a:gd name="T2" fmla="*/ 2147483646 w 856"/>
              <a:gd name="T3" fmla="*/ 2147483646 h 1546"/>
              <a:gd name="T4" fmla="*/ 2147483646 w 856"/>
              <a:gd name="T5" fmla="*/ 2147483646 h 1546"/>
              <a:gd name="T6" fmla="*/ 0 60000 65536"/>
              <a:gd name="T7" fmla="*/ 0 60000 65536"/>
              <a:gd name="T8" fmla="*/ 0 60000 65536"/>
              <a:gd name="T9" fmla="*/ 0 w 856"/>
              <a:gd name="T10" fmla="*/ 0 h 1546"/>
              <a:gd name="T11" fmla="*/ 856 w 856"/>
              <a:gd name="T12" fmla="*/ 1546 h 1546"/>
            </a:gdLst>
            <a:ahLst/>
            <a:cxnLst>
              <a:cxn ang="T6">
                <a:pos x="T0" y="T1"/>
              </a:cxn>
              <a:cxn ang="T7">
                <a:pos x="T2" y="T3"/>
              </a:cxn>
              <a:cxn ang="T8">
                <a:pos x="T4" y="T5"/>
              </a:cxn>
            </a:cxnLst>
            <a:rect l="T9" t="T10" r="T11" b="T12"/>
            <a:pathLst>
              <a:path w="856" h="1546">
                <a:moveTo>
                  <a:pt x="0" y="0"/>
                </a:moveTo>
                <a:lnTo>
                  <a:pt x="856" y="849"/>
                </a:lnTo>
                <a:lnTo>
                  <a:pt x="65" y="1546"/>
                </a:lnTo>
              </a:path>
            </a:pathLst>
          </a:custGeom>
          <a:noFill/>
          <a:ln w="25400">
            <a:solidFill>
              <a:schemeClr val="tx1"/>
            </a:solidFill>
            <a:prstDash val="dash"/>
            <a:rou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标题 1"/>
          <p:cNvSpPr>
            <a:spLocks noGrp="1"/>
          </p:cNvSpPr>
          <p:nvPr>
            <p:ph type="title"/>
          </p:nvPr>
        </p:nvSpPr>
        <p:spPr/>
        <p:txBody>
          <a:bodyPr/>
          <a:lstStyle/>
          <a:p>
            <a:r>
              <a:rPr lang="zh-CN" altLang="en-US" dirty="0"/>
              <a:t>选课系统的</a:t>
            </a:r>
            <a:r>
              <a:rPr lang="zh-CN" altLang="en-US" dirty="0" smtClean="0"/>
              <a:t>详细设计</a:t>
            </a:r>
            <a:endParaRPr lang="zh-CN" altLang="en-US" dirty="0"/>
          </a:p>
        </p:txBody>
      </p:sp>
      <p:pic>
        <p:nvPicPr>
          <p:cNvPr id="3" name="图片 2"/>
          <p:cNvPicPr>
            <a:picLocks noChangeAspect="1"/>
          </p:cNvPicPr>
          <p:nvPr/>
        </p:nvPicPr>
        <p:blipFill>
          <a:blip r:embed="rId1"/>
          <a:stretch>
            <a:fillRect/>
          </a:stretch>
        </p:blipFill>
        <p:spPr>
          <a:xfrm>
            <a:off x="2601182" y="1795147"/>
            <a:ext cx="5581650" cy="4114800"/>
          </a:xfrm>
          <a:prstGeom prst="rect">
            <a:avLst/>
          </a:prstGeom>
        </p:spPr>
      </p:pic>
      <p:sp>
        <p:nvSpPr>
          <p:cNvPr id="121" name="矩形 120"/>
          <p:cNvSpPr>
            <a:spLocks noChangeArrowheads="1"/>
          </p:cNvSpPr>
          <p:nvPr/>
        </p:nvSpPr>
        <p:spPr bwMode="auto">
          <a:xfrm>
            <a:off x="5235404" y="2941415"/>
            <a:ext cx="1381125" cy="488950"/>
          </a:xfrm>
          <a:prstGeom prst="rect">
            <a:avLst/>
          </a:prstGeom>
          <a:noFill/>
          <a:ln w="25400" algn="ctr">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877436" y="3437575"/>
            <a:ext cx="4790322" cy="3152952"/>
          </a:xfrm>
          <a:prstGeom prst="rect">
            <a:avLst/>
          </a:prstGeom>
          <a:solidFill>
            <a:schemeClr val="bg1"/>
          </a:solidFill>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ppt_x"/>
                                          </p:val>
                                        </p:tav>
                                        <p:tav tm="100000">
                                          <p:val>
                                            <p:strVal val="#ppt_x"/>
                                          </p:val>
                                        </p:tav>
                                      </p:tavLst>
                                    </p:anim>
                                    <p:anim calcmode="lin" valueType="num">
                                      <p:cBhvr additive="base">
                                        <p:cTn id="1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338828"/>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软件设计的原则 － 模块化设计</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软件设计过程</a:t>
            </a:r>
            <a:endParaRPr lang="en-US" altLang="zh-CN" dirty="0">
              <a:solidFill>
                <a:schemeClr val="tx1">
                  <a:lumMod val="50000"/>
                  <a:lumOff val="50000"/>
                </a:schemeClr>
              </a:solidFill>
              <a:latin typeface="+mn-ea"/>
            </a:endParaRPr>
          </a:p>
          <a:p>
            <a:pPr>
              <a:lnSpc>
                <a:spcPct val="150000"/>
              </a:lnSpc>
            </a:pPr>
            <a:r>
              <a:rPr lang="zh-CN" altLang="en-US" dirty="0">
                <a:solidFill>
                  <a:srgbClr val="EB7C1F"/>
                </a:solidFill>
                <a:latin typeface="+mn-ea"/>
              </a:rPr>
              <a:t>软件设计的复用</a:t>
            </a:r>
            <a:endParaRPr lang="zh-CN" altLang="en-US" dirty="0">
              <a:solidFill>
                <a:srgbClr val="EB7C1F"/>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title"/>
          </p:nvPr>
        </p:nvSpPr>
        <p:spPr/>
        <p:txBody>
          <a:bodyPr/>
          <a:lstStyle/>
          <a:p>
            <a:r>
              <a:rPr lang="zh-CN" altLang="en-US" smtClean="0"/>
              <a:t>软件设计的质量要求</a:t>
            </a:r>
            <a:endParaRPr lang="zh-CN" altLang="en-US" smtClean="0"/>
          </a:p>
        </p:txBody>
      </p:sp>
      <p:sp>
        <p:nvSpPr>
          <p:cNvPr id="20483" name="Rectangle 7"/>
          <p:cNvSpPr>
            <a:spLocks noGrp="1" noChangeArrowheads="1"/>
          </p:cNvSpPr>
          <p:nvPr>
            <p:ph type="body" idx="1"/>
          </p:nvPr>
        </p:nvSpPr>
        <p:spPr/>
        <p:txBody>
          <a:bodyPr/>
          <a:lstStyle/>
          <a:p>
            <a:pPr marL="457200" indent="-457200">
              <a:buFont typeface="+mj-lt"/>
              <a:buAutoNum type="arabicPeriod"/>
            </a:pPr>
            <a:r>
              <a:rPr lang="zh-CN" altLang="en-US" dirty="0" smtClean="0"/>
              <a:t>设计应当模块化，高内聚、低耦合。</a:t>
            </a:r>
            <a:endParaRPr lang="en-US" altLang="zh-CN" dirty="0" smtClean="0"/>
          </a:p>
          <a:p>
            <a:pPr lvl="1"/>
            <a:r>
              <a:rPr lang="zh-CN" altLang="en-US" dirty="0" smtClean="0"/>
              <a:t>支持多人合作开发</a:t>
            </a:r>
            <a:endParaRPr lang="en-US" altLang="zh-CN" dirty="0" smtClean="0"/>
          </a:p>
          <a:p>
            <a:pPr lvl="1"/>
            <a:r>
              <a:rPr lang="zh-CN" altLang="en-US" dirty="0" smtClean="0"/>
              <a:t>易于测试和修改 </a:t>
            </a:r>
            <a:endParaRPr lang="zh-CN" altLang="en-US" dirty="0" smtClean="0"/>
          </a:p>
          <a:p>
            <a:pPr lvl="1"/>
            <a:r>
              <a:rPr lang="zh-CN" altLang="en-US" dirty="0" smtClean="0"/>
              <a:t>能够以演化过程实现</a:t>
            </a:r>
            <a:endParaRPr lang="zh-CN" altLang="en-US" dirty="0" smtClean="0"/>
          </a:p>
          <a:p>
            <a:pPr marL="457200" indent="-457200">
              <a:buFont typeface="+mj-lt"/>
              <a:buAutoNum type="arabicPeriod"/>
            </a:pPr>
            <a:r>
              <a:rPr lang="zh-CN" altLang="en-US" dirty="0" smtClean="0"/>
              <a:t>设计应当包含数据、体系结构、接口和构件的清楚的表示。</a:t>
            </a:r>
            <a:endParaRPr lang="zh-CN" altLang="en-US" dirty="0" smtClean="0"/>
          </a:p>
          <a:p>
            <a:pPr marL="457200" indent="-457200">
              <a:buFont typeface="+mj-lt"/>
              <a:buAutoNum type="arabicPeriod"/>
            </a:pPr>
            <a:r>
              <a:rPr lang="zh-CN" altLang="en-US" dirty="0" smtClean="0"/>
              <a:t>设计应根据软件需求采用可重复使用的方法进行。</a:t>
            </a:r>
            <a:endParaRPr lang="zh-CN" altLang="en-US" dirty="0" smtClean="0"/>
          </a:p>
          <a:p>
            <a:pPr marL="457200" indent="-457200">
              <a:buFont typeface="+mj-lt"/>
              <a:buAutoNum type="arabicPeriod"/>
            </a:pPr>
            <a:r>
              <a:rPr lang="zh-CN" altLang="en-US" dirty="0" smtClean="0"/>
              <a:t>应使用能够有效传达其意义的表示法来表达设计模型。</a:t>
            </a: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6268485" cy="688975"/>
          </a:xfrm>
        </p:spPr>
        <p:txBody>
          <a:bodyPr/>
          <a:lstStyle/>
          <a:p>
            <a:r>
              <a:rPr lang="zh-CN" altLang="en-US" dirty="0"/>
              <a:t>软件设计的</a:t>
            </a:r>
            <a:r>
              <a:rPr lang="zh-CN" altLang="en-US" dirty="0" smtClean="0"/>
              <a:t>目标</a:t>
            </a:r>
            <a:endParaRPr lang="zh-CN" altLang="en-US" dirty="0"/>
          </a:p>
        </p:txBody>
      </p:sp>
      <p:sp>
        <p:nvSpPr>
          <p:cNvPr id="3" name="内容占位符 2"/>
          <p:cNvSpPr>
            <a:spLocks noGrp="1"/>
          </p:cNvSpPr>
          <p:nvPr>
            <p:ph idx="1"/>
          </p:nvPr>
        </p:nvSpPr>
        <p:spPr/>
        <p:txBody>
          <a:bodyPr/>
          <a:lstStyle/>
          <a:p>
            <a:r>
              <a:rPr lang="zh-CN" altLang="en-US" dirty="0"/>
              <a:t>软件需求和实现代码之间的</a:t>
            </a:r>
            <a:r>
              <a:rPr lang="zh-CN" altLang="en-US" b="1" dirty="0" smtClean="0">
                <a:solidFill>
                  <a:srgbClr val="EB7C1F"/>
                </a:solidFill>
              </a:rPr>
              <a:t>桥梁</a:t>
            </a:r>
            <a:endParaRPr lang="en-US" altLang="zh-CN" b="1" dirty="0" smtClean="0">
              <a:solidFill>
                <a:srgbClr val="EB7C1F"/>
              </a:solidFill>
            </a:endParaRPr>
          </a:p>
          <a:p>
            <a:pPr lvl="1"/>
            <a:r>
              <a:rPr lang="zh-CN" altLang="en-US" dirty="0" smtClean="0"/>
              <a:t>通过软件</a:t>
            </a:r>
            <a:r>
              <a:rPr lang="zh-CN" altLang="en-US" dirty="0"/>
              <a:t>解决</a:t>
            </a:r>
            <a:r>
              <a:rPr lang="zh-CN" altLang="en-US" dirty="0" smtClean="0"/>
              <a:t>方案回答</a:t>
            </a:r>
            <a:r>
              <a:rPr lang="zh-CN" altLang="en-US" dirty="0"/>
              <a:t>软件需求如何实现的问题，同时为</a:t>
            </a:r>
            <a:r>
              <a:rPr lang="zh-CN" altLang="en-US" dirty="0" smtClean="0"/>
              <a:t>各模块的</a:t>
            </a:r>
            <a:r>
              <a:rPr lang="zh-CN" altLang="en-US" dirty="0"/>
              <a:t>编码实现提出明确的要求</a:t>
            </a:r>
            <a:endParaRPr lang="zh-CN" altLang="en-US" dirty="0"/>
          </a:p>
          <a:p>
            <a:pPr>
              <a:spcBef>
                <a:spcPts val="600"/>
              </a:spcBef>
            </a:pPr>
            <a:r>
              <a:rPr lang="zh-CN" altLang="en-US" dirty="0"/>
              <a:t>应对软件开发的</a:t>
            </a:r>
            <a:r>
              <a:rPr lang="zh-CN" altLang="en-US" b="1" dirty="0">
                <a:solidFill>
                  <a:srgbClr val="EB7C1F"/>
                </a:solidFill>
              </a:rPr>
              <a:t>复杂性</a:t>
            </a:r>
            <a:r>
              <a:rPr lang="zh-CN" altLang="en-US" dirty="0" smtClean="0"/>
              <a:t>挑战</a:t>
            </a:r>
            <a:endParaRPr lang="en-US" altLang="zh-CN" dirty="0" smtClean="0"/>
          </a:p>
          <a:p>
            <a:pPr lvl="1"/>
            <a:r>
              <a:rPr lang="zh-CN" altLang="en-US" dirty="0" smtClean="0"/>
              <a:t>通过</a:t>
            </a:r>
            <a:r>
              <a:rPr lang="zh-CN" altLang="en-US" dirty="0"/>
              <a:t>分解和抽象将待开发的软件分为一系列组成部分，开发人员每次只需要专注于某一</a:t>
            </a:r>
            <a:r>
              <a:rPr lang="zh-CN" altLang="en-US" dirty="0" smtClean="0"/>
              <a:t>个部分而</a:t>
            </a:r>
            <a:r>
              <a:rPr lang="zh-CN" altLang="en-US" dirty="0"/>
              <a:t>只对其他部分的抽象特性（例如接口）进行了解</a:t>
            </a:r>
            <a:endParaRPr lang="zh-CN" altLang="en-US" dirty="0"/>
          </a:p>
          <a:p>
            <a:pPr>
              <a:spcBef>
                <a:spcPts val="600"/>
              </a:spcBef>
            </a:pPr>
            <a:r>
              <a:rPr lang="zh-CN" altLang="en-US" dirty="0"/>
              <a:t>应对软件开发的</a:t>
            </a:r>
            <a:r>
              <a:rPr lang="zh-CN" altLang="en-US" b="1" dirty="0">
                <a:solidFill>
                  <a:srgbClr val="EB7C1F"/>
                </a:solidFill>
              </a:rPr>
              <a:t>变化性</a:t>
            </a:r>
            <a:r>
              <a:rPr lang="zh-CN" altLang="en-US" dirty="0" smtClean="0"/>
              <a:t>挑战</a:t>
            </a:r>
            <a:endParaRPr lang="en-US" altLang="zh-CN" dirty="0" smtClean="0"/>
          </a:p>
          <a:p>
            <a:pPr lvl="1"/>
            <a:r>
              <a:rPr lang="zh-CN" altLang="en-US" dirty="0" smtClean="0"/>
              <a:t>通过</a:t>
            </a:r>
            <a:r>
              <a:rPr lang="zh-CN" altLang="en-US" dirty="0"/>
              <a:t>良好的分解和抽象使得软件的各个组成部分保持相对独立和松耦合，同时通过灵活配置和可扩展接口等手段为未来可能的需求变化做好准备</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7744080" y="532832"/>
            <a:ext cx="2969083" cy="461665"/>
          </a:xfrm>
          <a:prstGeom prst="rect">
            <a:avLst/>
          </a:prstGeom>
        </p:spPr>
        <p:txBody>
          <a:bodyPr wrap="none">
            <a:spAutoFit/>
          </a:bodyPr>
          <a:lstStyle/>
          <a:p>
            <a:r>
              <a:rPr lang="zh-CN" altLang="zh-CN" sz="2400" b="1" kern="100" dirty="0">
                <a:solidFill>
                  <a:srgbClr val="EB7C1F"/>
                </a:solidFill>
                <a:latin typeface="Arial" panose="020B0604020202020204" pitchFamily="34" charset="0"/>
                <a:ea typeface="仿宋" panose="02010609060101010101" pitchFamily="49" charset="-122"/>
                <a:cs typeface="Arial" panose="020B0604020202020204" pitchFamily="34" charset="0"/>
              </a:rPr>
              <a:t>全局思维，</a:t>
            </a:r>
            <a:r>
              <a:rPr lang="zh-CN" altLang="zh-CN" sz="2400" b="1" kern="100" dirty="0" smtClean="0">
                <a:solidFill>
                  <a:srgbClr val="EB7C1F"/>
                </a:solidFill>
                <a:latin typeface="Arial" panose="020B0604020202020204" pitchFamily="34" charset="0"/>
                <a:ea typeface="仿宋" panose="02010609060101010101" pitchFamily="49" charset="-122"/>
                <a:cs typeface="Arial" panose="020B0604020202020204" pitchFamily="34" charset="0"/>
              </a:rPr>
              <a:t>统筹</a:t>
            </a:r>
            <a:r>
              <a:rPr lang="zh-CN" altLang="en-US" sz="2400" b="1" kern="100" dirty="0">
                <a:solidFill>
                  <a:srgbClr val="EB7C1F"/>
                </a:solidFill>
                <a:latin typeface="Arial" panose="020B0604020202020204" pitchFamily="34" charset="0"/>
                <a:ea typeface="仿宋" panose="02010609060101010101" pitchFamily="49" charset="-122"/>
                <a:cs typeface="Arial" panose="020B0604020202020204" pitchFamily="34" charset="0"/>
              </a:rPr>
              <a:t>考虑</a:t>
            </a:r>
            <a:endParaRPr lang="zh-CN" altLang="en-US" sz="2400" b="1" dirty="0">
              <a:solidFill>
                <a:srgbClr val="EB7C1F"/>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7</a:t>
            </a:r>
            <a:r>
              <a:rPr lang="zh-CN" altLang="en-US" smtClean="0"/>
              <a:t>种软件设计的坏味道</a:t>
            </a:r>
            <a:endParaRPr lang="zh-CN" altLang="en-US" dirty="0" smtClean="0"/>
          </a:p>
        </p:txBody>
      </p:sp>
      <p:sp>
        <p:nvSpPr>
          <p:cNvPr id="115715" name="Rectangle 3"/>
          <p:cNvSpPr>
            <a:spLocks noGrp="1" noChangeArrowheads="1"/>
          </p:cNvSpPr>
          <p:nvPr>
            <p:ph type="body" idx="1"/>
          </p:nvPr>
        </p:nvSpPr>
        <p:spPr/>
        <p:txBody>
          <a:bodyPr/>
          <a:lstStyle/>
          <a:p>
            <a:pPr marL="0" indent="0">
              <a:buNone/>
            </a:pPr>
            <a:r>
              <a:rPr lang="en-US" altLang="zh-CN" dirty="0" smtClean="0"/>
              <a:t>1</a:t>
            </a:r>
            <a:r>
              <a:rPr lang="zh-CN" altLang="en-US" dirty="0" smtClean="0"/>
              <a:t>）僵化性（</a:t>
            </a:r>
            <a:r>
              <a:rPr lang="en-US" altLang="zh-CN" dirty="0" smtClean="0"/>
              <a:t>Rigidity</a:t>
            </a:r>
            <a:r>
              <a:rPr lang="zh-CN" altLang="en-US" dirty="0" smtClean="0"/>
              <a:t>）</a:t>
            </a:r>
            <a:endParaRPr lang="zh-CN" altLang="en-US" dirty="0" smtClean="0"/>
          </a:p>
          <a:p>
            <a:pPr lvl="1"/>
            <a:r>
              <a:rPr lang="zh-CN" altLang="en-US" dirty="0" smtClean="0"/>
              <a:t>很难对软件进行改动，因为每个改动都会迫使对系统其他部分的许多改动</a:t>
            </a:r>
            <a:endParaRPr lang="zh-CN" altLang="en-US" dirty="0" smtClean="0"/>
          </a:p>
          <a:p>
            <a:pPr marL="0" indent="0">
              <a:buNone/>
            </a:pPr>
            <a:r>
              <a:rPr lang="en-US" altLang="zh-CN" dirty="0" smtClean="0"/>
              <a:t>2</a:t>
            </a:r>
            <a:r>
              <a:rPr lang="zh-CN" altLang="en-US" dirty="0" smtClean="0"/>
              <a:t>）脆弱性（</a:t>
            </a:r>
            <a:r>
              <a:rPr lang="en-US" altLang="zh-CN" dirty="0" smtClean="0"/>
              <a:t>Fragility</a:t>
            </a:r>
            <a:r>
              <a:rPr lang="zh-CN" altLang="en-US" dirty="0" smtClean="0"/>
              <a:t>）</a:t>
            </a:r>
            <a:endParaRPr lang="zh-CN" altLang="en-US" dirty="0" smtClean="0"/>
          </a:p>
          <a:p>
            <a:pPr lvl="1"/>
            <a:r>
              <a:rPr lang="zh-CN" altLang="en-US" dirty="0" smtClean="0"/>
              <a:t>对系统的改动会导致系统中和改动的地方在概念上无关的许多地方出现问题</a:t>
            </a:r>
            <a:endParaRPr lang="zh-CN" altLang="en-US" dirty="0" smtClean="0"/>
          </a:p>
          <a:p>
            <a:pPr marL="0" indent="0">
              <a:buNone/>
            </a:pPr>
            <a:r>
              <a:rPr lang="en-US" altLang="zh-CN" dirty="0" smtClean="0"/>
              <a:t>3</a:t>
            </a:r>
            <a:r>
              <a:rPr lang="zh-CN" altLang="en-US" dirty="0" smtClean="0"/>
              <a:t>）牢固性（</a:t>
            </a:r>
            <a:r>
              <a:rPr lang="en-US" altLang="zh-CN" dirty="0" smtClean="0"/>
              <a:t>Immobility</a:t>
            </a:r>
            <a:r>
              <a:rPr lang="zh-CN" altLang="en-US" dirty="0" smtClean="0"/>
              <a:t>）</a:t>
            </a:r>
            <a:endParaRPr lang="zh-CN" altLang="en-US" dirty="0" smtClean="0"/>
          </a:p>
          <a:p>
            <a:pPr lvl="1"/>
            <a:r>
              <a:rPr lang="zh-CN" altLang="en-US" dirty="0" smtClean="0"/>
              <a:t>很难解开系统中某部分与其它部分之间的纠结，从而难以使其中的任何部分可以被分离出来被其它系统复用</a:t>
            </a:r>
            <a:endParaRPr lang="zh-CN" altLang="en-US" dirty="0" smtClean="0"/>
          </a:p>
          <a:p>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17763" name="Rectangle 3"/>
          <p:cNvSpPr>
            <a:spLocks noGrp="1" noChangeArrowheads="1"/>
          </p:cNvSpPr>
          <p:nvPr>
            <p:ph type="body" idx="1"/>
          </p:nvPr>
        </p:nvSpPr>
        <p:spPr/>
        <p:txBody>
          <a:bodyPr/>
          <a:lstStyle/>
          <a:p>
            <a:pPr marL="0" indent="0">
              <a:buNone/>
            </a:pPr>
            <a:r>
              <a:rPr lang="en-US" altLang="zh-CN" dirty="0" smtClean="0"/>
              <a:t>4</a:t>
            </a:r>
            <a:r>
              <a:rPr lang="zh-CN" altLang="en-US" dirty="0" smtClean="0"/>
              <a:t>）粘滞性（</a:t>
            </a:r>
            <a:r>
              <a:rPr lang="en-US" altLang="zh-CN" dirty="0" smtClean="0"/>
              <a:t>Viscosity</a:t>
            </a:r>
            <a:r>
              <a:rPr lang="zh-CN" altLang="en-US" dirty="0" smtClean="0"/>
              <a:t>）</a:t>
            </a:r>
            <a:endParaRPr lang="zh-CN" altLang="en-US" dirty="0" smtClean="0"/>
          </a:p>
          <a:p>
            <a:pPr lvl="1"/>
            <a:r>
              <a:rPr lang="zh-CN" altLang="en-US" dirty="0" smtClean="0"/>
              <a:t>做正确的事情要比做错误的事情困难。表现为两种形式：</a:t>
            </a:r>
            <a:endParaRPr lang="zh-CN" altLang="en-US" dirty="0" smtClean="0"/>
          </a:p>
          <a:p>
            <a:pPr lvl="2"/>
            <a:r>
              <a:rPr lang="zh-CN" altLang="en-US" sz="2000" dirty="0" smtClean="0"/>
              <a:t>软件粘滞性</a:t>
            </a:r>
            <a:endParaRPr lang="zh-CN" altLang="en-US" sz="2000" dirty="0" smtClean="0"/>
          </a:p>
          <a:p>
            <a:pPr lvl="3"/>
            <a:r>
              <a:rPr lang="zh-CN" altLang="en-US" sz="1800" dirty="0" smtClean="0"/>
              <a:t>需要对软件进行修改时，可能存在多种方法。有的方法可以保持原有的设计质量，另一些方法则会破坏原有的设计质量。如果，破坏软件质量的修改比保持原有设计质量的修改更容易实施时，我们就称该软件具有“软件粘滞性”。</a:t>
            </a:r>
            <a:endParaRPr lang="zh-CN" altLang="en-US" sz="1800" dirty="0" smtClean="0"/>
          </a:p>
          <a:p>
            <a:pPr lvl="2"/>
            <a:r>
              <a:rPr lang="zh-CN" altLang="en-US" sz="2000" dirty="0" smtClean="0"/>
              <a:t>环境粘滞性</a:t>
            </a:r>
            <a:endParaRPr lang="zh-CN" altLang="en-US" sz="2000" dirty="0" smtClean="0"/>
          </a:p>
          <a:p>
            <a:pPr lvl="3"/>
            <a:r>
              <a:rPr lang="zh-CN" altLang="en-US" sz="1800" dirty="0" smtClean="0"/>
              <a:t>当开发环境迟钝、低效时，就会产生环境粘滞性。</a:t>
            </a:r>
            <a:endParaRPr lang="zh-CN" altLang="en-US" sz="1800" dirty="0" smtClean="0"/>
          </a:p>
          <a:p>
            <a:pPr lvl="3"/>
            <a:r>
              <a:rPr lang="zh-CN" altLang="en-US" sz="1800" dirty="0" smtClean="0"/>
              <a:t>例如：如果编译时间很长，那么开发人员可能会放弃那些能保持设计质量，但是却需要导致大规模重新编译的改动。</a:t>
            </a:r>
            <a:endParaRPr lang="zh-CN" altLang="en-US" sz="1800"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19811" name="Rectangle 3"/>
          <p:cNvSpPr>
            <a:spLocks noGrp="1" noChangeArrowheads="1"/>
          </p:cNvSpPr>
          <p:nvPr>
            <p:ph type="body" idx="1"/>
          </p:nvPr>
        </p:nvSpPr>
        <p:spPr/>
        <p:txBody>
          <a:bodyPr/>
          <a:lstStyle/>
          <a:p>
            <a:pPr marL="0" indent="0">
              <a:buNone/>
            </a:pPr>
            <a:r>
              <a:rPr lang="en-US" altLang="zh-CN" dirty="0" smtClean="0"/>
              <a:t>5</a:t>
            </a:r>
            <a:r>
              <a:rPr lang="zh-CN" altLang="en-US" dirty="0" smtClean="0"/>
              <a:t>）不必要的复杂性（</a:t>
            </a:r>
            <a:r>
              <a:rPr lang="en-US" altLang="zh-CN" dirty="0" smtClean="0"/>
              <a:t>Needless Complexity</a:t>
            </a:r>
            <a:r>
              <a:rPr lang="zh-CN" altLang="en-US" dirty="0" smtClean="0"/>
              <a:t>）</a:t>
            </a:r>
            <a:endParaRPr lang="zh-CN" altLang="en-US" dirty="0" smtClean="0"/>
          </a:p>
          <a:p>
            <a:pPr lvl="1"/>
            <a:r>
              <a:rPr lang="zh-CN" altLang="en-US" dirty="0" smtClean="0"/>
              <a:t>设计中包含不具有任何好处的基础结构。</a:t>
            </a:r>
            <a:endParaRPr lang="zh-CN" altLang="en-US" dirty="0" smtClean="0"/>
          </a:p>
          <a:p>
            <a:pPr marL="0" indent="0">
              <a:buNone/>
            </a:pPr>
            <a:r>
              <a:rPr lang="en-US" altLang="zh-CN" dirty="0" smtClean="0"/>
              <a:t>6</a:t>
            </a:r>
            <a:r>
              <a:rPr lang="zh-CN" altLang="en-US" dirty="0" smtClean="0"/>
              <a:t>）不必要的重复（</a:t>
            </a:r>
            <a:r>
              <a:rPr lang="en-US" altLang="zh-CN" dirty="0" smtClean="0"/>
              <a:t>Needless Repetition</a:t>
            </a:r>
            <a:r>
              <a:rPr lang="zh-CN" altLang="en-US" dirty="0" smtClean="0"/>
              <a:t>）</a:t>
            </a:r>
            <a:endParaRPr lang="zh-CN" altLang="en-US" dirty="0" smtClean="0"/>
          </a:p>
          <a:p>
            <a:pPr lvl="1"/>
            <a:r>
              <a:rPr lang="zh-CN" altLang="en-US" dirty="0" smtClean="0"/>
              <a:t>设计中包含一些重复的结构，这些结构本来可以通过单一的抽象进行统一</a:t>
            </a:r>
            <a:endParaRPr lang="zh-CN" altLang="en-US" dirty="0" smtClean="0"/>
          </a:p>
          <a:p>
            <a:pPr lvl="2"/>
            <a:r>
              <a:rPr lang="zh-CN" altLang="en-US" dirty="0" smtClean="0"/>
              <a:t>使用</a:t>
            </a:r>
            <a:r>
              <a:rPr lang="en-US" altLang="zh-CN" dirty="0" smtClean="0"/>
              <a:t>Cut/Copy/Paste</a:t>
            </a:r>
            <a:r>
              <a:rPr lang="zh-CN" altLang="en-US" dirty="0" smtClean="0"/>
              <a:t>实施源代码级的软件复用容易导致这一问题</a:t>
            </a:r>
            <a:endParaRPr lang="zh-CN" altLang="en-US" dirty="0" smtClean="0"/>
          </a:p>
          <a:p>
            <a:pPr lvl="2"/>
            <a:r>
              <a:rPr lang="zh-CN" altLang="en-US" dirty="0" smtClean="0"/>
              <a:t>这种代码级别的冗余，将带来修改上的问题</a:t>
            </a:r>
            <a:endParaRPr lang="zh-CN" altLang="en-US" dirty="0" smtClean="0"/>
          </a:p>
          <a:p>
            <a:pPr marL="0" indent="0">
              <a:buNone/>
            </a:pPr>
            <a:r>
              <a:rPr lang="en-US" altLang="zh-CN" dirty="0" smtClean="0"/>
              <a:t>7</a:t>
            </a:r>
            <a:r>
              <a:rPr lang="zh-CN" altLang="en-US" dirty="0" smtClean="0"/>
              <a:t>）晦涩性（</a:t>
            </a:r>
            <a:r>
              <a:rPr lang="en-US" altLang="zh-CN" dirty="0" smtClean="0"/>
              <a:t>Opacity</a:t>
            </a:r>
            <a:r>
              <a:rPr lang="zh-CN" altLang="en-US" dirty="0" smtClean="0"/>
              <a:t>）</a:t>
            </a:r>
            <a:endParaRPr lang="zh-CN" altLang="en-US" dirty="0" smtClean="0"/>
          </a:p>
          <a:p>
            <a:pPr lvl="1"/>
            <a:r>
              <a:rPr lang="zh-CN" altLang="en-US" dirty="0" smtClean="0"/>
              <a:t>很难阅读和理解，不要相信你永远都会如此清楚的了解你的每一行代码，“时间会冲淡一切”。要站在阅读者的角度进行设计</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zh-CN" altLang="en-US" smtClean="0"/>
              <a:t>设计臭味导致的问题</a:t>
            </a:r>
            <a:endParaRPr lang="zh-CN" altLang="en-US" dirty="0"/>
          </a:p>
        </p:txBody>
      </p:sp>
      <p:sp>
        <p:nvSpPr>
          <p:cNvPr id="2" name="内容占位符 1"/>
          <p:cNvSpPr>
            <a:spLocks noGrp="1"/>
          </p:cNvSpPr>
          <p:nvPr>
            <p:ph idx="1"/>
          </p:nvPr>
        </p:nvSpPr>
        <p:spPr>
          <a:xfrm>
            <a:off x="612000" y="1353458"/>
            <a:ext cx="11275200" cy="5288241"/>
          </a:xfrm>
        </p:spPr>
        <p:txBody>
          <a:bodyPr/>
          <a:lstStyle/>
          <a:p>
            <a:pPr marL="0" indent="0">
              <a:buNone/>
            </a:pPr>
            <a:r>
              <a:rPr lang="zh-CN" altLang="en-US" dirty="0" smtClean="0"/>
              <a:t>这些臭味使得我们设计的软件变得：</a:t>
            </a:r>
            <a:endParaRPr lang="zh-CN" altLang="en-US" dirty="0" smtClean="0"/>
          </a:p>
          <a:p>
            <a:pPr marL="0" indent="0">
              <a:buNone/>
            </a:pPr>
            <a:r>
              <a:rPr lang="en-US" altLang="zh-CN" dirty="0" smtClean="0"/>
              <a:t>1. </a:t>
            </a:r>
            <a:r>
              <a:rPr lang="zh-CN" altLang="en-US" dirty="0" smtClean="0"/>
              <a:t>难以变更 </a:t>
            </a:r>
            <a:endParaRPr lang="zh-CN" altLang="en-US" dirty="0" smtClean="0"/>
          </a:p>
          <a:p>
            <a:pPr lvl="1"/>
            <a:r>
              <a:rPr lang="zh-CN" altLang="en-US" dirty="0" smtClean="0"/>
              <a:t>在需求和环境变化时，我们不断救火，设计逐渐变得混 乱不堪，人员开始丧失斗志</a:t>
            </a:r>
            <a:r>
              <a:rPr lang="en-US" altLang="zh-CN" dirty="0" smtClean="0"/>
              <a:t>… …</a:t>
            </a:r>
            <a:endParaRPr lang="zh-CN" altLang="en-US" dirty="0" smtClean="0"/>
          </a:p>
          <a:p>
            <a:pPr marL="0" indent="0">
              <a:buNone/>
            </a:pPr>
            <a:r>
              <a:rPr lang="en-US" altLang="zh-CN" dirty="0" smtClean="0"/>
              <a:t>2. </a:t>
            </a:r>
            <a:r>
              <a:rPr lang="zh-CN" altLang="en-US" dirty="0" smtClean="0"/>
              <a:t>难以理解 </a:t>
            </a:r>
            <a:endParaRPr lang="zh-CN" altLang="en-US" dirty="0" smtClean="0"/>
          </a:p>
          <a:p>
            <a:pPr lvl="1"/>
            <a:r>
              <a:rPr lang="zh-CN" altLang="en-US" dirty="0" smtClean="0"/>
              <a:t>复杂的结构，天书一样的程序（虽然背后可能隐藏者一些巧妙的构思），这些象抽象画一样的“艺术品”无法令我们感到任何愉悦。</a:t>
            </a:r>
            <a:endParaRPr lang="zh-CN" altLang="en-US" dirty="0" smtClean="0"/>
          </a:p>
          <a:p>
            <a:pPr marL="0" indent="0">
              <a:buNone/>
            </a:pPr>
            <a:r>
              <a:rPr lang="en-US" altLang="zh-CN" dirty="0" smtClean="0"/>
              <a:t>3. </a:t>
            </a:r>
            <a:r>
              <a:rPr lang="zh-CN" altLang="en-US" dirty="0" smtClean="0"/>
              <a:t>难以复用 </a:t>
            </a:r>
            <a:endParaRPr lang="zh-CN" altLang="en-US" dirty="0" smtClean="0"/>
          </a:p>
          <a:p>
            <a:pPr lvl="1"/>
            <a:r>
              <a:rPr lang="zh-CN" altLang="en-US" dirty="0" smtClean="0"/>
              <a:t>一个本可以复用的成分却因为理不清其与其它部分的关系，无法复用</a:t>
            </a:r>
            <a:r>
              <a:rPr lang="zh-CN" altLang="en-US" dirty="0"/>
              <a:t>。</a:t>
            </a:r>
            <a:endParaRPr lang="en-US" altLang="zh-CN" dirty="0" smtClean="0"/>
          </a:p>
          <a:p>
            <a:pPr marL="457200" lvl="1" indent="0">
              <a:buNone/>
            </a:pPr>
            <a:endParaRPr lang="en-US" altLang="zh-CN" dirty="0"/>
          </a:p>
          <a:p>
            <a:pPr marL="457200" lvl="1" indent="0" algn="ctr">
              <a:buNone/>
            </a:pPr>
            <a:r>
              <a:rPr lang="zh-CN" altLang="en-US" b="1" dirty="0" smtClean="0">
                <a:solidFill>
                  <a:srgbClr val="EB7C1F"/>
                </a:solidFill>
              </a:rPr>
              <a:t>那么如何改变？？？</a:t>
            </a:r>
            <a:endParaRPr lang="zh-CN" altLang="en-US" b="1" dirty="0">
              <a:solidFill>
                <a:srgbClr val="EB7C1F"/>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r>
              <a:rPr lang="zh-CN" altLang="en-US" smtClean="0"/>
              <a:t>如何进行高质量的设计？</a:t>
            </a:r>
            <a:endParaRPr lang="en-US" altLang="zh-CN" dirty="0" smtClean="0"/>
          </a:p>
        </p:txBody>
      </p:sp>
      <p:sp>
        <p:nvSpPr>
          <p:cNvPr id="71683" name="Rectangle 5"/>
          <p:cNvSpPr>
            <a:spLocks noGrp="1" noChangeArrowheads="1"/>
          </p:cNvSpPr>
          <p:nvPr>
            <p:ph type="body" idx="1"/>
          </p:nvPr>
        </p:nvSpPr>
        <p:spPr>
          <a:xfrm>
            <a:off x="612000" y="2186439"/>
            <a:ext cx="8954030" cy="4364826"/>
          </a:xfrm>
        </p:spPr>
        <p:txBody>
          <a:bodyPr/>
          <a:lstStyle/>
          <a:p>
            <a:r>
              <a:rPr lang="zh-CN" altLang="en-US" dirty="0" smtClean="0"/>
              <a:t>模式起源于建筑业</a:t>
            </a:r>
            <a:endParaRPr lang="zh-CN" altLang="en-US" dirty="0" smtClean="0"/>
          </a:p>
          <a:p>
            <a:pPr lvl="1">
              <a:spcAft>
                <a:spcPts val="0"/>
              </a:spcAft>
            </a:pPr>
            <a:r>
              <a:rPr lang="zh-CN" altLang="en-US" dirty="0" smtClean="0"/>
              <a:t>模式</a:t>
            </a:r>
            <a:r>
              <a:rPr lang="en-US" altLang="zh-CN" dirty="0" smtClean="0"/>
              <a:t>(Pattern)</a:t>
            </a:r>
            <a:r>
              <a:rPr lang="zh-CN" altLang="en-US" dirty="0" smtClean="0"/>
              <a:t>之父</a:t>
            </a:r>
            <a:r>
              <a:rPr lang="en-US" altLang="zh-CN" dirty="0" smtClean="0"/>
              <a:t>——</a:t>
            </a:r>
            <a:r>
              <a:rPr lang="zh-CN" altLang="en-US" dirty="0" smtClean="0"/>
              <a:t>美国加利佛尼亚大学环境结构中心研究所所长</a:t>
            </a:r>
            <a:r>
              <a:rPr lang="en-US" altLang="zh-CN" dirty="0" smtClean="0"/>
              <a:t>Christopher Alexander</a:t>
            </a:r>
            <a:r>
              <a:rPr lang="zh-CN" altLang="en-US" dirty="0" smtClean="0"/>
              <a:t>博士</a:t>
            </a:r>
            <a:endParaRPr lang="zh-CN" altLang="en-US" dirty="0" smtClean="0"/>
          </a:p>
          <a:p>
            <a:pPr lvl="1">
              <a:spcAft>
                <a:spcPts val="0"/>
              </a:spcAft>
            </a:pPr>
            <a:r>
              <a:rPr lang="en-US" altLang="zh-CN" dirty="0" smtClean="0"/>
              <a:t>《A Pattern Language: Towns, Buildings, Construction》1977 ——253</a:t>
            </a:r>
            <a:r>
              <a:rPr lang="zh-CN" altLang="en-US" dirty="0" smtClean="0"/>
              <a:t>个建筑和城市规划模式</a:t>
            </a:r>
            <a:endParaRPr lang="zh-CN" altLang="en-US" dirty="0" smtClean="0"/>
          </a:p>
          <a:p>
            <a:r>
              <a:rPr lang="zh-CN" altLang="en-US" dirty="0" smtClean="0"/>
              <a:t>什么是模式</a:t>
            </a:r>
            <a:endParaRPr lang="en-US" altLang="zh-CN" dirty="0" smtClean="0"/>
          </a:p>
          <a:p>
            <a:pPr lvl="1">
              <a:spcAft>
                <a:spcPts val="0"/>
              </a:spcAft>
            </a:pPr>
            <a:r>
              <a:rPr lang="zh-CN" altLang="en-US" dirty="0" smtClean="0"/>
              <a:t>每一个模式描述了一个在我们周围不断重复发生的问题，以及该问题的解决方案的核心。这样，你就能一次又一次地使用该方案而不必做重复劳动。</a:t>
            </a:r>
            <a:endParaRPr lang="zh-CN" altLang="en-US" dirty="0" smtClean="0"/>
          </a:p>
          <a:p>
            <a:pPr lvl="1">
              <a:spcAft>
                <a:spcPts val="0"/>
              </a:spcAft>
            </a:pPr>
            <a:r>
              <a:rPr lang="zh-CN" altLang="en-US" dirty="0" smtClean="0"/>
              <a:t>模式是</a:t>
            </a:r>
            <a:r>
              <a:rPr lang="en-US" altLang="zh-CN" dirty="0" smtClean="0"/>
              <a:t> </a:t>
            </a:r>
            <a:r>
              <a:rPr lang="zh-CN" altLang="en-US" dirty="0" smtClean="0"/>
              <a:t>在一个上下文中对一种问题的解决方案。		</a:t>
            </a:r>
            <a:endParaRPr lang="zh-CN" altLang="en-US" dirty="0"/>
          </a:p>
        </p:txBody>
      </p:sp>
      <p:sp>
        <p:nvSpPr>
          <p:cNvPr id="4" name="Rectangle 10"/>
          <p:cNvSpPr>
            <a:spLocks noChangeArrowheads="1"/>
          </p:cNvSpPr>
          <p:nvPr/>
        </p:nvSpPr>
        <p:spPr bwMode="auto">
          <a:xfrm>
            <a:off x="928324" y="113983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400" b="1" dirty="0">
                <a:solidFill>
                  <a:srgbClr val="EB7C1F"/>
                </a:solidFill>
                <a:latin typeface="微软雅黑" panose="020B0503020204020204" pitchFamily="34" charset="-122"/>
                <a:ea typeface="微软雅黑" panose="020B0503020204020204" pitchFamily="34" charset="-122"/>
              </a:rPr>
              <a:t>复用现有好的设计方案</a:t>
            </a:r>
            <a:endParaRPr lang="zh-CN" altLang="en-US" sz="2400" b="1" dirty="0">
              <a:solidFill>
                <a:srgbClr val="EB7C1F"/>
              </a:solidFill>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2831672" y="1708351"/>
            <a:ext cx="40259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400" b="1" dirty="0">
                <a:solidFill>
                  <a:srgbClr val="EB7C1F"/>
                </a:solidFill>
                <a:latin typeface="宋体" panose="02010600030101010101" pitchFamily="2" charset="-122"/>
                <a:ea typeface="宋体" panose="02010600030101010101" pitchFamily="2" charset="-122"/>
              </a:rPr>
              <a:t>──</a:t>
            </a:r>
            <a:r>
              <a:rPr lang="zh-CN" altLang="en-US" sz="2400" b="1" dirty="0">
                <a:solidFill>
                  <a:srgbClr val="EB7C1F"/>
                </a:solidFill>
                <a:latin typeface="微软雅黑" panose="020B0503020204020204" pitchFamily="34" charset="-122"/>
                <a:ea typeface="微软雅黑" panose="020B0503020204020204" pitchFamily="34" charset="-122"/>
              </a:rPr>
              <a:t>模式</a:t>
            </a:r>
            <a:r>
              <a:rPr lang="en-US" altLang="zh-CN" sz="2400" b="1" dirty="0">
                <a:solidFill>
                  <a:srgbClr val="EB7C1F"/>
                </a:solidFill>
                <a:latin typeface="微软雅黑" panose="020B0503020204020204" pitchFamily="34" charset="-122"/>
                <a:ea typeface="微软雅黑" panose="020B0503020204020204" pitchFamily="34" charset="-122"/>
              </a:rPr>
              <a:t>(Pattern)</a:t>
            </a:r>
            <a:r>
              <a:rPr lang="zh-CN" altLang="en-US" sz="2400" b="1" dirty="0">
                <a:solidFill>
                  <a:srgbClr val="EB7C1F"/>
                </a:solidFill>
                <a:latin typeface="微软雅黑" panose="020B0503020204020204" pitchFamily="34" charset="-122"/>
                <a:ea typeface="微软雅黑" panose="020B0503020204020204" pitchFamily="34" charset="-122"/>
              </a:rPr>
              <a:t>的复用！</a:t>
            </a:r>
            <a:endParaRPr lang="zh-CN" altLang="en-US" sz="2400" b="1" dirty="0">
              <a:solidFill>
                <a:srgbClr val="EB7C1F"/>
              </a:solidFill>
              <a:latin typeface="微软雅黑" panose="020B0503020204020204" pitchFamily="34" charset="-122"/>
              <a:ea typeface="微软雅黑" panose="020B0503020204020204" pitchFamily="34" charset="-122"/>
            </a:endParaRPr>
          </a:p>
        </p:txBody>
      </p:sp>
      <p:sp>
        <p:nvSpPr>
          <p:cNvPr id="6" name="object 5"/>
          <p:cNvSpPr>
            <a:spLocks noChangeArrowheads="1"/>
          </p:cNvSpPr>
          <p:nvPr/>
        </p:nvSpPr>
        <p:spPr bwMode="auto">
          <a:xfrm>
            <a:off x="9874066" y="639399"/>
            <a:ext cx="1660164" cy="1588193"/>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 name="object 7"/>
          <p:cNvSpPr>
            <a:spLocks noChangeArrowheads="1"/>
          </p:cNvSpPr>
          <p:nvPr/>
        </p:nvSpPr>
        <p:spPr bwMode="auto">
          <a:xfrm>
            <a:off x="9878808" y="2186439"/>
            <a:ext cx="1723684" cy="24106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p>
        </p:txBody>
      </p:sp>
      <p:pic>
        <p:nvPicPr>
          <p:cNvPr id="2" name="图片 1"/>
          <p:cNvPicPr>
            <a:picLocks noChangeAspect="1"/>
          </p:cNvPicPr>
          <p:nvPr/>
        </p:nvPicPr>
        <p:blipFill>
          <a:blip r:embed="rId3"/>
          <a:stretch>
            <a:fillRect/>
          </a:stretch>
        </p:blipFill>
        <p:spPr>
          <a:xfrm>
            <a:off x="9878809" y="4562702"/>
            <a:ext cx="1728427" cy="2141290"/>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1683">
                                            <p:txEl>
                                              <p:pRg st="0" end="0"/>
                                            </p:txEl>
                                          </p:spTgt>
                                        </p:tgtEl>
                                        <p:attrNameLst>
                                          <p:attrName>style.visibility</p:attrName>
                                        </p:attrNameLst>
                                      </p:cBhvr>
                                      <p:to>
                                        <p:strVal val="visible"/>
                                      </p:to>
                                    </p:set>
                                    <p:anim calcmode="lin" valueType="num">
                                      <p:cBhvr additive="base">
                                        <p:cTn id="17" dur="500" fill="hold"/>
                                        <p:tgtEl>
                                          <p:spTgt spid="7168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68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1683">
                                            <p:txEl>
                                              <p:pRg st="1" end="1"/>
                                            </p:txEl>
                                          </p:spTgt>
                                        </p:tgtEl>
                                        <p:attrNameLst>
                                          <p:attrName>style.visibility</p:attrName>
                                        </p:attrNameLst>
                                      </p:cBhvr>
                                      <p:to>
                                        <p:strVal val="visible"/>
                                      </p:to>
                                    </p:set>
                                    <p:anim calcmode="lin" valueType="num">
                                      <p:cBhvr additive="base">
                                        <p:cTn id="21" dur="500" fill="hold"/>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68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683">
                                            <p:txEl>
                                              <p:pRg st="2" end="2"/>
                                            </p:txEl>
                                          </p:spTgt>
                                        </p:tgtEl>
                                        <p:attrNameLst>
                                          <p:attrName>style.visibility</p:attrName>
                                        </p:attrNameLst>
                                      </p:cBhvr>
                                      <p:to>
                                        <p:strVal val="visible"/>
                                      </p:to>
                                    </p:set>
                                    <p:anim calcmode="lin" valueType="num">
                                      <p:cBhvr additive="base">
                                        <p:cTn id="25"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683">
                                            <p:txEl>
                                              <p:pRg st="3" end="3"/>
                                            </p:txEl>
                                          </p:spTgt>
                                        </p:tgtEl>
                                        <p:attrNameLst>
                                          <p:attrName>style.visibility</p:attrName>
                                        </p:attrNameLst>
                                      </p:cBhvr>
                                      <p:to>
                                        <p:strVal val="visible"/>
                                      </p:to>
                                    </p:set>
                                    <p:anim calcmode="lin" valueType="num">
                                      <p:cBhvr additive="base">
                                        <p:cTn id="29" dur="500" fill="hold"/>
                                        <p:tgtEl>
                                          <p:spTgt spid="7168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68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683">
                                            <p:txEl>
                                              <p:pRg st="4" end="4"/>
                                            </p:txEl>
                                          </p:spTgt>
                                        </p:tgtEl>
                                        <p:attrNameLst>
                                          <p:attrName>style.visibility</p:attrName>
                                        </p:attrNameLst>
                                      </p:cBhvr>
                                      <p:to>
                                        <p:strVal val="visible"/>
                                      </p:to>
                                    </p:set>
                                    <p:anim calcmode="lin" valueType="num">
                                      <p:cBhvr additive="base">
                                        <p:cTn id="33" dur="500" fill="hold"/>
                                        <p:tgtEl>
                                          <p:spTgt spid="7168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68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683">
                                            <p:txEl>
                                              <p:pRg st="5" end="5"/>
                                            </p:txEl>
                                          </p:spTgt>
                                        </p:tgtEl>
                                        <p:attrNameLst>
                                          <p:attrName>style.visibility</p:attrName>
                                        </p:attrNameLst>
                                      </p:cBhvr>
                                      <p:to>
                                        <p:strVal val="visible"/>
                                      </p:to>
                                    </p:set>
                                    <p:anim calcmode="lin" valueType="num">
                                      <p:cBhvr additive="base">
                                        <p:cTn id="37" dur="500" fill="hold"/>
                                        <p:tgtEl>
                                          <p:spTgt spid="716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68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4" grpId="0"/>
      <p:bldP spid="5" grpId="0"/>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建筑模式</a:t>
            </a:r>
            <a:endParaRPr lang="zh-CN" altLang="en-US" dirty="0" smtClean="0"/>
          </a:p>
        </p:txBody>
      </p:sp>
      <p:grpSp>
        <p:nvGrpSpPr>
          <p:cNvPr id="73731" name="Group 13"/>
          <p:cNvGrpSpPr/>
          <p:nvPr/>
        </p:nvGrpSpPr>
        <p:grpSpPr bwMode="auto">
          <a:xfrm>
            <a:off x="415387" y="2192403"/>
            <a:ext cx="5905379" cy="4435393"/>
            <a:chOff x="458" y="266"/>
            <a:chExt cx="5318" cy="3629"/>
          </a:xfrm>
        </p:grpSpPr>
        <p:pic>
          <p:nvPicPr>
            <p:cNvPr id="73733" name="Picture 8" descr="0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 y="266"/>
              <a:ext cx="5318" cy="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10"/>
            <p:cNvSpPr txBox="1">
              <a:spLocks noChangeArrowheads="1"/>
            </p:cNvSpPr>
            <p:nvPr/>
          </p:nvSpPr>
          <p:spPr bwMode="auto">
            <a:xfrm>
              <a:off x="3706" y="700"/>
              <a:ext cx="14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lnSpc>
                  <a:spcPct val="75000"/>
                </a:lnSpc>
                <a:spcBef>
                  <a:spcPct val="50000"/>
                </a:spcBef>
              </a:pPr>
              <a:r>
                <a:rPr kumimoji="1" lang="zh-CN" altLang="en-US" sz="2400" b="1" dirty="0">
                  <a:latin typeface="楷体_GB2312" panose="02010609030101010101" pitchFamily="49" charset="-122"/>
                  <a:ea typeface="楷体_GB2312" panose="02010609030101010101" pitchFamily="49" charset="-122"/>
                </a:rPr>
                <a:t>古罗马大斗兽场</a:t>
              </a:r>
              <a:endParaRPr kumimoji="1" lang="zh-CN" altLang="en-US" sz="2400" b="1" dirty="0">
                <a:latin typeface="楷体_GB2312" panose="02010609030101010101" pitchFamily="49" charset="-122"/>
                <a:ea typeface="楷体_GB2312" panose="02010609030101010101" pitchFamily="49" charset="-122"/>
              </a:endParaRPr>
            </a:p>
          </p:txBody>
        </p:sp>
      </p:grpSp>
      <p:sp>
        <p:nvSpPr>
          <p:cNvPr id="73732" name="矩形 7"/>
          <p:cNvSpPr>
            <a:spLocks noChangeArrowheads="1"/>
          </p:cNvSpPr>
          <p:nvPr/>
        </p:nvSpPr>
        <p:spPr bwMode="auto">
          <a:xfrm>
            <a:off x="1604252" y="149239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2400" dirty="0">
                <a:latin typeface="+mn-ea"/>
              </a:rPr>
              <a:t>古希腊、古罗马建筑</a:t>
            </a:r>
            <a:endParaRPr lang="zh-CN" altLang="en-US" sz="2400" dirty="0">
              <a:latin typeface="+mn-ea"/>
            </a:endParaRPr>
          </a:p>
        </p:txBody>
      </p:sp>
      <p:pic>
        <p:nvPicPr>
          <p:cNvPr id="10" name="Picture 9" descr="0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341" y="1301734"/>
            <a:ext cx="4275137"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11188959" y="2864006"/>
            <a:ext cx="484187"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marL="342900" indent="-342900">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lnSpc>
                <a:spcPct val="75000"/>
              </a:lnSpc>
              <a:spcBef>
                <a:spcPct val="50000"/>
              </a:spcBef>
            </a:pPr>
            <a:r>
              <a:rPr kumimoji="1" lang="zh-CN" altLang="en-US" sz="2400" dirty="0">
                <a:latin typeface="+mn-ea"/>
              </a:rPr>
              <a:t>法国夏特尔主教堂</a:t>
            </a:r>
            <a:endParaRPr kumimoji="1" lang="zh-CN" altLang="en-US" sz="2400" dirty="0">
              <a:latin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5"/>
          <p:cNvSpPr>
            <a:spLocks noGrp="1" noChangeArrowheads="1"/>
          </p:cNvSpPr>
          <p:nvPr>
            <p:ph type="title"/>
          </p:nvPr>
        </p:nvSpPr>
        <p:spPr/>
        <p:txBody>
          <a:bodyPr/>
          <a:lstStyle/>
          <a:p>
            <a:pPr eaLnBrk="1" hangingPunct="1"/>
            <a:r>
              <a:rPr lang="zh-CN" altLang="en-US" dirty="0"/>
              <a:t>建筑模式</a:t>
            </a:r>
            <a:r>
              <a:rPr lang="en-US" altLang="zh-CN" dirty="0" smtClean="0"/>
              <a:t>——</a:t>
            </a:r>
            <a:r>
              <a:rPr lang="zh-CN" altLang="en-US" dirty="0" smtClean="0"/>
              <a:t>中国建筑</a:t>
            </a:r>
            <a:endParaRPr lang="zh-CN" altLang="en-US" dirty="0" smtClean="0"/>
          </a:p>
        </p:txBody>
      </p:sp>
      <p:pic>
        <p:nvPicPr>
          <p:cNvPr id="76803" name="Picture 29" descr="2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2157" y="1754519"/>
            <a:ext cx="8421688"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86"/>
          <p:cNvSpPr>
            <a:spLocks noGrp="1" noChangeArrowheads="1"/>
          </p:cNvSpPr>
          <p:nvPr>
            <p:ph type="title"/>
          </p:nvPr>
        </p:nvSpPr>
        <p:spPr/>
        <p:txBody>
          <a:bodyPr/>
          <a:lstStyle/>
          <a:p>
            <a:r>
              <a:rPr lang="zh-CN" altLang="en-US" smtClean="0"/>
              <a:t>软件设计的模式</a:t>
            </a:r>
            <a:endParaRPr lang="en-US" altLang="zh-CN" dirty="0" smtClean="0"/>
          </a:p>
        </p:txBody>
      </p:sp>
      <p:sp>
        <p:nvSpPr>
          <p:cNvPr id="69635" name="Rectangle 87"/>
          <p:cNvSpPr>
            <a:spLocks noGrp="1" noChangeArrowheads="1"/>
          </p:cNvSpPr>
          <p:nvPr>
            <p:ph type="body" idx="1"/>
          </p:nvPr>
        </p:nvSpPr>
        <p:spPr/>
        <p:txBody>
          <a:bodyPr/>
          <a:lstStyle/>
          <a:p>
            <a:r>
              <a:rPr lang="en-US" altLang="zh-CN" dirty="0" smtClean="0"/>
              <a:t>1987</a:t>
            </a:r>
            <a:r>
              <a:rPr lang="zh-CN" altLang="en-US" dirty="0" smtClean="0"/>
              <a:t>年，模式的思想被引入软件工程方法学中。</a:t>
            </a:r>
            <a:endParaRPr lang="en-US" altLang="zh-CN" dirty="0" smtClean="0"/>
          </a:p>
          <a:p>
            <a:r>
              <a:rPr lang="en-US" altLang="zh-CN" dirty="0" smtClean="0"/>
              <a:t>1995</a:t>
            </a:r>
            <a:r>
              <a:rPr lang="zh-CN" altLang="en-US" dirty="0" smtClean="0"/>
              <a:t>年，以</a:t>
            </a:r>
            <a:r>
              <a:rPr lang="en-US" altLang="zh-CN" dirty="0" smtClean="0"/>
              <a:t>Erich Gamma</a:t>
            </a:r>
            <a:r>
              <a:rPr lang="zh-CN" altLang="en-US" dirty="0" smtClean="0"/>
              <a:t>为首的四人组</a:t>
            </a:r>
            <a:r>
              <a:rPr lang="en-US" altLang="zh-CN" dirty="0" smtClean="0"/>
              <a:t>(Gang of Four</a:t>
            </a:r>
            <a:r>
              <a:rPr lang="zh-CN" altLang="en-US" dirty="0" smtClean="0"/>
              <a:t>，</a:t>
            </a:r>
            <a:r>
              <a:rPr lang="en-US" altLang="zh-CN" dirty="0" err="1" smtClean="0"/>
              <a:t>GoF</a:t>
            </a:r>
            <a:r>
              <a:rPr lang="en-US" altLang="zh-CN" dirty="0" smtClean="0"/>
              <a:t>)</a:t>
            </a:r>
            <a:r>
              <a:rPr lang="zh-CN" altLang="en-US" dirty="0" smtClean="0"/>
              <a:t> 归纳发表了</a:t>
            </a:r>
            <a:r>
              <a:rPr lang="en-US" altLang="zh-CN" dirty="0" smtClean="0"/>
              <a:t>23</a:t>
            </a:r>
            <a:r>
              <a:rPr lang="zh-CN" altLang="en-US" dirty="0" smtClean="0"/>
              <a:t>种在软件开发中使用频率较高的设计模式，出版了</a:t>
            </a:r>
            <a:r>
              <a:rPr lang="en-US" altLang="zh-CN" dirty="0" smtClean="0"/>
              <a:t>《Design Patterns: Elements of Reusable Object- Oriented Software》</a:t>
            </a:r>
            <a:r>
              <a:rPr lang="zh-CN" altLang="en-US" dirty="0" smtClean="0"/>
              <a:t>一书。</a:t>
            </a:r>
            <a:endParaRPr lang="en-US" altLang="zh-CN" dirty="0" smtClean="0"/>
          </a:p>
          <a:p>
            <a:r>
              <a:rPr lang="zh-CN" altLang="en-US" dirty="0" smtClean="0"/>
              <a:t>软件设计的模式分类</a:t>
            </a:r>
            <a:endParaRPr lang="en-US" altLang="zh-CN" dirty="0" smtClean="0"/>
          </a:p>
          <a:p>
            <a:pPr lvl="1"/>
            <a:r>
              <a:rPr lang="zh-CN" altLang="en-US" dirty="0" smtClean="0"/>
              <a:t>架构风格</a:t>
            </a:r>
            <a:r>
              <a:rPr lang="en-US" altLang="zh-CN" dirty="0" smtClean="0"/>
              <a:t>Architectural style</a:t>
            </a:r>
            <a:endParaRPr lang="en-US" altLang="zh-CN" dirty="0" smtClean="0"/>
          </a:p>
          <a:p>
            <a:pPr lvl="2"/>
            <a:r>
              <a:rPr lang="zh-CN" altLang="en-US" dirty="0" smtClean="0"/>
              <a:t>例如分层架构风格、</a:t>
            </a:r>
            <a:r>
              <a:rPr lang="en-US" altLang="zh-CN" dirty="0" smtClean="0"/>
              <a:t>MVC</a:t>
            </a:r>
            <a:r>
              <a:rPr lang="zh-CN" altLang="en-US" dirty="0" smtClean="0"/>
              <a:t>风格</a:t>
            </a:r>
            <a:endParaRPr lang="en-US" altLang="zh-CN" dirty="0" smtClean="0"/>
          </a:p>
          <a:p>
            <a:pPr lvl="1"/>
            <a:r>
              <a:rPr lang="zh-CN" altLang="en-US" dirty="0" smtClean="0"/>
              <a:t>设计模式</a:t>
            </a:r>
            <a:r>
              <a:rPr lang="en-US" altLang="zh-CN" dirty="0" smtClean="0"/>
              <a:t>Design pattern</a:t>
            </a:r>
            <a:endParaRPr lang="en-US" altLang="zh-CN" dirty="0" smtClean="0"/>
          </a:p>
          <a:p>
            <a:pPr lvl="2"/>
            <a:r>
              <a:rPr lang="zh-CN" altLang="en-US" dirty="0" smtClean="0"/>
              <a:t>例如</a:t>
            </a:r>
            <a:r>
              <a:rPr lang="en-US" altLang="zh-CN" dirty="0" smtClean="0"/>
              <a:t>Facade</a:t>
            </a:r>
            <a:r>
              <a:rPr lang="zh-CN" altLang="en-US" dirty="0" smtClean="0"/>
              <a:t>模式、工厂模式、单例模式</a:t>
            </a:r>
            <a:endParaRPr lang="en-US" altLang="zh-CN" dirty="0" smtClean="0"/>
          </a:p>
          <a:p>
            <a:pPr lvl="1"/>
            <a:r>
              <a:rPr lang="zh-CN" altLang="en-US" dirty="0" smtClean="0"/>
              <a:t>编程惯用</a:t>
            </a:r>
            <a:r>
              <a:rPr lang="en-US" altLang="zh-CN" dirty="0" smtClean="0"/>
              <a:t>Idiom</a:t>
            </a:r>
            <a:endParaRPr lang="en-US" altLang="zh-CN" dirty="0" smtClean="0"/>
          </a:p>
          <a:p>
            <a:pPr lvl="2"/>
            <a:r>
              <a:rPr lang="zh-CN" altLang="en-US" dirty="0" smtClean="0"/>
              <a:t>例如</a:t>
            </a:r>
            <a:r>
              <a:rPr lang="en-US" altLang="zh-CN" dirty="0" smtClean="0"/>
              <a:t>Java </a:t>
            </a:r>
            <a:r>
              <a:rPr lang="zh-CN" altLang="en-US" dirty="0" smtClean="0"/>
              <a:t>多线程编程模式</a:t>
            </a:r>
            <a:endParaRPr lang="en-US" altLang="zh-CN" dirty="0"/>
          </a:p>
        </p:txBody>
      </p:sp>
      <p:pic>
        <p:nvPicPr>
          <p:cNvPr id="4" name="图片 3"/>
          <p:cNvPicPr>
            <a:picLocks noChangeAspect="1"/>
          </p:cNvPicPr>
          <p:nvPr/>
        </p:nvPicPr>
        <p:blipFill>
          <a:blip r:embed="rId1"/>
          <a:stretch>
            <a:fillRect/>
          </a:stretch>
        </p:blipFill>
        <p:spPr>
          <a:xfrm>
            <a:off x="8700087" y="3295859"/>
            <a:ext cx="2520362" cy="3140371"/>
          </a:xfrm>
          <a:prstGeom prst="rect">
            <a:avLst/>
          </a:prstGeom>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smtClean="0"/>
              <a:t>架构风格举例：</a:t>
            </a:r>
            <a:r>
              <a:rPr lang="en-US" altLang="zh-CN" dirty="0" smtClean="0"/>
              <a:t>MVC </a:t>
            </a:r>
            <a:r>
              <a:rPr lang="zh-CN" altLang="en-US" dirty="0" smtClean="0"/>
              <a:t> </a:t>
            </a:r>
            <a:endParaRPr lang="zh-CN" altLang="en-US" dirty="0" smtClean="0"/>
          </a:p>
        </p:txBody>
      </p:sp>
      <p:sp>
        <p:nvSpPr>
          <p:cNvPr id="19459" name="AutoShape 4"/>
          <p:cNvSpPr>
            <a:spLocks noChangeAspect="1" noChangeArrowheads="1"/>
          </p:cNvSpPr>
          <p:nvPr/>
        </p:nvSpPr>
        <p:spPr bwMode="auto">
          <a:xfrm>
            <a:off x="1919289" y="2276476"/>
            <a:ext cx="79200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solidFill>
                <a:srgbClr val="FFFFFF"/>
              </a:solidFill>
              <a:ea typeface="宋体" panose="02010600030101010101" pitchFamily="2" charset="-122"/>
            </a:endParaRPr>
          </a:p>
        </p:txBody>
      </p:sp>
      <p:sp>
        <p:nvSpPr>
          <p:cNvPr id="19460" name="Text Box 22"/>
          <p:cNvSpPr txBox="1">
            <a:spLocks noChangeArrowheads="1"/>
          </p:cNvSpPr>
          <p:nvPr/>
        </p:nvSpPr>
        <p:spPr bwMode="auto">
          <a:xfrm>
            <a:off x="1919288" y="765176"/>
            <a:ext cx="84248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r>
              <a:rPr lang="zh-CN" altLang="en-US" sz="2400">
                <a:solidFill>
                  <a:srgbClr val="FFFFFF"/>
                </a:solidFill>
                <a:ea typeface="黑体" panose="02010609060101010101" pitchFamily="49" charset="-122"/>
              </a:rPr>
              <a:t>模型</a:t>
            </a:r>
            <a:r>
              <a:rPr lang="en-US" altLang="zh-CN" sz="2400">
                <a:solidFill>
                  <a:srgbClr val="FFFFFF"/>
                </a:solidFill>
                <a:ea typeface="黑体" panose="02010609060101010101" pitchFamily="49" charset="-122"/>
              </a:rPr>
              <a:t>Model</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管理系统中存储的数据和业务规则，并执行相应的计算功能。</a:t>
            </a:r>
            <a:endParaRPr lang="en-US" altLang="zh-CN" sz="2400">
              <a:solidFill>
                <a:srgbClr val="FFFFFF"/>
              </a:solidFill>
              <a:ea typeface="宋体" panose="02010600030101010101" pitchFamily="2" charset="-122"/>
            </a:endParaRPr>
          </a:p>
          <a:p>
            <a:pPr algn="l" eaLnBrk="1" hangingPunct="1"/>
            <a:r>
              <a:rPr lang="zh-CN" altLang="en-US" sz="2400">
                <a:solidFill>
                  <a:srgbClr val="FFFFFF"/>
                </a:solidFill>
                <a:ea typeface="黑体" panose="02010609060101010101" pitchFamily="49" charset="-122"/>
              </a:rPr>
              <a:t>视图</a:t>
            </a:r>
            <a:r>
              <a:rPr lang="en-US" altLang="zh-CN" sz="2400">
                <a:solidFill>
                  <a:srgbClr val="FFFFFF"/>
                </a:solidFill>
                <a:ea typeface="黑体" panose="02010609060101010101" pitchFamily="49" charset="-122"/>
              </a:rPr>
              <a:t>View</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根据模型生成提供给用户的交互界面，不同的视图可以对相同的数据产生不同的界面。</a:t>
            </a:r>
            <a:endParaRPr lang="en-US" altLang="zh-CN" sz="2400">
              <a:solidFill>
                <a:srgbClr val="FFFFFF"/>
              </a:solidFill>
              <a:ea typeface="宋体" panose="02010600030101010101" pitchFamily="2" charset="-122"/>
            </a:endParaRPr>
          </a:p>
          <a:p>
            <a:pPr algn="l" eaLnBrk="1" hangingPunct="1"/>
            <a:r>
              <a:rPr lang="zh-CN" altLang="en-US" sz="2400">
                <a:solidFill>
                  <a:srgbClr val="FFFFFF"/>
                </a:solidFill>
                <a:ea typeface="黑体" panose="02010609060101010101" pitchFamily="49" charset="-122"/>
              </a:rPr>
              <a:t>控制器</a:t>
            </a:r>
            <a:r>
              <a:rPr lang="en-US" altLang="zh-CN" sz="2400">
                <a:solidFill>
                  <a:srgbClr val="FFFFFF"/>
                </a:solidFill>
                <a:ea typeface="黑体" panose="02010609060101010101" pitchFamily="49" charset="-122"/>
              </a:rPr>
              <a:t>Control</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接收用户输入，通过调用模型获得响应，并通知视图进行用户界面的更新。</a:t>
            </a:r>
            <a:endParaRPr lang="zh-CN" altLang="en-US" sz="2400">
              <a:solidFill>
                <a:srgbClr val="FFFFFF"/>
              </a:solidFill>
              <a:ea typeface="黑体" panose="02010609060101010101" pitchFamily="49" charset="-122"/>
            </a:endParaRPr>
          </a:p>
        </p:txBody>
      </p:sp>
      <p:sp>
        <p:nvSpPr>
          <p:cNvPr id="19461" name="Rectangle 23"/>
          <p:cNvSpPr>
            <a:spLocks noChangeArrowheads="1"/>
          </p:cNvSpPr>
          <p:nvPr/>
        </p:nvSpPr>
        <p:spPr bwMode="auto">
          <a:xfrm>
            <a:off x="1524001" y="-123110"/>
            <a:ext cx="1847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solidFill>
                <a:srgbClr val="FFFFFF"/>
              </a:solidFill>
              <a:ea typeface="宋体" panose="02010600030101010101" pitchFamily="2" charset="-122"/>
            </a:endParaRPr>
          </a:p>
        </p:txBody>
      </p:sp>
      <p:graphicFrame>
        <p:nvGraphicFramePr>
          <p:cNvPr id="19462" name="对象 2"/>
          <p:cNvGraphicFramePr>
            <a:graphicFrameLocks noChangeAspect="1"/>
          </p:cNvGraphicFramePr>
          <p:nvPr/>
        </p:nvGraphicFramePr>
        <p:xfrm>
          <a:off x="2744789" y="2097088"/>
          <a:ext cx="5616575" cy="3624262"/>
        </p:xfrm>
        <a:graphic>
          <a:graphicData uri="http://schemas.openxmlformats.org/presentationml/2006/ole">
            <mc:AlternateContent xmlns:mc="http://schemas.openxmlformats.org/markup-compatibility/2006">
              <mc:Choice xmlns:v="urn:schemas-microsoft-com:vml" Requires="v">
                <p:oleObj spid="_x0000_s22585" name="Visio" r:id="rId1" imgW="2806700" imgH="1816100" progId="Visio.Drawing.11">
                  <p:embed/>
                </p:oleObj>
              </mc:Choice>
              <mc:Fallback>
                <p:oleObj name="Visio" r:id="rId1" imgW="2806700" imgH="1816100" progId="Visio.Drawing.11">
                  <p:embed/>
                  <p:pic>
                    <p:nvPicPr>
                      <p:cNvPr id="0" name="图片 225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789" y="2097088"/>
                        <a:ext cx="5616575" cy="3624262"/>
                      </a:xfrm>
                      <a:prstGeom prst="rect">
                        <a:avLst/>
                      </a:prstGeom>
                      <a:noFill/>
                      <a:ln>
                        <a:noFill/>
                      </a:ln>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5"/>
          <p:cNvSpPr>
            <a:spLocks noGrp="1" noChangeArrowheads="1"/>
          </p:cNvSpPr>
          <p:nvPr>
            <p:ph type="title"/>
          </p:nvPr>
        </p:nvSpPr>
        <p:spPr/>
        <p:txBody>
          <a:bodyPr/>
          <a:lstStyle/>
          <a:p>
            <a:pPr eaLnBrk="1" hangingPunct="1"/>
            <a:r>
              <a:rPr lang="zh-CN" altLang="en-US" dirty="0" smtClean="0"/>
              <a:t>设计模式举例：</a:t>
            </a:r>
            <a:r>
              <a:rPr lang="en-US" altLang="zh-CN" dirty="0" smtClean="0"/>
              <a:t>Facade</a:t>
            </a:r>
            <a:r>
              <a:rPr lang="zh-CN" altLang="en-US" dirty="0" smtClean="0"/>
              <a:t>模式</a:t>
            </a:r>
            <a:endParaRPr lang="zh-CN" altLang="en-US" dirty="0" smtClean="0"/>
          </a:p>
        </p:txBody>
      </p:sp>
      <p:pic>
        <p:nvPicPr>
          <p:cNvPr id="942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1951" y="2060575"/>
            <a:ext cx="88487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1" name="Text Box 5"/>
          <p:cNvSpPr txBox="1">
            <a:spLocks noChangeArrowheads="1"/>
          </p:cNvSpPr>
          <p:nvPr/>
        </p:nvSpPr>
        <p:spPr bwMode="auto">
          <a:xfrm>
            <a:off x="9353433" y="6106615"/>
            <a:ext cx="2021387"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en-US" altLang="zh-CN" sz="2400" dirty="0">
                <a:solidFill>
                  <a:srgbClr val="EB7C1F"/>
                </a:solidFill>
                <a:latin typeface="+mn-ea"/>
              </a:rPr>
              <a:t>@</a:t>
            </a:r>
            <a:r>
              <a:rPr lang="zh-CN" altLang="en-US" sz="2400" dirty="0" smtClean="0">
                <a:solidFill>
                  <a:srgbClr val="EB7C1F"/>
                </a:solidFill>
                <a:latin typeface="+mn-ea"/>
              </a:rPr>
              <a:t>第</a:t>
            </a:r>
            <a:r>
              <a:rPr lang="en-US" altLang="zh-CN" sz="2400" dirty="0" smtClean="0">
                <a:solidFill>
                  <a:srgbClr val="EB7C1F"/>
                </a:solidFill>
                <a:latin typeface="+mn-ea"/>
              </a:rPr>
              <a:t>5</a:t>
            </a:r>
            <a:r>
              <a:rPr lang="zh-CN" altLang="en-US" sz="2400" dirty="0" smtClean="0">
                <a:solidFill>
                  <a:srgbClr val="EB7C1F"/>
                </a:solidFill>
                <a:latin typeface="+mn-ea"/>
              </a:rPr>
              <a:t>章</a:t>
            </a:r>
            <a:r>
              <a:rPr lang="en-US" altLang="zh-CN" sz="2400" dirty="0">
                <a:solidFill>
                  <a:srgbClr val="EB7C1F"/>
                </a:solidFill>
                <a:latin typeface="+mn-ea"/>
              </a:rPr>
              <a:t>.</a:t>
            </a:r>
            <a:r>
              <a:rPr lang="zh-CN" altLang="en-US" sz="2400" dirty="0">
                <a:solidFill>
                  <a:srgbClr val="EB7C1F"/>
                </a:solidFill>
                <a:latin typeface="+mn-ea"/>
              </a:rPr>
              <a:t>教材</a:t>
            </a:r>
            <a:endParaRPr lang="zh-CN" altLang="en-US" sz="2400" dirty="0">
              <a:solidFill>
                <a:srgbClr val="EB7C1F"/>
              </a:solidFill>
              <a:latin typeface="+mn-ea"/>
            </a:endParaRPr>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289905"/>
          </a:xfrm>
          <a:prstGeom prst="rect">
            <a:avLst/>
          </a:prstGeom>
        </p:spPr>
        <p:txBody>
          <a:bodyPr wrap="none">
            <a:spAutoFit/>
          </a:bodyPr>
          <a:lstStyle/>
          <a:p>
            <a:pPr>
              <a:lnSpc>
                <a:spcPct val="150000"/>
              </a:lnSpc>
            </a:pPr>
            <a:r>
              <a:rPr lang="zh-CN" altLang="en-US" dirty="0">
                <a:solidFill>
                  <a:srgbClr val="EB7C1F"/>
                </a:solidFill>
                <a:latin typeface="+mn-ea"/>
              </a:rPr>
              <a:t>软件设计的原则 － 模块化设计</a:t>
            </a:r>
            <a:endParaRPr lang="en-US" altLang="zh-CN" dirty="0">
              <a:solidFill>
                <a:srgbClr val="EB7C1F"/>
              </a:solidFill>
              <a:latin typeface="+mn-ea"/>
            </a:endParaRPr>
          </a:p>
          <a:p>
            <a:pPr>
              <a:lnSpc>
                <a:spcPct val="150000"/>
              </a:lnSpc>
            </a:pPr>
            <a:r>
              <a:rPr lang="zh-CN" altLang="en-US" dirty="0">
                <a:solidFill>
                  <a:schemeClr val="tx1">
                    <a:lumMod val="50000"/>
                    <a:lumOff val="50000"/>
                  </a:schemeClr>
                </a:solidFill>
                <a:latin typeface="+mn-ea"/>
              </a:rPr>
              <a:t>软件设计过程</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软件设计的复用</a:t>
            </a:r>
            <a:endParaRPr lang="zh-CN" altLang="en-US"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295300"/>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338828"/>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软件设计的原则 － 模块化设计</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软件设计过程</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软件设计的复用</a:t>
            </a:r>
            <a:endParaRPr lang="zh-CN" altLang="en-US" dirty="0">
              <a:solidFill>
                <a:schemeClr val="tx1">
                  <a:lumMod val="50000"/>
                  <a:lumOff val="50000"/>
                </a:schemeClr>
              </a:solidFill>
              <a:latin typeface="+mn-ea"/>
            </a:endParaRPr>
          </a:p>
        </p:txBody>
      </p:sp>
      <p:sp>
        <p:nvSpPr>
          <p:cNvPr id="8" name="矩形 7"/>
          <p:cNvSpPr/>
          <p:nvPr/>
        </p:nvSpPr>
        <p:spPr>
          <a:xfrm>
            <a:off x="5667495" y="3841314"/>
            <a:ext cx="2723823" cy="1754326"/>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软件架构的多个视图</a:t>
            </a:r>
            <a:endParaRPr lang="zh-CN" altLang="en-US" dirty="0">
              <a:solidFill>
                <a:schemeClr val="tx1">
                  <a:lumMod val="50000"/>
                  <a:lumOff val="50000"/>
                </a:schemeClr>
              </a:solidFill>
              <a:latin typeface="+mn-ea"/>
            </a:endParaRPr>
          </a:p>
          <a:p>
            <a:pPr>
              <a:lnSpc>
                <a:spcPct val="150000"/>
              </a:lnSpc>
            </a:pPr>
            <a:r>
              <a:rPr lang="zh-CN" altLang="en-US" dirty="0" smtClean="0">
                <a:solidFill>
                  <a:schemeClr val="tx1">
                    <a:lumMod val="50000"/>
                    <a:lumOff val="50000"/>
                  </a:schemeClr>
                </a:solidFill>
                <a:latin typeface="+mn-ea"/>
              </a:rPr>
              <a:t>软件质量</a:t>
            </a:r>
            <a:r>
              <a:rPr lang="zh-CN" altLang="en-US" dirty="0">
                <a:solidFill>
                  <a:schemeClr val="tx1">
                    <a:lumMod val="50000"/>
                    <a:lumOff val="50000"/>
                  </a:schemeClr>
                </a:solidFill>
                <a:latin typeface="+mn-ea"/>
              </a:rPr>
              <a:t>属性的设计战术</a:t>
            </a: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mtClean="0"/>
              <a:t>软件架构设计 </a:t>
            </a:r>
            <a:r>
              <a:rPr lang="en-US" altLang="zh-CN" smtClean="0"/>
              <a:t>(software architecture design)</a:t>
            </a:r>
            <a:endParaRPr lang="zh-CN" altLang="en-US" dirty="0" smtClean="0"/>
          </a:p>
        </p:txBody>
      </p:sp>
      <p:sp>
        <p:nvSpPr>
          <p:cNvPr id="9219" name="Rectangle 3"/>
          <p:cNvSpPr>
            <a:spLocks noGrp="1" noChangeArrowheads="1"/>
          </p:cNvSpPr>
          <p:nvPr>
            <p:ph type="body" idx="1"/>
          </p:nvPr>
        </p:nvSpPr>
        <p:spPr/>
        <p:txBody>
          <a:bodyPr/>
          <a:lstStyle/>
          <a:p>
            <a:r>
              <a:rPr lang="zh-CN" altLang="en-US" dirty="0" smtClean="0"/>
              <a:t>架构设计的内容：</a:t>
            </a:r>
            <a:endParaRPr lang="en-US" altLang="zh-CN" dirty="0" smtClean="0"/>
          </a:p>
          <a:p>
            <a:pPr lvl="1"/>
            <a:r>
              <a:rPr lang="zh-CN" altLang="en-US" dirty="0" smtClean="0"/>
              <a:t>软件架构的多个视图</a:t>
            </a:r>
            <a:endParaRPr lang="en-US" altLang="zh-CN" dirty="0" smtClean="0"/>
          </a:p>
          <a:p>
            <a:pPr lvl="2"/>
            <a:r>
              <a:rPr lang="zh-CN" altLang="en-US" dirty="0"/>
              <a:t>物理</a:t>
            </a:r>
            <a:r>
              <a:rPr lang="zh-CN" altLang="en-US" dirty="0" smtClean="0"/>
              <a:t>视图</a:t>
            </a:r>
            <a:r>
              <a:rPr lang="zh-CN" altLang="en-US" dirty="0"/>
              <a:t>、</a:t>
            </a:r>
            <a:r>
              <a:rPr lang="zh-CN" altLang="en-US" dirty="0" smtClean="0"/>
              <a:t>逻辑视图、进程视图、开发视图等</a:t>
            </a:r>
            <a:endParaRPr lang="en-US" altLang="zh-CN" dirty="0" smtClean="0"/>
          </a:p>
          <a:p>
            <a:pPr lvl="1"/>
            <a:r>
              <a:rPr lang="zh-CN" altLang="zh-CN" dirty="0" smtClean="0"/>
              <a:t>软件质量属性的设计</a:t>
            </a:r>
            <a:r>
              <a:rPr lang="zh-CN" altLang="en-US" dirty="0" smtClean="0"/>
              <a:t>战术</a:t>
            </a:r>
            <a:endParaRPr lang="en-US" altLang="zh-CN" dirty="0" smtClean="0"/>
          </a:p>
          <a:p>
            <a:pPr lvl="2"/>
            <a:r>
              <a:rPr lang="zh-CN" altLang="en-US" dirty="0" smtClean="0"/>
              <a:t>性能</a:t>
            </a:r>
            <a:r>
              <a:rPr lang="zh-CN" altLang="en-US" dirty="0"/>
              <a:t>、可靠性、安全性、可移植性、可扩展性</a:t>
            </a:r>
            <a:r>
              <a:rPr lang="zh-CN" altLang="en-US" dirty="0" smtClean="0"/>
              <a:t>等的设计</a:t>
            </a:r>
            <a:endParaRPr lang="en-US" altLang="zh-CN" dirty="0" smtClean="0"/>
          </a:p>
          <a:p>
            <a:pPr lvl="2"/>
            <a:endParaRPr lang="en-US" altLang="zh-CN" dirty="0" smtClean="0"/>
          </a:p>
          <a:p>
            <a:r>
              <a:rPr lang="zh-CN" altLang="en-US" dirty="0" smtClean="0"/>
              <a:t>目标：</a:t>
            </a:r>
            <a:r>
              <a:rPr lang="zh-CN" altLang="zh-CN" dirty="0" smtClean="0"/>
              <a:t>使得软件系统在架构层面的设计上满足拟建系统功能性和非功能性需求。</a:t>
            </a: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3265013"/>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38244" y="956836"/>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a:t>
            </a:r>
            <a:r>
              <a:rPr lang="zh-CN" altLang="en-US" sz="3000" spc="300" dirty="0" smtClean="0">
                <a:solidFill>
                  <a:srgbClr val="000000"/>
                </a:solidFill>
                <a:latin typeface="微软雅黑" panose="020B0503020204020204" pitchFamily="34" charset="-122"/>
                <a:ea typeface="微软雅黑" panose="020B0503020204020204" pitchFamily="34" charset="-122"/>
              </a:rPr>
              <a:t>设计概述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307914"/>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软件架构设计</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295300"/>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矩形 1"/>
          <p:cNvSpPr/>
          <p:nvPr/>
        </p:nvSpPr>
        <p:spPr>
          <a:xfrm>
            <a:off x="5667495" y="1502424"/>
            <a:ext cx="3323346" cy="1338828"/>
          </a:xfrm>
          <a:prstGeom prst="rect">
            <a:avLst/>
          </a:prstGeom>
        </p:spPr>
        <p:txBody>
          <a:bodyPr wrap="none">
            <a:spAutoFit/>
          </a:bodyPr>
          <a:lstStyle/>
          <a:p>
            <a:pPr>
              <a:lnSpc>
                <a:spcPct val="150000"/>
              </a:lnSpc>
            </a:pPr>
            <a:r>
              <a:rPr lang="zh-CN" altLang="en-US" dirty="0">
                <a:solidFill>
                  <a:schemeClr val="tx1">
                    <a:lumMod val="50000"/>
                    <a:lumOff val="50000"/>
                  </a:schemeClr>
                </a:solidFill>
                <a:latin typeface="+mn-ea"/>
              </a:rPr>
              <a:t>软件设计的原则 － 模块化设计</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软件设计过程</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软件设计的复用</a:t>
            </a:r>
            <a:endParaRPr lang="zh-CN" altLang="en-US" dirty="0">
              <a:solidFill>
                <a:schemeClr val="tx1">
                  <a:lumMod val="50000"/>
                  <a:lumOff val="50000"/>
                </a:schemeClr>
              </a:solidFill>
              <a:latin typeface="+mn-ea"/>
            </a:endParaRPr>
          </a:p>
        </p:txBody>
      </p:sp>
      <p:sp>
        <p:nvSpPr>
          <p:cNvPr id="8" name="矩形 7"/>
          <p:cNvSpPr/>
          <p:nvPr/>
        </p:nvSpPr>
        <p:spPr>
          <a:xfrm>
            <a:off x="5667495" y="3841314"/>
            <a:ext cx="2723823" cy="1754326"/>
          </a:xfrm>
          <a:prstGeom prst="rect">
            <a:avLst/>
          </a:prstGeom>
        </p:spPr>
        <p:txBody>
          <a:bodyPr wrap="none">
            <a:spAutoFit/>
          </a:bodyPr>
          <a:lstStyle/>
          <a:p>
            <a:pPr>
              <a:lnSpc>
                <a:spcPct val="150000"/>
              </a:lnSpc>
            </a:pPr>
            <a:r>
              <a:rPr lang="zh-CN" altLang="en-US" dirty="0">
                <a:solidFill>
                  <a:srgbClr val="EB7C1F"/>
                </a:solidFill>
                <a:latin typeface="+mn-ea"/>
              </a:rPr>
              <a:t>软件架构的多个视图</a:t>
            </a:r>
            <a:endParaRPr lang="zh-CN" altLang="en-US" dirty="0">
              <a:solidFill>
                <a:srgbClr val="EB7C1F"/>
              </a:solidFill>
              <a:latin typeface="+mn-ea"/>
            </a:endParaRPr>
          </a:p>
          <a:p>
            <a:pPr>
              <a:lnSpc>
                <a:spcPct val="150000"/>
              </a:lnSpc>
            </a:pPr>
            <a:r>
              <a:rPr lang="zh-CN" altLang="en-US" dirty="0" smtClean="0">
                <a:solidFill>
                  <a:schemeClr val="tx1">
                    <a:lumMod val="50000"/>
                    <a:lumOff val="50000"/>
                  </a:schemeClr>
                </a:solidFill>
                <a:latin typeface="+mn-ea"/>
              </a:rPr>
              <a:t>软件质量</a:t>
            </a:r>
            <a:r>
              <a:rPr lang="zh-CN" altLang="en-US" dirty="0">
                <a:solidFill>
                  <a:schemeClr val="tx1">
                    <a:lumMod val="50000"/>
                    <a:lumOff val="50000"/>
                  </a:schemeClr>
                </a:solidFill>
                <a:latin typeface="+mn-ea"/>
              </a:rPr>
              <a:t>属性的设计战术</a:t>
            </a: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a:p>
            <a:pPr>
              <a:lnSpc>
                <a:spcPct val="150000"/>
              </a:lnSpc>
            </a:pPr>
            <a:endParaRPr lang="zh-CN" altLang="en-US"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设计软件架构的多个视图</a:t>
            </a:r>
            <a:endParaRPr lang="zh-CN" altLang="en-US" dirty="0"/>
          </a:p>
        </p:txBody>
      </p:sp>
      <p:sp>
        <p:nvSpPr>
          <p:cNvPr id="4" name="Rectangle 2"/>
          <p:cNvSpPr>
            <a:spLocks noChangeArrowheads="1"/>
          </p:cNvSpPr>
          <p:nvPr/>
        </p:nvSpPr>
        <p:spPr bwMode="auto">
          <a:xfrm>
            <a:off x="2362200" y="1667183"/>
            <a:ext cx="3576638" cy="2046288"/>
          </a:xfrm>
          <a:prstGeom prst="rect">
            <a:avLst/>
          </a:prstGeom>
          <a:noFill/>
          <a:ln>
            <a:solidFill>
              <a:schemeClr val="tx1"/>
            </a:solid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 name="Rectangle 3"/>
          <p:cNvSpPr>
            <a:spLocks noChangeArrowheads="1"/>
          </p:cNvSpPr>
          <p:nvPr/>
        </p:nvSpPr>
        <p:spPr bwMode="auto">
          <a:xfrm>
            <a:off x="2362200" y="3775383"/>
            <a:ext cx="3576638"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6" name="Rectangle 4"/>
          <p:cNvSpPr>
            <a:spLocks noChangeArrowheads="1"/>
          </p:cNvSpPr>
          <p:nvPr/>
        </p:nvSpPr>
        <p:spPr bwMode="auto">
          <a:xfrm>
            <a:off x="6019800" y="1667183"/>
            <a:ext cx="3644900" cy="2046288"/>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7" name="Rectangle 5"/>
          <p:cNvSpPr>
            <a:spLocks noChangeArrowheads="1"/>
          </p:cNvSpPr>
          <p:nvPr/>
        </p:nvSpPr>
        <p:spPr bwMode="auto">
          <a:xfrm>
            <a:off x="3810001" y="4410384"/>
            <a:ext cx="170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a:ea typeface="Gulim" panose="020B0600000101010101" pitchFamily="34" charset="-127"/>
              </a:rPr>
              <a:t>Process View</a:t>
            </a:r>
            <a:endParaRPr lang="en-US" altLang="ko-KR" sz="1800" b="1">
              <a:ea typeface="Gulim" panose="020B0600000101010101" pitchFamily="34" charset="-127"/>
            </a:endParaRPr>
          </a:p>
        </p:txBody>
      </p:sp>
      <p:sp>
        <p:nvSpPr>
          <p:cNvPr id="8" name="Rectangle 6"/>
          <p:cNvSpPr>
            <a:spLocks noChangeArrowheads="1"/>
          </p:cNvSpPr>
          <p:nvPr/>
        </p:nvSpPr>
        <p:spPr bwMode="auto">
          <a:xfrm>
            <a:off x="6032500" y="3775383"/>
            <a:ext cx="3644900"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9" name="Rectangle 7"/>
          <p:cNvSpPr>
            <a:spLocks noChangeArrowheads="1"/>
          </p:cNvSpPr>
          <p:nvPr/>
        </p:nvSpPr>
        <p:spPr bwMode="auto">
          <a:xfrm>
            <a:off x="6324600" y="4410384"/>
            <a:ext cx="231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Deployment View</a:t>
            </a:r>
            <a:endParaRPr lang="en-US" altLang="ko-KR" sz="1800" b="1" dirty="0">
              <a:ea typeface="Gulim" panose="020B0600000101010101" pitchFamily="34" charset="-127"/>
            </a:endParaRPr>
          </a:p>
        </p:txBody>
      </p:sp>
      <p:graphicFrame>
        <p:nvGraphicFramePr>
          <p:cNvPr id="10" name="Object 8"/>
          <p:cNvGraphicFramePr/>
          <p:nvPr/>
        </p:nvGraphicFramePr>
        <p:xfrm>
          <a:off x="8534400" y="1743383"/>
          <a:ext cx="1041400" cy="819150"/>
        </p:xfrm>
        <a:graphic>
          <a:graphicData uri="http://schemas.openxmlformats.org/presentationml/2006/ole">
            <mc:AlternateContent xmlns:mc="http://schemas.openxmlformats.org/markup-compatibility/2006">
              <mc:Choice xmlns:v="urn:schemas-microsoft-com:vml" Requires="v">
                <p:oleObj spid="_x0000_s23778" name="CorelDRAW 6.0" r:id="rId1" imgW="457200" imgH="457200" progId="CorelDRAW.Graphic.6">
                  <p:embed/>
                </p:oleObj>
              </mc:Choice>
              <mc:Fallback>
                <p:oleObj name="CorelDRAW 6.0" r:id="rId1" imgW="457200" imgH="457200" progId="CorelDRAW.Graphic.6">
                  <p:embed/>
                  <p:pic>
                    <p:nvPicPr>
                      <p:cNvPr id="0" name="图片 2377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7433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9"/>
          <p:cNvSpPr>
            <a:spLocks noChangeArrowheads="1"/>
          </p:cNvSpPr>
          <p:nvPr/>
        </p:nvSpPr>
        <p:spPr bwMode="auto">
          <a:xfrm>
            <a:off x="3810001" y="2276784"/>
            <a:ext cx="161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Logical View</a:t>
            </a:r>
            <a:endParaRPr lang="en-US" altLang="ko-KR" sz="1800" b="1" dirty="0">
              <a:ea typeface="Gulim" panose="020B0600000101010101" pitchFamily="34" charset="-127"/>
            </a:endParaRPr>
          </a:p>
        </p:txBody>
      </p:sp>
      <p:graphicFrame>
        <p:nvGraphicFramePr>
          <p:cNvPr id="12" name="Object 10"/>
          <p:cNvGraphicFramePr/>
          <p:nvPr/>
        </p:nvGraphicFramePr>
        <p:xfrm>
          <a:off x="2438400" y="1819584"/>
          <a:ext cx="965200" cy="785813"/>
        </p:xfrm>
        <a:graphic>
          <a:graphicData uri="http://schemas.openxmlformats.org/presentationml/2006/ole">
            <mc:AlternateContent xmlns:mc="http://schemas.openxmlformats.org/markup-compatibility/2006">
              <mc:Choice xmlns:v="urn:schemas-microsoft-com:vml" Requires="v">
                <p:oleObj spid="_x0000_s23779" name="CorelDRAW 6.0" r:id="rId3" imgW="457200" imgH="457200" progId="CorelDRAW.Graphic.6">
                  <p:embed/>
                </p:oleObj>
              </mc:Choice>
              <mc:Fallback>
                <p:oleObj name="CorelDRAW 6.0" r:id="rId3" imgW="457200" imgH="457200" progId="CorelDRAW.Graphic.6">
                  <p:embed/>
                  <p:pic>
                    <p:nvPicPr>
                      <p:cNvPr id="0" name="图片 237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19584"/>
                        <a:ext cx="9652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Oval 11"/>
          <p:cNvSpPr>
            <a:spLocks noChangeArrowheads="1"/>
          </p:cNvSpPr>
          <p:nvPr/>
        </p:nvSpPr>
        <p:spPr bwMode="auto">
          <a:xfrm>
            <a:off x="4617244" y="2684772"/>
            <a:ext cx="2830512" cy="1514475"/>
          </a:xfrm>
          <a:prstGeom prst="ellipse">
            <a:avLst/>
          </a:prstGeom>
          <a:solidFill>
            <a:schemeClr val="accent5">
              <a:lumMod val="20000"/>
              <a:lumOff val="80000"/>
            </a:schemeClr>
          </a:solidFill>
          <a:ln w="12700">
            <a:solidFill>
              <a:srgbClr val="5F5F5F"/>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4" name="Rectangle 12"/>
          <p:cNvSpPr>
            <a:spLocks noChangeArrowheads="1"/>
          </p:cNvSpPr>
          <p:nvPr/>
        </p:nvSpPr>
        <p:spPr bwMode="auto">
          <a:xfrm>
            <a:off x="5181600" y="3648384"/>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Use-Case View</a:t>
            </a:r>
            <a:endParaRPr lang="en-US" altLang="ko-KR" sz="1800" b="1" dirty="0">
              <a:ea typeface="Gulim" panose="020B0600000101010101" pitchFamily="34" charset="-127"/>
            </a:endParaRPr>
          </a:p>
        </p:txBody>
      </p:sp>
      <p:graphicFrame>
        <p:nvGraphicFramePr>
          <p:cNvPr id="15" name="Object 13"/>
          <p:cNvGraphicFramePr/>
          <p:nvPr/>
        </p:nvGraphicFramePr>
        <p:xfrm>
          <a:off x="5562601" y="2810183"/>
          <a:ext cx="1198563" cy="742950"/>
        </p:xfrm>
        <a:graphic>
          <a:graphicData uri="http://schemas.openxmlformats.org/presentationml/2006/ole">
            <mc:AlternateContent xmlns:mc="http://schemas.openxmlformats.org/markup-compatibility/2006">
              <mc:Choice xmlns:v="urn:schemas-microsoft-com:vml" Requires="v">
                <p:oleObj spid="_x0000_s23780" name="CorelDRAW 6.0" r:id="rId5" imgW="914400" imgH="914400" progId="CorelDRAW.Graphic.6">
                  <p:embed/>
                </p:oleObj>
              </mc:Choice>
              <mc:Fallback>
                <p:oleObj name="CorelDRAW 6.0" r:id="rId5" imgW="914400" imgH="914400" progId="CorelDRAW.Graphic.6">
                  <p:embed/>
                  <p:pic>
                    <p:nvPicPr>
                      <p:cNvPr id="0" name="图片 2377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810183"/>
                        <a:ext cx="11985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4"/>
          <p:cNvSpPr>
            <a:spLocks noChangeArrowheads="1"/>
          </p:cNvSpPr>
          <p:nvPr/>
        </p:nvSpPr>
        <p:spPr bwMode="auto">
          <a:xfrm>
            <a:off x="6324601" y="2276784"/>
            <a:ext cx="252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Implementation View</a:t>
            </a:r>
            <a:endParaRPr lang="en-US" altLang="ko-KR" sz="1800" b="1" dirty="0">
              <a:ea typeface="Gulim" panose="020B0600000101010101" pitchFamily="34" charset="-127"/>
            </a:endParaRPr>
          </a:p>
        </p:txBody>
      </p:sp>
      <p:grpSp>
        <p:nvGrpSpPr>
          <p:cNvPr id="17" name="Group 15"/>
          <p:cNvGrpSpPr/>
          <p:nvPr/>
        </p:nvGrpSpPr>
        <p:grpSpPr bwMode="auto">
          <a:xfrm>
            <a:off x="4273550" y="3018146"/>
            <a:ext cx="1316038" cy="538162"/>
            <a:chOff x="1056" y="755"/>
            <a:chExt cx="829" cy="339"/>
          </a:xfrm>
        </p:grpSpPr>
        <p:sp>
          <p:nvSpPr>
            <p:cNvPr id="18" name="Rectangle 16"/>
            <p:cNvSpPr>
              <a:spLocks noChangeArrowheads="1"/>
            </p:cNvSpPr>
            <p:nvPr/>
          </p:nvSpPr>
          <p:spPr bwMode="auto">
            <a:xfrm>
              <a:off x="1056" y="755"/>
              <a:ext cx="64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End-user </a:t>
              </a:r>
              <a:endParaRPr lang="en-US" altLang="ko-KR" sz="1400" b="1">
                <a:solidFill>
                  <a:srgbClr val="FF3300"/>
                </a:solidFill>
                <a:ea typeface="Gulim" panose="020B0600000101010101" pitchFamily="34" charset="-127"/>
              </a:endParaRPr>
            </a:p>
          </p:txBody>
        </p:sp>
        <p:sp>
          <p:nvSpPr>
            <p:cNvPr id="19" name="Rectangle 17"/>
            <p:cNvSpPr>
              <a:spLocks noChangeArrowheads="1"/>
            </p:cNvSpPr>
            <p:nvPr/>
          </p:nvSpPr>
          <p:spPr bwMode="auto">
            <a:xfrm>
              <a:off x="1056" y="894"/>
              <a:ext cx="8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Functionality</a:t>
              </a:r>
              <a:endParaRPr lang="en-US" altLang="ko-KR" sz="1400" b="1" i="1" dirty="0">
                <a:solidFill>
                  <a:srgbClr val="006666"/>
                </a:solidFill>
                <a:ea typeface="Gulim" panose="020B0600000101010101" pitchFamily="34" charset="-127"/>
              </a:endParaRPr>
            </a:p>
          </p:txBody>
        </p:sp>
      </p:grpSp>
      <p:sp>
        <p:nvSpPr>
          <p:cNvPr id="20" name="Rectangle 18"/>
          <p:cNvSpPr>
            <a:spLocks noChangeArrowheads="1"/>
          </p:cNvSpPr>
          <p:nvPr/>
        </p:nvSpPr>
        <p:spPr bwMode="auto">
          <a:xfrm>
            <a:off x="7620000" y="3114983"/>
            <a:ext cx="2152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dirty="0">
                <a:solidFill>
                  <a:srgbClr val="FF3300"/>
                </a:solidFill>
                <a:ea typeface="Gulim" panose="020B0600000101010101" pitchFamily="34" charset="-127"/>
              </a:rPr>
              <a:t>Programmers</a:t>
            </a:r>
            <a:r>
              <a:rPr lang="en-US" altLang="ko-KR" sz="1400" b="1" dirty="0">
                <a:solidFill>
                  <a:schemeClr val="bg2"/>
                </a:solidFill>
                <a:ea typeface="Gulim" panose="020B0600000101010101" pitchFamily="34" charset="-127"/>
              </a:rPr>
              <a:t> </a:t>
            </a:r>
            <a:endParaRPr lang="en-US" altLang="ko-KR" sz="1400" b="1" dirty="0">
              <a:solidFill>
                <a:schemeClr val="bg2"/>
              </a:solidFill>
              <a:ea typeface="Gulim" panose="020B0600000101010101" pitchFamily="34" charset="-127"/>
            </a:endParaRPr>
          </a:p>
          <a:p>
            <a:pPr algn="r"/>
            <a:r>
              <a:rPr lang="en-US" altLang="ko-KR" sz="1400" b="1" i="1" dirty="0">
                <a:solidFill>
                  <a:srgbClr val="006666"/>
                </a:solidFill>
                <a:ea typeface="Gulim" panose="020B0600000101010101" pitchFamily="34" charset="-127"/>
              </a:rPr>
              <a:t>Software management</a:t>
            </a:r>
            <a:r>
              <a:rPr lang="en-US" altLang="ko-KR" sz="1600" b="1" dirty="0">
                <a:solidFill>
                  <a:srgbClr val="006666"/>
                </a:solidFill>
                <a:ea typeface="Gulim" panose="020B0600000101010101" pitchFamily="34" charset="-127"/>
              </a:rPr>
              <a:t> </a:t>
            </a:r>
            <a:endParaRPr lang="en-US" altLang="ko-KR" sz="1600" b="1" dirty="0">
              <a:solidFill>
                <a:srgbClr val="006666"/>
              </a:solidFill>
              <a:ea typeface="Gulim" panose="020B0600000101010101" pitchFamily="34" charset="-127"/>
            </a:endParaRPr>
          </a:p>
        </p:txBody>
      </p:sp>
      <p:grpSp>
        <p:nvGrpSpPr>
          <p:cNvPr id="21" name="Group 19"/>
          <p:cNvGrpSpPr/>
          <p:nvPr/>
        </p:nvGrpSpPr>
        <p:grpSpPr bwMode="auto">
          <a:xfrm>
            <a:off x="2362202" y="4791383"/>
            <a:ext cx="1827213" cy="977900"/>
            <a:chOff x="1680" y="2832"/>
            <a:chExt cx="1151" cy="616"/>
          </a:xfrm>
        </p:grpSpPr>
        <p:sp>
          <p:nvSpPr>
            <p:cNvPr id="22" name="Rectangle 20"/>
            <p:cNvSpPr>
              <a:spLocks noChangeArrowheads="1"/>
            </p:cNvSpPr>
            <p:nvPr/>
          </p:nvSpPr>
          <p:spPr bwMode="auto">
            <a:xfrm>
              <a:off x="1680" y="2976"/>
              <a:ext cx="8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Performance</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Scalability</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Throughput</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p:txBody>
        </p:sp>
        <p:sp>
          <p:nvSpPr>
            <p:cNvPr id="23" name="Rectangle 21"/>
            <p:cNvSpPr>
              <a:spLocks noChangeArrowheads="1"/>
            </p:cNvSpPr>
            <p:nvPr/>
          </p:nvSpPr>
          <p:spPr bwMode="auto">
            <a:xfrm>
              <a:off x="1680" y="2832"/>
              <a:ext cx="115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System integrators</a:t>
              </a:r>
              <a:endParaRPr lang="en-US" altLang="ko-KR" sz="1400" b="1">
                <a:solidFill>
                  <a:srgbClr val="FF3300"/>
                </a:solidFill>
                <a:ea typeface="Gulim" panose="020B0600000101010101" pitchFamily="34" charset="-127"/>
              </a:endParaRPr>
            </a:p>
          </p:txBody>
        </p:sp>
      </p:grpSp>
      <p:sp>
        <p:nvSpPr>
          <p:cNvPr id="24" name="Rectangle 22"/>
          <p:cNvSpPr>
            <a:spLocks noChangeArrowheads="1"/>
          </p:cNvSpPr>
          <p:nvPr/>
        </p:nvSpPr>
        <p:spPr bwMode="auto">
          <a:xfrm>
            <a:off x="7086600" y="5019984"/>
            <a:ext cx="2566988"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i="1" dirty="0">
                <a:solidFill>
                  <a:srgbClr val="006666"/>
                </a:solidFill>
                <a:ea typeface="Gulim" panose="020B0600000101010101" pitchFamily="34" charset="-127"/>
              </a:rPr>
              <a:t>System topology</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Delivery, installation</a:t>
            </a:r>
            <a:endParaRPr lang="en-US" altLang="ko-KR" sz="1400" b="1" i="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communication</a:t>
            </a:r>
            <a:endParaRPr lang="en-US" altLang="ko-KR" sz="1400" b="1" i="1" dirty="0">
              <a:solidFill>
                <a:srgbClr val="006666"/>
              </a:solidFill>
              <a:ea typeface="Gulim" panose="020B0600000101010101" pitchFamily="34" charset="-127"/>
            </a:endParaRPr>
          </a:p>
        </p:txBody>
      </p:sp>
      <p:sp>
        <p:nvSpPr>
          <p:cNvPr id="25" name="Rectangle 23"/>
          <p:cNvSpPr>
            <a:spLocks noChangeArrowheads="1"/>
          </p:cNvSpPr>
          <p:nvPr/>
        </p:nvSpPr>
        <p:spPr bwMode="auto">
          <a:xfrm>
            <a:off x="7677768" y="4791383"/>
            <a:ext cx="190597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a:solidFill>
                  <a:srgbClr val="FF3300"/>
                </a:solidFill>
                <a:ea typeface="Gulim" panose="020B0600000101010101" pitchFamily="34" charset="-127"/>
              </a:rPr>
              <a:t>System engineering</a:t>
            </a:r>
            <a:endParaRPr lang="en-US" altLang="ko-KR" sz="1400" b="1">
              <a:solidFill>
                <a:srgbClr val="FF3300"/>
              </a:solidFill>
              <a:ea typeface="Gulim" panose="020B0600000101010101" pitchFamily="34" charset="-127"/>
            </a:endParaRPr>
          </a:p>
        </p:txBody>
      </p:sp>
      <p:graphicFrame>
        <p:nvGraphicFramePr>
          <p:cNvPr id="26" name="Object 24"/>
          <p:cNvGraphicFramePr/>
          <p:nvPr/>
        </p:nvGraphicFramePr>
        <p:xfrm>
          <a:off x="2438400" y="3876983"/>
          <a:ext cx="1041400" cy="819150"/>
        </p:xfrm>
        <a:graphic>
          <a:graphicData uri="http://schemas.openxmlformats.org/presentationml/2006/ole">
            <mc:AlternateContent xmlns:mc="http://schemas.openxmlformats.org/markup-compatibility/2006">
              <mc:Choice xmlns:v="urn:schemas-microsoft-com:vml" Requires="v">
                <p:oleObj spid="_x0000_s23781" name="CorelDRAW 6.0" r:id="rId7" imgW="457200" imgH="457200" progId="CorelDRAW.Graphic.6">
                  <p:embed/>
                </p:oleObj>
              </mc:Choice>
              <mc:Fallback>
                <p:oleObj name="CorelDRAW 6.0" r:id="rId7" imgW="457200" imgH="457200" progId="CorelDRAW.Graphic.6">
                  <p:embed/>
                  <p:pic>
                    <p:nvPicPr>
                      <p:cNvPr id="0" name="图片 2378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769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 name="Group 25"/>
          <p:cNvGrpSpPr/>
          <p:nvPr/>
        </p:nvGrpSpPr>
        <p:grpSpPr bwMode="auto">
          <a:xfrm>
            <a:off x="8531225" y="3954772"/>
            <a:ext cx="693738" cy="769937"/>
            <a:chOff x="5185" y="1876"/>
            <a:chExt cx="437" cy="485"/>
          </a:xfrm>
        </p:grpSpPr>
        <p:sp>
          <p:nvSpPr>
            <p:cNvPr id="28" name="Rectangle 26"/>
            <p:cNvSpPr>
              <a:spLocks noChangeArrowheads="1"/>
            </p:cNvSpPr>
            <p:nvPr/>
          </p:nvSpPr>
          <p:spPr bwMode="auto">
            <a:xfrm>
              <a:off x="5185" y="1897"/>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 name="Freeform 27"/>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30" name="Freeform 28"/>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31" name="Rectangle 29"/>
            <p:cNvSpPr>
              <a:spLocks noChangeArrowheads="1"/>
            </p:cNvSpPr>
            <p:nvPr/>
          </p:nvSpPr>
          <p:spPr bwMode="auto">
            <a:xfrm>
              <a:off x="5480" y="1924"/>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2" name="Freeform 30"/>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chemeClr val="bg2"/>
            </a:solidFill>
            <a:ln w="0">
              <a:solidFill>
                <a:srgbClr val="000000"/>
              </a:solidFill>
              <a:round/>
            </a:ln>
          </p:spPr>
          <p:txBody>
            <a:bodyPr/>
            <a:lstStyle/>
            <a:p>
              <a:endParaRPr lang="zh-CN" altLang="en-US"/>
            </a:p>
          </p:txBody>
        </p:sp>
        <p:sp>
          <p:nvSpPr>
            <p:cNvPr id="33" name="Freeform 31"/>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chemeClr val="bg2"/>
            </a:solidFill>
            <a:ln w="0">
              <a:solidFill>
                <a:srgbClr val="000000"/>
              </a:solidFill>
              <a:round/>
            </a:ln>
          </p:spPr>
          <p:txBody>
            <a:bodyPr/>
            <a:lstStyle/>
            <a:p>
              <a:endParaRPr lang="zh-CN" altLang="en-US"/>
            </a:p>
          </p:txBody>
        </p:sp>
        <p:sp>
          <p:nvSpPr>
            <p:cNvPr id="34" name="Line 32"/>
            <p:cNvSpPr>
              <a:spLocks noChangeShapeType="1"/>
            </p:cNvSpPr>
            <p:nvPr/>
          </p:nvSpPr>
          <p:spPr bwMode="auto">
            <a:xfrm>
              <a:off x="5307" y="1940"/>
              <a:ext cx="173" cy="2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Rectangle 33"/>
            <p:cNvSpPr>
              <a:spLocks noChangeArrowheads="1"/>
            </p:cNvSpPr>
            <p:nvPr/>
          </p:nvSpPr>
          <p:spPr bwMode="auto">
            <a:xfrm>
              <a:off x="5185" y="2096"/>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 name="Freeform 34"/>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37" name="Freeform 35"/>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38" name="Line 36"/>
            <p:cNvSpPr>
              <a:spLocks noChangeShapeType="1"/>
            </p:cNvSpPr>
            <p:nvPr/>
          </p:nvSpPr>
          <p:spPr bwMode="auto">
            <a:xfrm flipV="1">
              <a:off x="5307" y="1966"/>
              <a:ext cx="173" cy="17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Rectangle 37"/>
            <p:cNvSpPr>
              <a:spLocks noChangeArrowheads="1"/>
            </p:cNvSpPr>
            <p:nvPr/>
          </p:nvSpPr>
          <p:spPr bwMode="auto">
            <a:xfrm>
              <a:off x="5480" y="2149"/>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 name="Freeform 38"/>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chemeClr val="bg2"/>
            </a:solidFill>
            <a:ln w="0">
              <a:solidFill>
                <a:srgbClr val="000000"/>
              </a:solidFill>
              <a:round/>
            </a:ln>
          </p:spPr>
          <p:txBody>
            <a:bodyPr/>
            <a:lstStyle/>
            <a:p>
              <a:endParaRPr lang="zh-CN" altLang="en-US"/>
            </a:p>
          </p:txBody>
        </p:sp>
        <p:sp>
          <p:nvSpPr>
            <p:cNvPr id="41" name="Freeform 39"/>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chemeClr val="bg2"/>
            </a:solidFill>
            <a:ln w="0">
              <a:solidFill>
                <a:srgbClr val="000000"/>
              </a:solidFill>
              <a:round/>
            </a:ln>
          </p:spPr>
          <p:txBody>
            <a:bodyPr/>
            <a:lstStyle/>
            <a:p>
              <a:endParaRPr lang="zh-CN" altLang="en-US"/>
            </a:p>
          </p:txBody>
        </p:sp>
        <p:sp>
          <p:nvSpPr>
            <p:cNvPr id="42" name="Rectangle 40"/>
            <p:cNvSpPr>
              <a:spLocks noChangeArrowheads="1"/>
            </p:cNvSpPr>
            <p:nvPr/>
          </p:nvSpPr>
          <p:spPr bwMode="auto">
            <a:xfrm>
              <a:off x="5185" y="2254"/>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 name="Freeform 41"/>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7F7F7F"/>
            </a:solidFill>
            <a:ln w="0">
              <a:solidFill>
                <a:srgbClr val="000000"/>
              </a:solidFill>
              <a:round/>
            </a:ln>
          </p:spPr>
          <p:txBody>
            <a:bodyPr/>
            <a:lstStyle/>
            <a:p>
              <a:endParaRPr lang="zh-CN" altLang="en-US"/>
            </a:p>
          </p:txBody>
        </p:sp>
        <p:sp>
          <p:nvSpPr>
            <p:cNvPr id="44" name="Freeform 42"/>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7F7F7F"/>
            </a:solidFill>
            <a:ln w="0">
              <a:solidFill>
                <a:srgbClr val="000000"/>
              </a:solidFill>
              <a:round/>
            </a:ln>
          </p:spPr>
          <p:txBody>
            <a:bodyPr/>
            <a:lstStyle/>
            <a:p>
              <a:endParaRPr lang="zh-CN" altLang="en-US"/>
            </a:p>
          </p:txBody>
        </p:sp>
        <p:sp>
          <p:nvSpPr>
            <p:cNvPr id="45" name="Line 43"/>
            <p:cNvSpPr>
              <a:spLocks noChangeShapeType="1"/>
            </p:cNvSpPr>
            <p:nvPr/>
          </p:nvSpPr>
          <p:spPr bwMode="auto">
            <a:xfrm flipV="1">
              <a:off x="5307" y="2191"/>
              <a:ext cx="173" cy="10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6" name="Rectangle 44"/>
          <p:cNvSpPr>
            <a:spLocks noChangeArrowheads="1"/>
          </p:cNvSpPr>
          <p:nvPr/>
        </p:nvSpPr>
        <p:spPr bwMode="auto">
          <a:xfrm>
            <a:off x="2362201" y="3114983"/>
            <a:ext cx="1854077"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48" tIns="47874" rIns="95748" bIns="47874">
            <a:spAutoFit/>
          </a:bodyPr>
          <a:lstStyle>
            <a:lvl1pPr defTabSz="955675">
              <a:defRPr sz="1000">
                <a:solidFill>
                  <a:schemeClr val="tx1"/>
                </a:solidFill>
                <a:latin typeface="Arial" panose="020B0604020202020204" pitchFamily="34" charset="0"/>
              </a:defRPr>
            </a:lvl1pPr>
            <a:lvl2pPr marL="742950" indent="-285750" defTabSz="955675">
              <a:defRPr sz="1000">
                <a:solidFill>
                  <a:schemeClr val="tx1"/>
                </a:solidFill>
                <a:latin typeface="Arial" panose="020B0604020202020204" pitchFamily="34" charset="0"/>
              </a:defRPr>
            </a:lvl2pPr>
            <a:lvl3pPr marL="1143000" indent="-228600" defTabSz="955675">
              <a:defRPr sz="1000">
                <a:solidFill>
                  <a:schemeClr val="tx1"/>
                </a:solidFill>
                <a:latin typeface="Arial" panose="020B0604020202020204" pitchFamily="34" charset="0"/>
              </a:defRPr>
            </a:lvl3pPr>
            <a:lvl4pPr marL="1600200" indent="-228600" defTabSz="955675">
              <a:defRPr sz="1000">
                <a:solidFill>
                  <a:schemeClr val="tx1"/>
                </a:solidFill>
                <a:latin typeface="Arial" panose="020B0604020202020204" pitchFamily="34" charset="0"/>
              </a:defRPr>
            </a:lvl4pPr>
            <a:lvl5pPr marL="2057400" indent="-228600" defTabSz="955675">
              <a:defRPr sz="1000">
                <a:solidFill>
                  <a:schemeClr val="tx1"/>
                </a:solidFill>
                <a:latin typeface="Arial" panose="020B0604020202020204" pitchFamily="34" charset="0"/>
              </a:defRPr>
            </a:lvl5pPr>
            <a:lvl6pPr marL="2514600" indent="-228600" algn="ctr" defTabSz="95567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567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5675"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5675"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400" b="1" dirty="0">
                <a:solidFill>
                  <a:srgbClr val="FF0000"/>
                </a:solidFill>
                <a:ea typeface="宋体" panose="02010600030101010101" pitchFamily="2" charset="-122"/>
              </a:rPr>
              <a:t>Analysts/Designers</a:t>
            </a:r>
            <a:endParaRPr lang="en-US" altLang="zh-CN" sz="1400" b="1" dirty="0">
              <a:solidFill>
                <a:srgbClr val="FF0000"/>
              </a:solidFill>
              <a:ea typeface="宋体" panose="02010600030101010101" pitchFamily="2" charset="-122"/>
            </a:endParaRPr>
          </a:p>
          <a:p>
            <a:pPr algn="l"/>
            <a:r>
              <a:rPr lang="en-US" altLang="zh-CN" sz="1400" b="1" i="1" dirty="0">
                <a:solidFill>
                  <a:srgbClr val="006666"/>
                </a:solidFill>
                <a:ea typeface="宋体" panose="02010600030101010101" pitchFamily="2" charset="-122"/>
              </a:rPr>
              <a:t>Structure</a:t>
            </a:r>
            <a:r>
              <a:rPr lang="en-US" altLang="zh-CN" sz="1400" b="1" dirty="0">
                <a:solidFill>
                  <a:srgbClr val="006666"/>
                </a:solidFill>
                <a:ea typeface="宋体" panose="02010600030101010101" pitchFamily="2" charset="-122"/>
              </a:rPr>
              <a:t> </a:t>
            </a:r>
            <a:endParaRPr lang="en-US" altLang="zh-CN" sz="1400" b="1" dirty="0">
              <a:solidFill>
                <a:srgbClr val="006666"/>
              </a:solidFill>
              <a:ea typeface="宋体" panose="02010600030101010101" pitchFamily="2" charset="-122"/>
            </a:endParaRPr>
          </a:p>
        </p:txBody>
      </p:sp>
      <p:sp>
        <p:nvSpPr>
          <p:cNvPr id="49" name="矩形 48"/>
          <p:cNvSpPr/>
          <p:nvPr/>
        </p:nvSpPr>
        <p:spPr>
          <a:xfrm>
            <a:off x="3189116" y="6029633"/>
            <a:ext cx="6291209" cy="461665"/>
          </a:xfrm>
          <a:prstGeom prst="rect">
            <a:avLst/>
          </a:prstGeom>
        </p:spPr>
        <p:txBody>
          <a:bodyPr wrap="none">
            <a:spAutoFit/>
          </a:bodyPr>
          <a:lstStyle/>
          <a:p>
            <a:r>
              <a:rPr lang="en-US" altLang="ko-KR" sz="2400" dirty="0">
                <a:ea typeface="Gulim" panose="020B0600000101010101" pitchFamily="34" charset="-127"/>
              </a:rPr>
              <a:t>Software Architecture: The “4+1 View” Model</a:t>
            </a:r>
            <a:endParaRPr lang="zh-CN" altLang="en-US" sz="2400"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7" name="Rectangle 45"/>
          <p:cNvSpPr>
            <a:spLocks noGrp="1" noChangeArrowheads="1"/>
          </p:cNvSpPr>
          <p:nvPr>
            <p:ph type="title"/>
          </p:nvPr>
        </p:nvSpPr>
        <p:spPr/>
        <p:txBody>
          <a:bodyPr/>
          <a:lstStyle/>
          <a:p>
            <a:pPr eaLnBrk="1" hangingPunct="1"/>
            <a:r>
              <a:rPr lang="zh-CN" altLang="en-US" dirty="0"/>
              <a:t>部署视图（物理视图）</a:t>
            </a:r>
            <a:endParaRPr lang="zh-CN" altLang="en-US" dirty="0"/>
          </a:p>
        </p:txBody>
      </p:sp>
      <p:sp>
        <p:nvSpPr>
          <p:cNvPr id="42008" name="Text Box 46"/>
          <p:cNvSpPr txBox="1">
            <a:spLocks noChangeArrowheads="1"/>
          </p:cNvSpPr>
          <p:nvPr/>
        </p:nvSpPr>
        <p:spPr bwMode="auto">
          <a:xfrm>
            <a:off x="1666082" y="6021698"/>
            <a:ext cx="89916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800" i="1" dirty="0">
                <a:solidFill>
                  <a:srgbClr val="EB7C1F"/>
                </a:solidFill>
                <a:ea typeface="宋体" panose="02010600030101010101" pitchFamily="2" charset="-122"/>
              </a:rPr>
              <a:t>The Deployment View is an “architecturally significant” slice of the Deployment Model.</a:t>
            </a:r>
            <a:endParaRPr lang="en-US" altLang="zh-CN" sz="1800" i="1" dirty="0">
              <a:solidFill>
                <a:srgbClr val="EB7C1F"/>
              </a:solidFill>
              <a:ea typeface="宋体" panose="02010600030101010101" pitchFamily="2" charset="-122"/>
            </a:endParaRPr>
          </a:p>
        </p:txBody>
      </p:sp>
      <p:sp>
        <p:nvSpPr>
          <p:cNvPr id="47" name="Rectangle 2"/>
          <p:cNvSpPr>
            <a:spLocks noChangeArrowheads="1"/>
          </p:cNvSpPr>
          <p:nvPr/>
        </p:nvSpPr>
        <p:spPr bwMode="auto">
          <a:xfrm>
            <a:off x="2362200" y="1667183"/>
            <a:ext cx="3576638" cy="2046288"/>
          </a:xfrm>
          <a:prstGeom prst="rect">
            <a:avLst/>
          </a:prstGeom>
          <a:noFill/>
          <a:ln>
            <a:solidFill>
              <a:schemeClr val="tx1"/>
            </a:solid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8" name="Rectangle 3"/>
          <p:cNvSpPr>
            <a:spLocks noChangeArrowheads="1"/>
          </p:cNvSpPr>
          <p:nvPr/>
        </p:nvSpPr>
        <p:spPr bwMode="auto">
          <a:xfrm>
            <a:off x="2362200" y="3775383"/>
            <a:ext cx="3576638"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49" name="Rectangle 4"/>
          <p:cNvSpPr>
            <a:spLocks noChangeArrowheads="1"/>
          </p:cNvSpPr>
          <p:nvPr/>
        </p:nvSpPr>
        <p:spPr bwMode="auto">
          <a:xfrm>
            <a:off x="6019800" y="1667183"/>
            <a:ext cx="3644900" cy="2046288"/>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0" name="Rectangle 5"/>
          <p:cNvSpPr>
            <a:spLocks noChangeArrowheads="1"/>
          </p:cNvSpPr>
          <p:nvPr/>
        </p:nvSpPr>
        <p:spPr bwMode="auto">
          <a:xfrm>
            <a:off x="3810001" y="4410384"/>
            <a:ext cx="170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a:ea typeface="Gulim" panose="020B0600000101010101" pitchFamily="34" charset="-127"/>
              </a:rPr>
              <a:t>Process View</a:t>
            </a:r>
            <a:endParaRPr lang="en-US" altLang="ko-KR" sz="1800" b="1">
              <a:ea typeface="Gulim" panose="020B0600000101010101" pitchFamily="34" charset="-127"/>
            </a:endParaRPr>
          </a:p>
        </p:txBody>
      </p:sp>
      <p:sp>
        <p:nvSpPr>
          <p:cNvPr id="51" name="Rectangle 6"/>
          <p:cNvSpPr>
            <a:spLocks noChangeArrowheads="1"/>
          </p:cNvSpPr>
          <p:nvPr/>
        </p:nvSpPr>
        <p:spPr bwMode="auto">
          <a:xfrm>
            <a:off x="6032500" y="3775383"/>
            <a:ext cx="3644900" cy="2006600"/>
          </a:xfrm>
          <a:prstGeom prst="rect">
            <a:avLst/>
          </a:prstGeom>
          <a:solidFill>
            <a:srgbClr val="CCFFFF"/>
          </a:solid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2" name="Rectangle 7"/>
          <p:cNvSpPr>
            <a:spLocks noChangeArrowheads="1"/>
          </p:cNvSpPr>
          <p:nvPr/>
        </p:nvSpPr>
        <p:spPr bwMode="auto">
          <a:xfrm>
            <a:off x="6324600" y="4410384"/>
            <a:ext cx="231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Deployment View</a:t>
            </a:r>
            <a:endParaRPr lang="en-US" altLang="ko-KR" sz="1800" b="1" dirty="0">
              <a:ea typeface="Gulim" panose="020B0600000101010101" pitchFamily="34" charset="-127"/>
            </a:endParaRPr>
          </a:p>
        </p:txBody>
      </p:sp>
      <p:graphicFrame>
        <p:nvGraphicFramePr>
          <p:cNvPr id="53" name="Object 8"/>
          <p:cNvGraphicFramePr/>
          <p:nvPr/>
        </p:nvGraphicFramePr>
        <p:xfrm>
          <a:off x="8534400" y="1743383"/>
          <a:ext cx="1041400" cy="819150"/>
        </p:xfrm>
        <a:graphic>
          <a:graphicData uri="http://schemas.openxmlformats.org/presentationml/2006/ole">
            <mc:AlternateContent xmlns:mc="http://schemas.openxmlformats.org/markup-compatibility/2006">
              <mc:Choice xmlns:v="urn:schemas-microsoft-com:vml" Requires="v">
                <p:oleObj spid="_x0000_s24802" name="CorelDRAW 6.0" r:id="rId1" imgW="457200" imgH="457200" progId="CorelDRAW.Graphic.6">
                  <p:embed/>
                </p:oleObj>
              </mc:Choice>
              <mc:Fallback>
                <p:oleObj name="CorelDRAW 6.0" r:id="rId1" imgW="457200" imgH="457200" progId="CorelDRAW.Graphic.6">
                  <p:embed/>
                  <p:pic>
                    <p:nvPicPr>
                      <p:cNvPr id="0" name="图片 2480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7433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Rectangle 9"/>
          <p:cNvSpPr>
            <a:spLocks noChangeArrowheads="1"/>
          </p:cNvSpPr>
          <p:nvPr/>
        </p:nvSpPr>
        <p:spPr bwMode="auto">
          <a:xfrm>
            <a:off x="3810001" y="2276784"/>
            <a:ext cx="161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Logical View</a:t>
            </a:r>
            <a:endParaRPr lang="en-US" altLang="ko-KR" sz="1800" b="1" dirty="0">
              <a:ea typeface="Gulim" panose="020B0600000101010101" pitchFamily="34" charset="-127"/>
            </a:endParaRPr>
          </a:p>
        </p:txBody>
      </p:sp>
      <p:graphicFrame>
        <p:nvGraphicFramePr>
          <p:cNvPr id="55" name="Object 10"/>
          <p:cNvGraphicFramePr/>
          <p:nvPr/>
        </p:nvGraphicFramePr>
        <p:xfrm>
          <a:off x="2438400" y="1819584"/>
          <a:ext cx="965200" cy="785813"/>
        </p:xfrm>
        <a:graphic>
          <a:graphicData uri="http://schemas.openxmlformats.org/presentationml/2006/ole">
            <mc:AlternateContent xmlns:mc="http://schemas.openxmlformats.org/markup-compatibility/2006">
              <mc:Choice xmlns:v="urn:schemas-microsoft-com:vml" Requires="v">
                <p:oleObj spid="_x0000_s24803" name="CorelDRAW 6.0" r:id="rId3" imgW="457200" imgH="457200" progId="CorelDRAW.Graphic.6">
                  <p:embed/>
                </p:oleObj>
              </mc:Choice>
              <mc:Fallback>
                <p:oleObj name="CorelDRAW 6.0" r:id="rId3" imgW="457200" imgH="457200" progId="CorelDRAW.Graphic.6">
                  <p:embed/>
                  <p:pic>
                    <p:nvPicPr>
                      <p:cNvPr id="0" name="图片 248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19584"/>
                        <a:ext cx="9652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Oval 11"/>
          <p:cNvSpPr>
            <a:spLocks noChangeArrowheads="1"/>
          </p:cNvSpPr>
          <p:nvPr/>
        </p:nvSpPr>
        <p:spPr bwMode="auto">
          <a:xfrm>
            <a:off x="4617244" y="2684772"/>
            <a:ext cx="2830512" cy="1514475"/>
          </a:xfrm>
          <a:prstGeom prst="ellipse">
            <a:avLst/>
          </a:prstGeom>
          <a:solidFill>
            <a:schemeClr val="accent5">
              <a:lumMod val="20000"/>
              <a:lumOff val="80000"/>
            </a:schemeClr>
          </a:solidFill>
          <a:ln w="12700">
            <a:solidFill>
              <a:srgbClr val="5F5F5F"/>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7" name="Rectangle 12"/>
          <p:cNvSpPr>
            <a:spLocks noChangeArrowheads="1"/>
          </p:cNvSpPr>
          <p:nvPr/>
        </p:nvSpPr>
        <p:spPr bwMode="auto">
          <a:xfrm>
            <a:off x="5181600" y="3648384"/>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Use-Case View</a:t>
            </a:r>
            <a:endParaRPr lang="en-US" altLang="ko-KR" sz="1800" b="1" dirty="0">
              <a:ea typeface="Gulim" panose="020B0600000101010101" pitchFamily="34" charset="-127"/>
            </a:endParaRPr>
          </a:p>
        </p:txBody>
      </p:sp>
      <p:graphicFrame>
        <p:nvGraphicFramePr>
          <p:cNvPr id="58" name="Object 13"/>
          <p:cNvGraphicFramePr/>
          <p:nvPr/>
        </p:nvGraphicFramePr>
        <p:xfrm>
          <a:off x="5562601" y="2810183"/>
          <a:ext cx="1198563" cy="742950"/>
        </p:xfrm>
        <a:graphic>
          <a:graphicData uri="http://schemas.openxmlformats.org/presentationml/2006/ole">
            <mc:AlternateContent xmlns:mc="http://schemas.openxmlformats.org/markup-compatibility/2006">
              <mc:Choice xmlns:v="urn:schemas-microsoft-com:vml" Requires="v">
                <p:oleObj spid="_x0000_s24804" name="CorelDRAW 6.0" r:id="rId5" imgW="914400" imgH="914400" progId="CorelDRAW.Graphic.6">
                  <p:embed/>
                </p:oleObj>
              </mc:Choice>
              <mc:Fallback>
                <p:oleObj name="CorelDRAW 6.0" r:id="rId5" imgW="914400" imgH="914400" progId="CorelDRAW.Graphic.6">
                  <p:embed/>
                  <p:pic>
                    <p:nvPicPr>
                      <p:cNvPr id="0" name="图片 2480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810183"/>
                        <a:ext cx="11985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Rectangle 14"/>
          <p:cNvSpPr>
            <a:spLocks noChangeArrowheads="1"/>
          </p:cNvSpPr>
          <p:nvPr/>
        </p:nvSpPr>
        <p:spPr bwMode="auto">
          <a:xfrm>
            <a:off x="6324601" y="2276784"/>
            <a:ext cx="252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Implementation View</a:t>
            </a:r>
            <a:endParaRPr lang="en-US" altLang="ko-KR" sz="1800" b="1" dirty="0">
              <a:ea typeface="Gulim" panose="020B0600000101010101" pitchFamily="34" charset="-127"/>
            </a:endParaRPr>
          </a:p>
        </p:txBody>
      </p:sp>
      <p:grpSp>
        <p:nvGrpSpPr>
          <p:cNvPr id="60" name="Group 15"/>
          <p:cNvGrpSpPr/>
          <p:nvPr/>
        </p:nvGrpSpPr>
        <p:grpSpPr bwMode="auto">
          <a:xfrm>
            <a:off x="4273550" y="3018146"/>
            <a:ext cx="1316038" cy="538162"/>
            <a:chOff x="1056" y="755"/>
            <a:chExt cx="829" cy="339"/>
          </a:xfrm>
        </p:grpSpPr>
        <p:sp>
          <p:nvSpPr>
            <p:cNvPr id="61" name="Rectangle 16"/>
            <p:cNvSpPr>
              <a:spLocks noChangeArrowheads="1"/>
            </p:cNvSpPr>
            <p:nvPr/>
          </p:nvSpPr>
          <p:spPr bwMode="auto">
            <a:xfrm>
              <a:off x="1056" y="755"/>
              <a:ext cx="64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End-user </a:t>
              </a:r>
              <a:endParaRPr lang="en-US" altLang="ko-KR" sz="1400" b="1">
                <a:solidFill>
                  <a:srgbClr val="FF3300"/>
                </a:solidFill>
                <a:ea typeface="Gulim" panose="020B0600000101010101" pitchFamily="34" charset="-127"/>
              </a:endParaRPr>
            </a:p>
          </p:txBody>
        </p:sp>
        <p:sp>
          <p:nvSpPr>
            <p:cNvPr id="62" name="Rectangle 17"/>
            <p:cNvSpPr>
              <a:spLocks noChangeArrowheads="1"/>
            </p:cNvSpPr>
            <p:nvPr/>
          </p:nvSpPr>
          <p:spPr bwMode="auto">
            <a:xfrm>
              <a:off x="1056" y="894"/>
              <a:ext cx="8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Functionality</a:t>
              </a:r>
              <a:endParaRPr lang="en-US" altLang="ko-KR" sz="1400" b="1" i="1" dirty="0">
                <a:solidFill>
                  <a:srgbClr val="006666"/>
                </a:solidFill>
                <a:ea typeface="Gulim" panose="020B0600000101010101" pitchFamily="34" charset="-127"/>
              </a:endParaRPr>
            </a:p>
          </p:txBody>
        </p:sp>
      </p:grpSp>
      <p:sp>
        <p:nvSpPr>
          <p:cNvPr id="63" name="Rectangle 18"/>
          <p:cNvSpPr>
            <a:spLocks noChangeArrowheads="1"/>
          </p:cNvSpPr>
          <p:nvPr/>
        </p:nvSpPr>
        <p:spPr bwMode="auto">
          <a:xfrm>
            <a:off x="7620000" y="3114983"/>
            <a:ext cx="2152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dirty="0">
                <a:solidFill>
                  <a:srgbClr val="FF3300"/>
                </a:solidFill>
                <a:ea typeface="Gulim" panose="020B0600000101010101" pitchFamily="34" charset="-127"/>
              </a:rPr>
              <a:t>Programmers</a:t>
            </a:r>
            <a:r>
              <a:rPr lang="en-US" altLang="ko-KR" sz="1400" b="1" dirty="0">
                <a:solidFill>
                  <a:schemeClr val="bg2"/>
                </a:solidFill>
                <a:ea typeface="Gulim" panose="020B0600000101010101" pitchFamily="34" charset="-127"/>
              </a:rPr>
              <a:t> </a:t>
            </a:r>
            <a:endParaRPr lang="en-US" altLang="ko-KR" sz="1400" b="1" dirty="0">
              <a:solidFill>
                <a:schemeClr val="bg2"/>
              </a:solidFill>
              <a:ea typeface="Gulim" panose="020B0600000101010101" pitchFamily="34" charset="-127"/>
            </a:endParaRPr>
          </a:p>
          <a:p>
            <a:pPr algn="r"/>
            <a:r>
              <a:rPr lang="en-US" altLang="ko-KR" sz="1400" b="1" i="1" dirty="0">
                <a:solidFill>
                  <a:srgbClr val="006666"/>
                </a:solidFill>
                <a:ea typeface="Gulim" panose="020B0600000101010101" pitchFamily="34" charset="-127"/>
              </a:rPr>
              <a:t>Software management</a:t>
            </a:r>
            <a:r>
              <a:rPr lang="en-US" altLang="ko-KR" sz="1600" b="1" dirty="0">
                <a:solidFill>
                  <a:srgbClr val="006666"/>
                </a:solidFill>
                <a:ea typeface="Gulim" panose="020B0600000101010101" pitchFamily="34" charset="-127"/>
              </a:rPr>
              <a:t> </a:t>
            </a:r>
            <a:endParaRPr lang="en-US" altLang="ko-KR" sz="1600" b="1" dirty="0">
              <a:solidFill>
                <a:srgbClr val="006666"/>
              </a:solidFill>
              <a:ea typeface="Gulim" panose="020B0600000101010101" pitchFamily="34" charset="-127"/>
            </a:endParaRPr>
          </a:p>
        </p:txBody>
      </p:sp>
      <p:grpSp>
        <p:nvGrpSpPr>
          <p:cNvPr id="64" name="Group 19"/>
          <p:cNvGrpSpPr/>
          <p:nvPr/>
        </p:nvGrpSpPr>
        <p:grpSpPr bwMode="auto">
          <a:xfrm>
            <a:off x="2362202" y="4791383"/>
            <a:ext cx="1827213" cy="977900"/>
            <a:chOff x="1680" y="2832"/>
            <a:chExt cx="1151" cy="616"/>
          </a:xfrm>
        </p:grpSpPr>
        <p:sp>
          <p:nvSpPr>
            <p:cNvPr id="65" name="Rectangle 20"/>
            <p:cNvSpPr>
              <a:spLocks noChangeArrowheads="1"/>
            </p:cNvSpPr>
            <p:nvPr/>
          </p:nvSpPr>
          <p:spPr bwMode="auto">
            <a:xfrm>
              <a:off x="1680" y="2976"/>
              <a:ext cx="8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Performance</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Scalability</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Throughput</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p:txBody>
        </p:sp>
        <p:sp>
          <p:nvSpPr>
            <p:cNvPr id="66" name="Rectangle 21"/>
            <p:cNvSpPr>
              <a:spLocks noChangeArrowheads="1"/>
            </p:cNvSpPr>
            <p:nvPr/>
          </p:nvSpPr>
          <p:spPr bwMode="auto">
            <a:xfrm>
              <a:off x="1680" y="2832"/>
              <a:ext cx="115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System integrators</a:t>
              </a:r>
              <a:endParaRPr lang="en-US" altLang="ko-KR" sz="1400" b="1">
                <a:solidFill>
                  <a:srgbClr val="FF3300"/>
                </a:solidFill>
                <a:ea typeface="Gulim" panose="020B0600000101010101" pitchFamily="34" charset="-127"/>
              </a:endParaRPr>
            </a:p>
          </p:txBody>
        </p:sp>
      </p:grpSp>
      <p:sp>
        <p:nvSpPr>
          <p:cNvPr id="67" name="Rectangle 22"/>
          <p:cNvSpPr>
            <a:spLocks noChangeArrowheads="1"/>
          </p:cNvSpPr>
          <p:nvPr/>
        </p:nvSpPr>
        <p:spPr bwMode="auto">
          <a:xfrm>
            <a:off x="7086600" y="5019984"/>
            <a:ext cx="2566988"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i="1" dirty="0">
                <a:solidFill>
                  <a:srgbClr val="006666"/>
                </a:solidFill>
                <a:ea typeface="Gulim" panose="020B0600000101010101" pitchFamily="34" charset="-127"/>
              </a:rPr>
              <a:t>System topology</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Delivery, installation</a:t>
            </a:r>
            <a:endParaRPr lang="en-US" altLang="ko-KR" sz="1400" b="1" i="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communication</a:t>
            </a:r>
            <a:endParaRPr lang="en-US" altLang="ko-KR" sz="1400" b="1" i="1" dirty="0">
              <a:solidFill>
                <a:srgbClr val="006666"/>
              </a:solidFill>
              <a:ea typeface="Gulim" panose="020B0600000101010101" pitchFamily="34" charset="-127"/>
            </a:endParaRPr>
          </a:p>
        </p:txBody>
      </p:sp>
      <p:sp>
        <p:nvSpPr>
          <p:cNvPr id="68" name="Rectangle 23"/>
          <p:cNvSpPr>
            <a:spLocks noChangeArrowheads="1"/>
          </p:cNvSpPr>
          <p:nvPr/>
        </p:nvSpPr>
        <p:spPr bwMode="auto">
          <a:xfrm>
            <a:off x="7677768" y="4791383"/>
            <a:ext cx="190597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a:solidFill>
                  <a:srgbClr val="FF3300"/>
                </a:solidFill>
                <a:ea typeface="Gulim" panose="020B0600000101010101" pitchFamily="34" charset="-127"/>
              </a:rPr>
              <a:t>System engineering</a:t>
            </a:r>
            <a:endParaRPr lang="en-US" altLang="ko-KR" sz="1400" b="1">
              <a:solidFill>
                <a:srgbClr val="FF3300"/>
              </a:solidFill>
              <a:ea typeface="Gulim" panose="020B0600000101010101" pitchFamily="34" charset="-127"/>
            </a:endParaRPr>
          </a:p>
        </p:txBody>
      </p:sp>
      <p:graphicFrame>
        <p:nvGraphicFramePr>
          <p:cNvPr id="69" name="Object 24"/>
          <p:cNvGraphicFramePr/>
          <p:nvPr/>
        </p:nvGraphicFramePr>
        <p:xfrm>
          <a:off x="2438400" y="3876983"/>
          <a:ext cx="1041400" cy="819150"/>
        </p:xfrm>
        <a:graphic>
          <a:graphicData uri="http://schemas.openxmlformats.org/presentationml/2006/ole">
            <mc:AlternateContent xmlns:mc="http://schemas.openxmlformats.org/markup-compatibility/2006">
              <mc:Choice xmlns:v="urn:schemas-microsoft-com:vml" Requires="v">
                <p:oleObj spid="_x0000_s24805" name="CorelDRAW 6.0" r:id="rId7" imgW="457200" imgH="457200" progId="CorelDRAW.Graphic.6">
                  <p:embed/>
                </p:oleObj>
              </mc:Choice>
              <mc:Fallback>
                <p:oleObj name="CorelDRAW 6.0" r:id="rId7" imgW="457200" imgH="457200" progId="CorelDRAW.Graphic.6">
                  <p:embed/>
                  <p:pic>
                    <p:nvPicPr>
                      <p:cNvPr id="0" name="图片 2480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769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0" name="Group 25"/>
          <p:cNvGrpSpPr/>
          <p:nvPr/>
        </p:nvGrpSpPr>
        <p:grpSpPr bwMode="auto">
          <a:xfrm>
            <a:off x="8531225" y="3954772"/>
            <a:ext cx="693738" cy="769937"/>
            <a:chOff x="5185" y="1876"/>
            <a:chExt cx="437" cy="485"/>
          </a:xfrm>
        </p:grpSpPr>
        <p:sp>
          <p:nvSpPr>
            <p:cNvPr id="71" name="Rectangle 26"/>
            <p:cNvSpPr>
              <a:spLocks noChangeArrowheads="1"/>
            </p:cNvSpPr>
            <p:nvPr/>
          </p:nvSpPr>
          <p:spPr bwMode="auto">
            <a:xfrm>
              <a:off x="5185" y="1897"/>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2" name="Freeform 27"/>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73" name="Freeform 28"/>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74" name="Rectangle 29"/>
            <p:cNvSpPr>
              <a:spLocks noChangeArrowheads="1"/>
            </p:cNvSpPr>
            <p:nvPr/>
          </p:nvSpPr>
          <p:spPr bwMode="auto">
            <a:xfrm>
              <a:off x="5480" y="1924"/>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 name="Freeform 30"/>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chemeClr val="bg2"/>
            </a:solidFill>
            <a:ln w="0">
              <a:solidFill>
                <a:srgbClr val="000000"/>
              </a:solidFill>
              <a:round/>
            </a:ln>
          </p:spPr>
          <p:txBody>
            <a:bodyPr/>
            <a:lstStyle/>
            <a:p>
              <a:endParaRPr lang="zh-CN" altLang="en-US"/>
            </a:p>
          </p:txBody>
        </p:sp>
        <p:sp>
          <p:nvSpPr>
            <p:cNvPr id="76" name="Freeform 31"/>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chemeClr val="bg2"/>
            </a:solidFill>
            <a:ln w="0">
              <a:solidFill>
                <a:srgbClr val="000000"/>
              </a:solidFill>
              <a:round/>
            </a:ln>
          </p:spPr>
          <p:txBody>
            <a:bodyPr/>
            <a:lstStyle/>
            <a:p>
              <a:endParaRPr lang="zh-CN" altLang="en-US"/>
            </a:p>
          </p:txBody>
        </p:sp>
        <p:sp>
          <p:nvSpPr>
            <p:cNvPr id="77" name="Line 32"/>
            <p:cNvSpPr>
              <a:spLocks noChangeShapeType="1"/>
            </p:cNvSpPr>
            <p:nvPr/>
          </p:nvSpPr>
          <p:spPr bwMode="auto">
            <a:xfrm>
              <a:off x="5307" y="1940"/>
              <a:ext cx="173" cy="2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33"/>
            <p:cNvSpPr>
              <a:spLocks noChangeArrowheads="1"/>
            </p:cNvSpPr>
            <p:nvPr/>
          </p:nvSpPr>
          <p:spPr bwMode="auto">
            <a:xfrm>
              <a:off x="5185" y="2096"/>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9" name="Freeform 34"/>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80" name="Freeform 35"/>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81" name="Line 36"/>
            <p:cNvSpPr>
              <a:spLocks noChangeShapeType="1"/>
            </p:cNvSpPr>
            <p:nvPr/>
          </p:nvSpPr>
          <p:spPr bwMode="auto">
            <a:xfrm flipV="1">
              <a:off x="5307" y="1966"/>
              <a:ext cx="173" cy="17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Rectangle 37"/>
            <p:cNvSpPr>
              <a:spLocks noChangeArrowheads="1"/>
            </p:cNvSpPr>
            <p:nvPr/>
          </p:nvSpPr>
          <p:spPr bwMode="auto">
            <a:xfrm>
              <a:off x="5480" y="2149"/>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3" name="Freeform 38"/>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chemeClr val="bg2"/>
            </a:solidFill>
            <a:ln w="0">
              <a:solidFill>
                <a:srgbClr val="000000"/>
              </a:solidFill>
              <a:round/>
            </a:ln>
          </p:spPr>
          <p:txBody>
            <a:bodyPr/>
            <a:lstStyle/>
            <a:p>
              <a:endParaRPr lang="zh-CN" altLang="en-US"/>
            </a:p>
          </p:txBody>
        </p:sp>
        <p:sp>
          <p:nvSpPr>
            <p:cNvPr id="84" name="Freeform 39"/>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chemeClr val="bg2"/>
            </a:solidFill>
            <a:ln w="0">
              <a:solidFill>
                <a:srgbClr val="000000"/>
              </a:solidFill>
              <a:round/>
            </a:ln>
          </p:spPr>
          <p:txBody>
            <a:bodyPr/>
            <a:lstStyle/>
            <a:p>
              <a:endParaRPr lang="zh-CN" altLang="en-US"/>
            </a:p>
          </p:txBody>
        </p:sp>
        <p:sp>
          <p:nvSpPr>
            <p:cNvPr id="85" name="Rectangle 40"/>
            <p:cNvSpPr>
              <a:spLocks noChangeArrowheads="1"/>
            </p:cNvSpPr>
            <p:nvPr/>
          </p:nvSpPr>
          <p:spPr bwMode="auto">
            <a:xfrm>
              <a:off x="5185" y="2254"/>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6" name="Freeform 41"/>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7F7F7F"/>
            </a:solidFill>
            <a:ln w="0">
              <a:solidFill>
                <a:srgbClr val="000000"/>
              </a:solidFill>
              <a:round/>
            </a:ln>
          </p:spPr>
          <p:txBody>
            <a:bodyPr/>
            <a:lstStyle/>
            <a:p>
              <a:endParaRPr lang="zh-CN" altLang="en-US"/>
            </a:p>
          </p:txBody>
        </p:sp>
        <p:sp>
          <p:nvSpPr>
            <p:cNvPr id="87" name="Freeform 42"/>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7F7F7F"/>
            </a:solidFill>
            <a:ln w="0">
              <a:solidFill>
                <a:srgbClr val="000000"/>
              </a:solidFill>
              <a:round/>
            </a:ln>
          </p:spPr>
          <p:txBody>
            <a:bodyPr/>
            <a:lstStyle/>
            <a:p>
              <a:endParaRPr lang="zh-CN" altLang="en-US"/>
            </a:p>
          </p:txBody>
        </p:sp>
        <p:sp>
          <p:nvSpPr>
            <p:cNvPr id="88" name="Line 43"/>
            <p:cNvSpPr>
              <a:spLocks noChangeShapeType="1"/>
            </p:cNvSpPr>
            <p:nvPr/>
          </p:nvSpPr>
          <p:spPr bwMode="auto">
            <a:xfrm flipV="1">
              <a:off x="5307" y="2191"/>
              <a:ext cx="173" cy="10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Rectangle 44"/>
          <p:cNvSpPr>
            <a:spLocks noChangeArrowheads="1"/>
          </p:cNvSpPr>
          <p:nvPr/>
        </p:nvSpPr>
        <p:spPr bwMode="auto">
          <a:xfrm>
            <a:off x="2362201" y="3114983"/>
            <a:ext cx="1854077"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48" tIns="47874" rIns="95748" bIns="47874">
            <a:spAutoFit/>
          </a:bodyPr>
          <a:lstStyle>
            <a:lvl1pPr defTabSz="955675">
              <a:defRPr sz="1000">
                <a:solidFill>
                  <a:schemeClr val="tx1"/>
                </a:solidFill>
                <a:latin typeface="Arial" panose="020B0604020202020204" pitchFamily="34" charset="0"/>
              </a:defRPr>
            </a:lvl1pPr>
            <a:lvl2pPr marL="742950" indent="-285750" defTabSz="955675">
              <a:defRPr sz="1000">
                <a:solidFill>
                  <a:schemeClr val="tx1"/>
                </a:solidFill>
                <a:latin typeface="Arial" panose="020B0604020202020204" pitchFamily="34" charset="0"/>
              </a:defRPr>
            </a:lvl2pPr>
            <a:lvl3pPr marL="1143000" indent="-228600" defTabSz="955675">
              <a:defRPr sz="1000">
                <a:solidFill>
                  <a:schemeClr val="tx1"/>
                </a:solidFill>
                <a:latin typeface="Arial" panose="020B0604020202020204" pitchFamily="34" charset="0"/>
              </a:defRPr>
            </a:lvl3pPr>
            <a:lvl4pPr marL="1600200" indent="-228600" defTabSz="955675">
              <a:defRPr sz="1000">
                <a:solidFill>
                  <a:schemeClr val="tx1"/>
                </a:solidFill>
                <a:latin typeface="Arial" panose="020B0604020202020204" pitchFamily="34" charset="0"/>
              </a:defRPr>
            </a:lvl4pPr>
            <a:lvl5pPr marL="2057400" indent="-228600" defTabSz="955675">
              <a:defRPr sz="1000">
                <a:solidFill>
                  <a:schemeClr val="tx1"/>
                </a:solidFill>
                <a:latin typeface="Arial" panose="020B0604020202020204" pitchFamily="34" charset="0"/>
              </a:defRPr>
            </a:lvl5pPr>
            <a:lvl6pPr marL="2514600" indent="-228600" algn="ctr" defTabSz="95567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567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5675"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5675"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400" b="1" dirty="0">
                <a:solidFill>
                  <a:srgbClr val="FF0000"/>
                </a:solidFill>
                <a:ea typeface="宋体" panose="02010600030101010101" pitchFamily="2" charset="-122"/>
              </a:rPr>
              <a:t>Analysts/Designers</a:t>
            </a:r>
            <a:endParaRPr lang="en-US" altLang="zh-CN" sz="1400" b="1" dirty="0">
              <a:solidFill>
                <a:srgbClr val="FF0000"/>
              </a:solidFill>
              <a:ea typeface="宋体" panose="02010600030101010101" pitchFamily="2" charset="-122"/>
            </a:endParaRPr>
          </a:p>
          <a:p>
            <a:pPr algn="l"/>
            <a:r>
              <a:rPr lang="en-US" altLang="zh-CN" sz="1400" b="1" i="1" dirty="0">
                <a:solidFill>
                  <a:srgbClr val="006666"/>
                </a:solidFill>
                <a:ea typeface="宋体" panose="02010600030101010101" pitchFamily="2" charset="-122"/>
              </a:rPr>
              <a:t>Structure</a:t>
            </a:r>
            <a:r>
              <a:rPr lang="en-US" altLang="zh-CN" sz="1400" b="1" dirty="0">
                <a:solidFill>
                  <a:srgbClr val="006666"/>
                </a:solidFill>
                <a:ea typeface="宋体" panose="02010600030101010101" pitchFamily="2" charset="-122"/>
              </a:rPr>
              <a:t> </a:t>
            </a:r>
            <a:endParaRPr lang="en-US" altLang="zh-CN" sz="1400" b="1" dirty="0">
              <a:solidFill>
                <a:srgbClr val="006666"/>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a:t>
            </a:r>
            <a:r>
              <a:rPr lang="zh-CN" altLang="en-US" dirty="0" smtClean="0"/>
              <a:t>的</a:t>
            </a:r>
            <a:r>
              <a:rPr lang="zh-CN" altLang="en-US" dirty="0"/>
              <a:t>部署</a:t>
            </a:r>
            <a:r>
              <a:rPr lang="zh-CN" altLang="en-US" dirty="0" smtClean="0"/>
              <a:t>视图</a:t>
            </a:r>
            <a:endParaRPr lang="zh-CN" altLang="en-US" dirty="0"/>
          </a:p>
        </p:txBody>
      </p:sp>
      <p:sp>
        <p:nvSpPr>
          <p:cNvPr id="3" name="内容占位符 2"/>
          <p:cNvSpPr>
            <a:spLocks noGrp="1"/>
          </p:cNvSpPr>
          <p:nvPr>
            <p:ph idx="1"/>
          </p:nvPr>
        </p:nvSpPr>
        <p:spPr>
          <a:xfrm>
            <a:off x="612000" y="1233537"/>
            <a:ext cx="11157857" cy="2311637"/>
          </a:xfrm>
        </p:spPr>
        <p:txBody>
          <a:bodyPr/>
          <a:lstStyle/>
          <a:p>
            <a:pPr>
              <a:lnSpc>
                <a:spcPct val="100000"/>
              </a:lnSpc>
              <a:spcBef>
                <a:spcPts val="300"/>
              </a:spcBef>
              <a:defRPr/>
            </a:pPr>
            <a:r>
              <a:rPr lang="zh-CN" altLang="en-US" dirty="0" smtClean="0">
                <a:latin typeface="+mj-ea"/>
              </a:rPr>
              <a:t>部署视图</a:t>
            </a:r>
            <a:r>
              <a:rPr lang="en-US" altLang="zh-CN" dirty="0" smtClean="0">
                <a:latin typeface="+mj-ea"/>
              </a:rPr>
              <a:t>, </a:t>
            </a:r>
            <a:r>
              <a:rPr lang="zh-CN" altLang="en-US" dirty="0">
                <a:latin typeface="+mj-ea"/>
              </a:rPr>
              <a:t>即</a:t>
            </a:r>
            <a:r>
              <a:rPr lang="zh-CN" altLang="en-US" dirty="0" smtClean="0">
                <a:latin typeface="+mj-ea"/>
              </a:rPr>
              <a:t>物理视图</a:t>
            </a:r>
            <a:endParaRPr lang="en-US" altLang="zh-CN" dirty="0">
              <a:latin typeface="+mj-ea"/>
            </a:endParaRPr>
          </a:p>
          <a:p>
            <a:pPr lvl="1">
              <a:lnSpc>
                <a:spcPct val="100000"/>
              </a:lnSpc>
              <a:spcBef>
                <a:spcPts val="300"/>
              </a:spcBef>
              <a:defRPr/>
            </a:pPr>
            <a:r>
              <a:rPr lang="zh-CN" altLang="en-US" dirty="0"/>
              <a:t>软件安装部署的</a:t>
            </a:r>
            <a:r>
              <a:rPr lang="zh-CN" altLang="en-US" b="1" dirty="0">
                <a:solidFill>
                  <a:srgbClr val="EB7C1F"/>
                </a:solidFill>
              </a:rPr>
              <a:t>物理机器</a:t>
            </a:r>
            <a:r>
              <a:rPr lang="zh-CN" altLang="en-US" dirty="0"/>
              <a:t>及其</a:t>
            </a:r>
            <a:r>
              <a:rPr lang="zh-CN" altLang="en-US" b="1" dirty="0">
                <a:solidFill>
                  <a:srgbClr val="EB7C1F"/>
                </a:solidFill>
              </a:rPr>
              <a:t>连接</a:t>
            </a:r>
            <a:r>
              <a:rPr lang="zh-CN" altLang="en-US" dirty="0"/>
              <a:t>，各个构件在这些机器上的部署</a:t>
            </a:r>
            <a:endParaRPr lang="en-US" altLang="zh-CN" dirty="0">
              <a:latin typeface="+mj-ea"/>
            </a:endParaRPr>
          </a:p>
          <a:p>
            <a:pPr lvl="1">
              <a:lnSpc>
                <a:spcPct val="100000"/>
              </a:lnSpc>
              <a:spcBef>
                <a:spcPts val="300"/>
              </a:spcBef>
              <a:defRPr/>
            </a:pPr>
            <a:r>
              <a:rPr lang="en-US" altLang="zh-CN" dirty="0" smtClean="0">
                <a:latin typeface="+mj-ea"/>
              </a:rPr>
              <a:t>UML: </a:t>
            </a:r>
            <a:r>
              <a:rPr lang="zh-CN" altLang="en-US" b="1" dirty="0" smtClean="0">
                <a:solidFill>
                  <a:srgbClr val="EB7C1F"/>
                </a:solidFill>
                <a:latin typeface="+mj-ea"/>
              </a:rPr>
              <a:t>部署图</a:t>
            </a:r>
            <a:endParaRPr lang="en-US" altLang="zh-CN" b="1" dirty="0" smtClean="0">
              <a:solidFill>
                <a:srgbClr val="EB7C1F"/>
              </a:solidFill>
              <a:latin typeface="+mj-ea"/>
            </a:endParaRPr>
          </a:p>
          <a:p>
            <a:pPr>
              <a:lnSpc>
                <a:spcPct val="100000"/>
              </a:lnSpc>
              <a:spcBef>
                <a:spcPts val="300"/>
              </a:spcBef>
              <a:defRPr/>
            </a:pPr>
            <a:r>
              <a:rPr lang="zh-CN" altLang="en-US" dirty="0" smtClean="0">
                <a:latin typeface="+mj-ea"/>
              </a:rPr>
              <a:t>重点考虑的需求：可靠性、性能、可伸缩性等</a:t>
            </a:r>
            <a:endParaRPr lang="en-US" altLang="zh-CN" dirty="0" smtClean="0">
              <a:latin typeface="+mj-ea"/>
            </a:endParaRPr>
          </a:p>
          <a:p>
            <a:pPr>
              <a:lnSpc>
                <a:spcPct val="100000"/>
              </a:lnSpc>
              <a:spcBef>
                <a:spcPts val="300"/>
              </a:spcBef>
              <a:defRPr/>
            </a:pPr>
            <a:r>
              <a:rPr lang="zh-CN" altLang="en-US" dirty="0" smtClean="0"/>
              <a:t>适用</a:t>
            </a:r>
            <a:r>
              <a:rPr lang="zh-CN" altLang="en-US" dirty="0"/>
              <a:t>场景</a:t>
            </a:r>
            <a:r>
              <a:rPr lang="zh-CN" altLang="en-US" dirty="0" smtClean="0"/>
              <a:t>：</a:t>
            </a:r>
            <a:r>
              <a:rPr lang="zh-CN" altLang="en-US" dirty="0" smtClean="0">
                <a:latin typeface="+mj-ea"/>
              </a:rPr>
              <a:t>单机</a:t>
            </a:r>
            <a:r>
              <a:rPr lang="zh-CN" altLang="en-US" dirty="0">
                <a:latin typeface="+mj-ea"/>
              </a:rPr>
              <a:t>软件不需要定义部署视图</a:t>
            </a:r>
            <a:endParaRPr lang="en-US" altLang="zh-CN" dirty="0">
              <a:latin typeface="+mj-ea"/>
            </a:endParaRPr>
          </a:p>
          <a:p>
            <a:pPr marL="0" indent="0">
              <a:buNone/>
            </a:pP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3035686" y="3535680"/>
            <a:ext cx="5902589" cy="3220721"/>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dirty="0" smtClean="0"/>
              <a:t>部署架构风格</a:t>
            </a:r>
            <a:endParaRPr lang="en-US" altLang="zh-CN" dirty="0" smtClean="0"/>
          </a:p>
        </p:txBody>
      </p:sp>
      <p:sp>
        <p:nvSpPr>
          <p:cNvPr id="43011" name="Rectangle 3"/>
          <p:cNvSpPr>
            <a:spLocks noGrp="1" noChangeArrowheads="1"/>
          </p:cNvSpPr>
          <p:nvPr>
            <p:ph type="body" idx="1"/>
          </p:nvPr>
        </p:nvSpPr>
        <p:spPr/>
        <p:txBody>
          <a:bodyPr/>
          <a:lstStyle/>
          <a:p>
            <a:pPr eaLnBrk="1" hangingPunct="1"/>
            <a:r>
              <a:rPr lang="en-US" altLang="zh-CN" dirty="0" smtClean="0">
                <a:ea typeface="宋体" panose="02010600030101010101" pitchFamily="2" charset="-122"/>
              </a:rPr>
              <a:t>Client/Server</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3-tier</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Fat Client</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Fat Server</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Distributed Client/Server</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Serverless</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Peer-to-peer (P2P)</a:t>
            </a:r>
            <a:endParaRPr lang="zh-CN" altLang="en-US" dirty="0" smtClean="0">
              <a:ea typeface="宋体" panose="02010600030101010101" pitchFamily="2" charset="-122"/>
            </a:endParaRPr>
          </a:p>
        </p:txBody>
      </p:sp>
      <p:sp>
        <p:nvSpPr>
          <p:cNvPr id="43012" name="Freeform 4"/>
          <p:cNvSpPr/>
          <p:nvPr/>
        </p:nvSpPr>
        <p:spPr bwMode="auto">
          <a:xfrm rot="-93323">
            <a:off x="6450013" y="1847850"/>
            <a:ext cx="2578100" cy="2579688"/>
          </a:xfrm>
          <a:custGeom>
            <a:avLst/>
            <a:gdLst>
              <a:gd name="T0" fmla="*/ 2147483647 w 1624"/>
              <a:gd name="T1" fmla="*/ 2147483647 h 1625"/>
              <a:gd name="T2" fmla="*/ 2147483647 w 1624"/>
              <a:gd name="T3" fmla="*/ 2147483647 h 1625"/>
              <a:gd name="T4" fmla="*/ 2147483647 w 1624"/>
              <a:gd name="T5" fmla="*/ 2147483647 h 1625"/>
              <a:gd name="T6" fmla="*/ 2147483647 w 1624"/>
              <a:gd name="T7" fmla="*/ 2147483647 h 1625"/>
              <a:gd name="T8" fmla="*/ 2147483647 w 1624"/>
              <a:gd name="T9" fmla="*/ 2147483647 h 1625"/>
              <a:gd name="T10" fmla="*/ 2147483647 w 1624"/>
              <a:gd name="T11" fmla="*/ 2147483647 h 1625"/>
              <a:gd name="T12" fmla="*/ 2147483647 w 1624"/>
              <a:gd name="T13" fmla="*/ 2147483647 h 1625"/>
              <a:gd name="T14" fmla="*/ 2147483647 w 1624"/>
              <a:gd name="T15" fmla="*/ 2147483647 h 1625"/>
              <a:gd name="T16" fmla="*/ 2147483647 w 1624"/>
              <a:gd name="T17" fmla="*/ 2147483647 h 1625"/>
              <a:gd name="T18" fmla="*/ 2147483647 w 1624"/>
              <a:gd name="T19" fmla="*/ 2147483647 h 1625"/>
              <a:gd name="T20" fmla="*/ 2147483647 w 1624"/>
              <a:gd name="T21" fmla="*/ 2147483647 h 1625"/>
              <a:gd name="T22" fmla="*/ 2147483647 w 1624"/>
              <a:gd name="T23" fmla="*/ 2147483647 h 1625"/>
              <a:gd name="T24" fmla="*/ 2147483647 w 1624"/>
              <a:gd name="T25" fmla="*/ 2147483647 h 1625"/>
              <a:gd name="T26" fmla="*/ 2147483647 w 1624"/>
              <a:gd name="T27" fmla="*/ 2147483647 h 1625"/>
              <a:gd name="T28" fmla="*/ 2147483647 w 1624"/>
              <a:gd name="T29" fmla="*/ 2147483647 h 1625"/>
              <a:gd name="T30" fmla="*/ 2147483647 w 1624"/>
              <a:gd name="T31" fmla="*/ 2147483647 h 1625"/>
              <a:gd name="T32" fmla="*/ 2147483647 w 1624"/>
              <a:gd name="T33" fmla="*/ 2147483647 h 1625"/>
              <a:gd name="T34" fmla="*/ 2147483647 w 1624"/>
              <a:gd name="T35" fmla="*/ 2147483647 h 1625"/>
              <a:gd name="T36" fmla="*/ 2147483647 w 1624"/>
              <a:gd name="T37" fmla="*/ 2147483647 h 1625"/>
              <a:gd name="T38" fmla="*/ 2147483647 w 1624"/>
              <a:gd name="T39" fmla="*/ 2147483647 h 1625"/>
              <a:gd name="T40" fmla="*/ 2147483647 w 1624"/>
              <a:gd name="T41" fmla="*/ 2147483647 h 1625"/>
              <a:gd name="T42" fmla="*/ 2147483647 w 1624"/>
              <a:gd name="T43" fmla="*/ 2147483647 h 1625"/>
              <a:gd name="T44" fmla="*/ 2147483647 w 1624"/>
              <a:gd name="T45" fmla="*/ 2147483647 h 1625"/>
              <a:gd name="T46" fmla="*/ 2147483647 w 1624"/>
              <a:gd name="T47" fmla="*/ 2147483647 h 1625"/>
              <a:gd name="T48" fmla="*/ 2147483647 w 1624"/>
              <a:gd name="T49" fmla="*/ 2147483647 h 1625"/>
              <a:gd name="T50" fmla="*/ 2147483647 w 1624"/>
              <a:gd name="T51" fmla="*/ 2147483647 h 1625"/>
              <a:gd name="T52" fmla="*/ 2147483647 w 1624"/>
              <a:gd name="T53" fmla="*/ 2147483647 h 1625"/>
              <a:gd name="T54" fmla="*/ 2147483647 w 1624"/>
              <a:gd name="T55" fmla="*/ 2147483647 h 1625"/>
              <a:gd name="T56" fmla="*/ 2147483647 w 1624"/>
              <a:gd name="T57" fmla="*/ 2147483647 h 1625"/>
              <a:gd name="T58" fmla="*/ 2147483647 w 1624"/>
              <a:gd name="T59" fmla="*/ 2147483647 h 1625"/>
              <a:gd name="T60" fmla="*/ 2147483647 w 1624"/>
              <a:gd name="T61" fmla="*/ 2147483647 h 1625"/>
              <a:gd name="T62" fmla="*/ 2147483647 w 1624"/>
              <a:gd name="T63" fmla="*/ 2147483647 h 1625"/>
              <a:gd name="T64" fmla="*/ 2147483647 w 1624"/>
              <a:gd name="T65" fmla="*/ 2147483647 h 1625"/>
              <a:gd name="T66" fmla="*/ 2147483647 w 1624"/>
              <a:gd name="T67" fmla="*/ 2147483647 h 1625"/>
              <a:gd name="T68" fmla="*/ 2147483647 w 1624"/>
              <a:gd name="T69" fmla="*/ 2147483647 h 1625"/>
              <a:gd name="T70" fmla="*/ 2147483647 w 1624"/>
              <a:gd name="T71" fmla="*/ 2147483647 h 1625"/>
              <a:gd name="T72" fmla="*/ 2147483647 w 1624"/>
              <a:gd name="T73" fmla="*/ 2147483647 h 1625"/>
              <a:gd name="T74" fmla="*/ 2147483647 w 1624"/>
              <a:gd name="T75" fmla="*/ 2147483647 h 1625"/>
              <a:gd name="T76" fmla="*/ 2147483647 w 1624"/>
              <a:gd name="T77" fmla="*/ 2147483647 h 1625"/>
              <a:gd name="T78" fmla="*/ 2147483647 w 1624"/>
              <a:gd name="T79" fmla="*/ 2147483647 h 1625"/>
              <a:gd name="T80" fmla="*/ 2147483647 w 1624"/>
              <a:gd name="T81" fmla="*/ 2147483647 h 1625"/>
              <a:gd name="T82" fmla="*/ 2147483647 w 1624"/>
              <a:gd name="T83" fmla="*/ 2147483647 h 1625"/>
              <a:gd name="T84" fmla="*/ 2147483647 w 1624"/>
              <a:gd name="T85" fmla="*/ 2147483647 h 1625"/>
              <a:gd name="T86" fmla="*/ 2147483647 w 1624"/>
              <a:gd name="T87" fmla="*/ 2147483647 h 1625"/>
              <a:gd name="T88" fmla="*/ 2147483647 w 1624"/>
              <a:gd name="T89" fmla="*/ 2147483647 h 1625"/>
              <a:gd name="T90" fmla="*/ 2147483647 w 1624"/>
              <a:gd name="T91" fmla="*/ 2147483647 h 1625"/>
              <a:gd name="T92" fmla="*/ 2147483647 w 1624"/>
              <a:gd name="T93" fmla="*/ 2147483647 h 1625"/>
              <a:gd name="T94" fmla="*/ 2147483647 w 1624"/>
              <a:gd name="T95" fmla="*/ 2147483647 h 1625"/>
              <a:gd name="T96" fmla="*/ 2147483647 w 1624"/>
              <a:gd name="T97" fmla="*/ 2147483647 h 1625"/>
              <a:gd name="T98" fmla="*/ 2147483647 w 1624"/>
              <a:gd name="T99" fmla="*/ 2147483647 h 1625"/>
              <a:gd name="T100" fmla="*/ 2147483647 w 1624"/>
              <a:gd name="T101" fmla="*/ 2147483647 h 1625"/>
              <a:gd name="T102" fmla="*/ 2147483647 w 1624"/>
              <a:gd name="T103" fmla="*/ 2147483647 h 16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24"/>
              <a:gd name="T157" fmla="*/ 0 h 1625"/>
              <a:gd name="T158" fmla="*/ 1624 w 1624"/>
              <a:gd name="T159" fmla="*/ 1625 h 162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24" h="1625">
                <a:moveTo>
                  <a:pt x="231" y="245"/>
                </a:moveTo>
                <a:lnTo>
                  <a:pt x="204" y="273"/>
                </a:lnTo>
                <a:lnTo>
                  <a:pt x="180" y="302"/>
                </a:lnTo>
                <a:lnTo>
                  <a:pt x="157" y="333"/>
                </a:lnTo>
                <a:lnTo>
                  <a:pt x="134" y="364"/>
                </a:lnTo>
                <a:lnTo>
                  <a:pt x="114" y="397"/>
                </a:lnTo>
                <a:lnTo>
                  <a:pt x="95" y="430"/>
                </a:lnTo>
                <a:lnTo>
                  <a:pt x="77" y="464"/>
                </a:lnTo>
                <a:lnTo>
                  <a:pt x="61" y="500"/>
                </a:lnTo>
                <a:lnTo>
                  <a:pt x="48" y="536"/>
                </a:lnTo>
                <a:lnTo>
                  <a:pt x="35" y="573"/>
                </a:lnTo>
                <a:lnTo>
                  <a:pt x="24" y="611"/>
                </a:lnTo>
                <a:lnTo>
                  <a:pt x="16" y="651"/>
                </a:lnTo>
                <a:lnTo>
                  <a:pt x="9" y="690"/>
                </a:lnTo>
                <a:lnTo>
                  <a:pt x="4" y="730"/>
                </a:lnTo>
                <a:lnTo>
                  <a:pt x="1" y="770"/>
                </a:lnTo>
                <a:lnTo>
                  <a:pt x="0" y="812"/>
                </a:lnTo>
                <a:lnTo>
                  <a:pt x="1" y="852"/>
                </a:lnTo>
                <a:lnTo>
                  <a:pt x="4" y="892"/>
                </a:lnTo>
                <a:lnTo>
                  <a:pt x="8" y="932"/>
                </a:lnTo>
                <a:lnTo>
                  <a:pt x="16" y="971"/>
                </a:lnTo>
                <a:lnTo>
                  <a:pt x="24" y="1011"/>
                </a:lnTo>
                <a:lnTo>
                  <a:pt x="35" y="1049"/>
                </a:lnTo>
                <a:lnTo>
                  <a:pt x="48" y="1086"/>
                </a:lnTo>
                <a:lnTo>
                  <a:pt x="61" y="1123"/>
                </a:lnTo>
                <a:lnTo>
                  <a:pt x="77" y="1159"/>
                </a:lnTo>
                <a:lnTo>
                  <a:pt x="95" y="1195"/>
                </a:lnTo>
                <a:lnTo>
                  <a:pt x="115" y="1229"/>
                </a:lnTo>
                <a:lnTo>
                  <a:pt x="136" y="1263"/>
                </a:lnTo>
                <a:lnTo>
                  <a:pt x="159" y="1295"/>
                </a:lnTo>
                <a:lnTo>
                  <a:pt x="184" y="1326"/>
                </a:lnTo>
                <a:lnTo>
                  <a:pt x="210" y="1357"/>
                </a:lnTo>
                <a:lnTo>
                  <a:pt x="238" y="1386"/>
                </a:lnTo>
                <a:lnTo>
                  <a:pt x="268" y="1414"/>
                </a:lnTo>
                <a:lnTo>
                  <a:pt x="298" y="1440"/>
                </a:lnTo>
                <a:lnTo>
                  <a:pt x="329" y="1466"/>
                </a:lnTo>
                <a:lnTo>
                  <a:pt x="362" y="1488"/>
                </a:lnTo>
                <a:lnTo>
                  <a:pt x="396" y="1509"/>
                </a:lnTo>
                <a:lnTo>
                  <a:pt x="430" y="1529"/>
                </a:lnTo>
                <a:lnTo>
                  <a:pt x="466" y="1547"/>
                </a:lnTo>
                <a:lnTo>
                  <a:pt x="502" y="1563"/>
                </a:lnTo>
                <a:lnTo>
                  <a:pt x="539" y="1577"/>
                </a:lnTo>
                <a:lnTo>
                  <a:pt x="576" y="1590"/>
                </a:lnTo>
                <a:lnTo>
                  <a:pt x="614" y="1600"/>
                </a:lnTo>
                <a:lnTo>
                  <a:pt x="653" y="1609"/>
                </a:lnTo>
                <a:lnTo>
                  <a:pt x="692" y="1616"/>
                </a:lnTo>
                <a:lnTo>
                  <a:pt x="732" y="1620"/>
                </a:lnTo>
                <a:lnTo>
                  <a:pt x="772" y="1624"/>
                </a:lnTo>
                <a:lnTo>
                  <a:pt x="813" y="1625"/>
                </a:lnTo>
                <a:lnTo>
                  <a:pt x="853" y="1624"/>
                </a:lnTo>
                <a:lnTo>
                  <a:pt x="893" y="1620"/>
                </a:lnTo>
                <a:lnTo>
                  <a:pt x="933" y="1616"/>
                </a:lnTo>
                <a:lnTo>
                  <a:pt x="972" y="1609"/>
                </a:lnTo>
                <a:lnTo>
                  <a:pt x="1011" y="1600"/>
                </a:lnTo>
                <a:lnTo>
                  <a:pt x="1049" y="1590"/>
                </a:lnTo>
                <a:lnTo>
                  <a:pt x="1087" y="1577"/>
                </a:lnTo>
                <a:lnTo>
                  <a:pt x="1124" y="1563"/>
                </a:lnTo>
                <a:lnTo>
                  <a:pt x="1160" y="1547"/>
                </a:lnTo>
                <a:lnTo>
                  <a:pt x="1195" y="1529"/>
                </a:lnTo>
                <a:lnTo>
                  <a:pt x="1229" y="1509"/>
                </a:lnTo>
                <a:lnTo>
                  <a:pt x="1262" y="1488"/>
                </a:lnTo>
                <a:lnTo>
                  <a:pt x="1295" y="1466"/>
                </a:lnTo>
                <a:lnTo>
                  <a:pt x="1326" y="1440"/>
                </a:lnTo>
                <a:lnTo>
                  <a:pt x="1357" y="1414"/>
                </a:lnTo>
                <a:lnTo>
                  <a:pt x="1386" y="1386"/>
                </a:lnTo>
                <a:lnTo>
                  <a:pt x="1414" y="1357"/>
                </a:lnTo>
                <a:lnTo>
                  <a:pt x="1440" y="1326"/>
                </a:lnTo>
                <a:lnTo>
                  <a:pt x="1466" y="1295"/>
                </a:lnTo>
                <a:lnTo>
                  <a:pt x="1488" y="1263"/>
                </a:lnTo>
                <a:lnTo>
                  <a:pt x="1509" y="1229"/>
                </a:lnTo>
                <a:lnTo>
                  <a:pt x="1529" y="1195"/>
                </a:lnTo>
                <a:lnTo>
                  <a:pt x="1547" y="1159"/>
                </a:lnTo>
                <a:lnTo>
                  <a:pt x="1563" y="1123"/>
                </a:lnTo>
                <a:lnTo>
                  <a:pt x="1577" y="1086"/>
                </a:lnTo>
                <a:lnTo>
                  <a:pt x="1589" y="1049"/>
                </a:lnTo>
                <a:lnTo>
                  <a:pt x="1600" y="1011"/>
                </a:lnTo>
                <a:lnTo>
                  <a:pt x="1608" y="971"/>
                </a:lnTo>
                <a:lnTo>
                  <a:pt x="1616" y="932"/>
                </a:lnTo>
                <a:lnTo>
                  <a:pt x="1620" y="892"/>
                </a:lnTo>
                <a:lnTo>
                  <a:pt x="1623" y="852"/>
                </a:lnTo>
                <a:lnTo>
                  <a:pt x="1624" y="812"/>
                </a:lnTo>
                <a:lnTo>
                  <a:pt x="1623" y="771"/>
                </a:lnTo>
                <a:lnTo>
                  <a:pt x="1620" y="731"/>
                </a:lnTo>
                <a:lnTo>
                  <a:pt x="1616" y="691"/>
                </a:lnTo>
                <a:lnTo>
                  <a:pt x="1608" y="652"/>
                </a:lnTo>
                <a:lnTo>
                  <a:pt x="1600" y="613"/>
                </a:lnTo>
                <a:lnTo>
                  <a:pt x="1589" y="574"/>
                </a:lnTo>
                <a:lnTo>
                  <a:pt x="1577" y="537"/>
                </a:lnTo>
                <a:lnTo>
                  <a:pt x="1563" y="500"/>
                </a:lnTo>
                <a:lnTo>
                  <a:pt x="1547" y="464"/>
                </a:lnTo>
                <a:lnTo>
                  <a:pt x="1529" y="429"/>
                </a:lnTo>
                <a:lnTo>
                  <a:pt x="1509" y="394"/>
                </a:lnTo>
                <a:lnTo>
                  <a:pt x="1488" y="362"/>
                </a:lnTo>
                <a:lnTo>
                  <a:pt x="1466" y="329"/>
                </a:lnTo>
                <a:lnTo>
                  <a:pt x="1440" y="297"/>
                </a:lnTo>
                <a:lnTo>
                  <a:pt x="1414" y="267"/>
                </a:lnTo>
                <a:lnTo>
                  <a:pt x="1386" y="238"/>
                </a:lnTo>
                <a:lnTo>
                  <a:pt x="1357" y="210"/>
                </a:lnTo>
                <a:lnTo>
                  <a:pt x="1326" y="184"/>
                </a:lnTo>
                <a:lnTo>
                  <a:pt x="1295" y="158"/>
                </a:lnTo>
                <a:lnTo>
                  <a:pt x="1262" y="136"/>
                </a:lnTo>
                <a:lnTo>
                  <a:pt x="1229" y="115"/>
                </a:lnTo>
                <a:lnTo>
                  <a:pt x="1195" y="95"/>
                </a:lnTo>
                <a:lnTo>
                  <a:pt x="1160" y="77"/>
                </a:lnTo>
                <a:lnTo>
                  <a:pt x="1124" y="61"/>
                </a:lnTo>
                <a:lnTo>
                  <a:pt x="1087" y="47"/>
                </a:lnTo>
                <a:lnTo>
                  <a:pt x="1049" y="34"/>
                </a:lnTo>
                <a:lnTo>
                  <a:pt x="1011" y="24"/>
                </a:lnTo>
                <a:lnTo>
                  <a:pt x="972" y="15"/>
                </a:lnTo>
                <a:lnTo>
                  <a:pt x="933" y="8"/>
                </a:lnTo>
                <a:lnTo>
                  <a:pt x="893" y="4"/>
                </a:lnTo>
                <a:lnTo>
                  <a:pt x="853" y="1"/>
                </a:lnTo>
                <a:lnTo>
                  <a:pt x="813" y="0"/>
                </a:lnTo>
                <a:lnTo>
                  <a:pt x="770" y="1"/>
                </a:lnTo>
                <a:lnTo>
                  <a:pt x="729" y="4"/>
                </a:lnTo>
                <a:lnTo>
                  <a:pt x="688" y="9"/>
                </a:lnTo>
                <a:lnTo>
                  <a:pt x="646" y="16"/>
                </a:lnTo>
                <a:lnTo>
                  <a:pt x="607" y="26"/>
                </a:lnTo>
                <a:lnTo>
                  <a:pt x="568" y="38"/>
                </a:lnTo>
                <a:lnTo>
                  <a:pt x="530" y="51"/>
                </a:lnTo>
                <a:lnTo>
                  <a:pt x="492" y="66"/>
                </a:lnTo>
                <a:lnTo>
                  <a:pt x="456" y="83"/>
                </a:lnTo>
                <a:lnTo>
                  <a:pt x="420" y="102"/>
                </a:lnTo>
                <a:lnTo>
                  <a:pt x="385" y="122"/>
                </a:lnTo>
                <a:lnTo>
                  <a:pt x="352" y="144"/>
                </a:lnTo>
                <a:lnTo>
                  <a:pt x="319" y="167"/>
                </a:lnTo>
                <a:lnTo>
                  <a:pt x="289" y="192"/>
                </a:lnTo>
                <a:lnTo>
                  <a:pt x="259" y="218"/>
                </a:lnTo>
                <a:lnTo>
                  <a:pt x="231" y="245"/>
                </a:lnTo>
                <a:lnTo>
                  <a:pt x="248" y="262"/>
                </a:lnTo>
                <a:lnTo>
                  <a:pt x="250" y="260"/>
                </a:lnTo>
                <a:lnTo>
                  <a:pt x="252" y="258"/>
                </a:lnTo>
                <a:lnTo>
                  <a:pt x="254" y="256"/>
                </a:lnTo>
                <a:lnTo>
                  <a:pt x="255" y="255"/>
                </a:lnTo>
                <a:lnTo>
                  <a:pt x="284" y="227"/>
                </a:lnTo>
                <a:lnTo>
                  <a:pt x="313" y="202"/>
                </a:lnTo>
                <a:lnTo>
                  <a:pt x="344" y="178"/>
                </a:lnTo>
                <a:lnTo>
                  <a:pt x="376" y="155"/>
                </a:lnTo>
                <a:lnTo>
                  <a:pt x="408" y="135"/>
                </a:lnTo>
                <a:lnTo>
                  <a:pt x="441" y="116"/>
                </a:lnTo>
                <a:lnTo>
                  <a:pt x="476" y="99"/>
                </a:lnTo>
                <a:lnTo>
                  <a:pt x="511" y="83"/>
                </a:lnTo>
                <a:lnTo>
                  <a:pt x="547" y="69"/>
                </a:lnTo>
                <a:lnTo>
                  <a:pt x="583" y="58"/>
                </a:lnTo>
                <a:lnTo>
                  <a:pt x="620" y="47"/>
                </a:lnTo>
                <a:lnTo>
                  <a:pt x="658" y="39"/>
                </a:lnTo>
                <a:lnTo>
                  <a:pt x="696" y="32"/>
                </a:lnTo>
                <a:lnTo>
                  <a:pt x="734" y="28"/>
                </a:lnTo>
                <a:lnTo>
                  <a:pt x="773" y="25"/>
                </a:lnTo>
                <a:lnTo>
                  <a:pt x="813" y="24"/>
                </a:lnTo>
                <a:lnTo>
                  <a:pt x="852" y="25"/>
                </a:lnTo>
                <a:lnTo>
                  <a:pt x="891" y="28"/>
                </a:lnTo>
                <a:lnTo>
                  <a:pt x="929" y="32"/>
                </a:lnTo>
                <a:lnTo>
                  <a:pt x="967" y="39"/>
                </a:lnTo>
                <a:lnTo>
                  <a:pt x="1005" y="47"/>
                </a:lnTo>
                <a:lnTo>
                  <a:pt x="1042" y="58"/>
                </a:lnTo>
                <a:lnTo>
                  <a:pt x="1078" y="69"/>
                </a:lnTo>
                <a:lnTo>
                  <a:pt x="1114" y="83"/>
                </a:lnTo>
                <a:lnTo>
                  <a:pt x="1149" y="99"/>
                </a:lnTo>
                <a:lnTo>
                  <a:pt x="1183" y="116"/>
                </a:lnTo>
                <a:lnTo>
                  <a:pt x="1216" y="135"/>
                </a:lnTo>
                <a:lnTo>
                  <a:pt x="1249" y="155"/>
                </a:lnTo>
                <a:lnTo>
                  <a:pt x="1280" y="178"/>
                </a:lnTo>
                <a:lnTo>
                  <a:pt x="1310" y="202"/>
                </a:lnTo>
                <a:lnTo>
                  <a:pt x="1340" y="227"/>
                </a:lnTo>
                <a:lnTo>
                  <a:pt x="1368" y="255"/>
                </a:lnTo>
                <a:lnTo>
                  <a:pt x="1396" y="283"/>
                </a:lnTo>
                <a:lnTo>
                  <a:pt x="1421" y="313"/>
                </a:lnTo>
                <a:lnTo>
                  <a:pt x="1446" y="344"/>
                </a:lnTo>
                <a:lnTo>
                  <a:pt x="1468" y="375"/>
                </a:lnTo>
                <a:lnTo>
                  <a:pt x="1488" y="407"/>
                </a:lnTo>
                <a:lnTo>
                  <a:pt x="1507" y="441"/>
                </a:lnTo>
                <a:lnTo>
                  <a:pt x="1525" y="475"/>
                </a:lnTo>
                <a:lnTo>
                  <a:pt x="1540" y="510"/>
                </a:lnTo>
                <a:lnTo>
                  <a:pt x="1553" y="546"/>
                </a:lnTo>
                <a:lnTo>
                  <a:pt x="1566" y="582"/>
                </a:lnTo>
                <a:lnTo>
                  <a:pt x="1577" y="619"/>
                </a:lnTo>
                <a:lnTo>
                  <a:pt x="1585" y="657"/>
                </a:lnTo>
                <a:lnTo>
                  <a:pt x="1592" y="695"/>
                </a:lnTo>
                <a:lnTo>
                  <a:pt x="1596" y="733"/>
                </a:lnTo>
                <a:lnTo>
                  <a:pt x="1599" y="772"/>
                </a:lnTo>
                <a:lnTo>
                  <a:pt x="1600" y="812"/>
                </a:lnTo>
                <a:lnTo>
                  <a:pt x="1599" y="852"/>
                </a:lnTo>
                <a:lnTo>
                  <a:pt x="1596" y="892"/>
                </a:lnTo>
                <a:lnTo>
                  <a:pt x="1590" y="931"/>
                </a:lnTo>
                <a:lnTo>
                  <a:pt x="1584" y="970"/>
                </a:lnTo>
                <a:lnTo>
                  <a:pt x="1576" y="1008"/>
                </a:lnTo>
                <a:lnTo>
                  <a:pt x="1564" y="1045"/>
                </a:lnTo>
                <a:lnTo>
                  <a:pt x="1552" y="1081"/>
                </a:lnTo>
                <a:lnTo>
                  <a:pt x="1538" y="1117"/>
                </a:lnTo>
                <a:lnTo>
                  <a:pt x="1522" y="1152"/>
                </a:lnTo>
                <a:lnTo>
                  <a:pt x="1505" y="1186"/>
                </a:lnTo>
                <a:lnTo>
                  <a:pt x="1486" y="1219"/>
                </a:lnTo>
                <a:lnTo>
                  <a:pt x="1466" y="1252"/>
                </a:lnTo>
                <a:lnTo>
                  <a:pt x="1443" y="1283"/>
                </a:lnTo>
                <a:lnTo>
                  <a:pt x="1420" y="1312"/>
                </a:lnTo>
                <a:lnTo>
                  <a:pt x="1395" y="1341"/>
                </a:lnTo>
                <a:lnTo>
                  <a:pt x="1369" y="1368"/>
                </a:lnTo>
                <a:lnTo>
                  <a:pt x="1342" y="1394"/>
                </a:lnTo>
                <a:lnTo>
                  <a:pt x="1313" y="1419"/>
                </a:lnTo>
                <a:lnTo>
                  <a:pt x="1284" y="1442"/>
                </a:lnTo>
                <a:lnTo>
                  <a:pt x="1253" y="1465"/>
                </a:lnTo>
                <a:lnTo>
                  <a:pt x="1220" y="1485"/>
                </a:lnTo>
                <a:lnTo>
                  <a:pt x="1187" y="1504"/>
                </a:lnTo>
                <a:lnTo>
                  <a:pt x="1153" y="1521"/>
                </a:lnTo>
                <a:lnTo>
                  <a:pt x="1118" y="1537"/>
                </a:lnTo>
                <a:lnTo>
                  <a:pt x="1083" y="1552"/>
                </a:lnTo>
                <a:lnTo>
                  <a:pt x="1047" y="1563"/>
                </a:lnTo>
                <a:lnTo>
                  <a:pt x="1009" y="1575"/>
                </a:lnTo>
                <a:lnTo>
                  <a:pt x="971" y="1583"/>
                </a:lnTo>
                <a:lnTo>
                  <a:pt x="932" y="1590"/>
                </a:lnTo>
                <a:lnTo>
                  <a:pt x="893" y="1595"/>
                </a:lnTo>
                <a:lnTo>
                  <a:pt x="853" y="1598"/>
                </a:lnTo>
                <a:lnTo>
                  <a:pt x="813" y="1599"/>
                </a:lnTo>
                <a:lnTo>
                  <a:pt x="773" y="1598"/>
                </a:lnTo>
                <a:lnTo>
                  <a:pt x="734" y="1595"/>
                </a:lnTo>
                <a:lnTo>
                  <a:pt x="696" y="1591"/>
                </a:lnTo>
                <a:lnTo>
                  <a:pt x="658" y="1584"/>
                </a:lnTo>
                <a:lnTo>
                  <a:pt x="620" y="1576"/>
                </a:lnTo>
                <a:lnTo>
                  <a:pt x="583" y="1565"/>
                </a:lnTo>
                <a:lnTo>
                  <a:pt x="547" y="1554"/>
                </a:lnTo>
                <a:lnTo>
                  <a:pt x="511" y="1540"/>
                </a:lnTo>
                <a:lnTo>
                  <a:pt x="476" y="1524"/>
                </a:lnTo>
                <a:lnTo>
                  <a:pt x="441" y="1507"/>
                </a:lnTo>
                <a:lnTo>
                  <a:pt x="408" y="1488"/>
                </a:lnTo>
                <a:lnTo>
                  <a:pt x="376" y="1468"/>
                </a:lnTo>
                <a:lnTo>
                  <a:pt x="344" y="1445"/>
                </a:lnTo>
                <a:lnTo>
                  <a:pt x="313" y="1421"/>
                </a:lnTo>
                <a:lnTo>
                  <a:pt x="284" y="1396"/>
                </a:lnTo>
                <a:lnTo>
                  <a:pt x="255" y="1368"/>
                </a:lnTo>
                <a:lnTo>
                  <a:pt x="227" y="1340"/>
                </a:lnTo>
                <a:lnTo>
                  <a:pt x="202" y="1310"/>
                </a:lnTo>
                <a:lnTo>
                  <a:pt x="179" y="1281"/>
                </a:lnTo>
                <a:lnTo>
                  <a:pt x="155" y="1249"/>
                </a:lnTo>
                <a:lnTo>
                  <a:pt x="135" y="1216"/>
                </a:lnTo>
                <a:lnTo>
                  <a:pt x="116" y="1183"/>
                </a:lnTo>
                <a:lnTo>
                  <a:pt x="99" y="1148"/>
                </a:lnTo>
                <a:lnTo>
                  <a:pt x="83" y="1113"/>
                </a:lnTo>
                <a:lnTo>
                  <a:pt x="70" y="1077"/>
                </a:lnTo>
                <a:lnTo>
                  <a:pt x="58" y="1041"/>
                </a:lnTo>
                <a:lnTo>
                  <a:pt x="48" y="1004"/>
                </a:lnTo>
                <a:lnTo>
                  <a:pt x="39" y="966"/>
                </a:lnTo>
                <a:lnTo>
                  <a:pt x="33" y="928"/>
                </a:lnTo>
                <a:lnTo>
                  <a:pt x="28" y="890"/>
                </a:lnTo>
                <a:lnTo>
                  <a:pt x="25" y="851"/>
                </a:lnTo>
                <a:lnTo>
                  <a:pt x="24" y="812"/>
                </a:lnTo>
                <a:lnTo>
                  <a:pt x="25" y="772"/>
                </a:lnTo>
                <a:lnTo>
                  <a:pt x="27" y="734"/>
                </a:lnTo>
                <a:lnTo>
                  <a:pt x="33" y="696"/>
                </a:lnTo>
                <a:lnTo>
                  <a:pt x="39" y="659"/>
                </a:lnTo>
                <a:lnTo>
                  <a:pt x="48" y="622"/>
                </a:lnTo>
                <a:lnTo>
                  <a:pt x="57" y="586"/>
                </a:lnTo>
                <a:lnTo>
                  <a:pt x="69" y="550"/>
                </a:lnTo>
                <a:lnTo>
                  <a:pt x="82" y="514"/>
                </a:lnTo>
                <a:lnTo>
                  <a:pt x="97" y="480"/>
                </a:lnTo>
                <a:lnTo>
                  <a:pt x="113" y="446"/>
                </a:lnTo>
                <a:lnTo>
                  <a:pt x="132" y="413"/>
                </a:lnTo>
                <a:lnTo>
                  <a:pt x="152" y="382"/>
                </a:lnTo>
                <a:lnTo>
                  <a:pt x="173" y="350"/>
                </a:lnTo>
                <a:lnTo>
                  <a:pt x="197" y="319"/>
                </a:lnTo>
                <a:lnTo>
                  <a:pt x="221" y="291"/>
                </a:lnTo>
                <a:lnTo>
                  <a:pt x="248" y="262"/>
                </a:lnTo>
                <a:lnTo>
                  <a:pt x="231" y="245"/>
                </a:lnTo>
                <a:close/>
              </a:path>
            </a:pathLst>
          </a:custGeom>
          <a:solidFill>
            <a:srgbClr val="3FB7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43013" name="Group 5"/>
          <p:cNvGrpSpPr/>
          <p:nvPr/>
        </p:nvGrpSpPr>
        <p:grpSpPr bwMode="auto">
          <a:xfrm>
            <a:off x="6180138" y="2841625"/>
            <a:ext cx="417512" cy="590550"/>
            <a:chOff x="3093" y="1602"/>
            <a:chExt cx="407" cy="576"/>
          </a:xfrm>
        </p:grpSpPr>
        <p:sp>
          <p:nvSpPr>
            <p:cNvPr id="43285" name="Freeform 6"/>
            <p:cNvSpPr/>
            <p:nvPr/>
          </p:nvSpPr>
          <p:spPr bwMode="auto">
            <a:xfrm rot="-93323">
              <a:off x="3093" y="1607"/>
              <a:ext cx="335" cy="571"/>
            </a:xfrm>
            <a:custGeom>
              <a:avLst/>
              <a:gdLst>
                <a:gd name="T0" fmla="*/ 0 w 335"/>
                <a:gd name="T1" fmla="*/ 381 h 571"/>
                <a:gd name="T2" fmla="*/ 163 w 335"/>
                <a:gd name="T3" fmla="*/ 470 h 571"/>
                <a:gd name="T4" fmla="*/ 199 w 335"/>
                <a:gd name="T5" fmla="*/ 435 h 571"/>
                <a:gd name="T6" fmla="*/ 199 w 335"/>
                <a:gd name="T7" fmla="*/ 490 h 571"/>
                <a:gd name="T8" fmla="*/ 335 w 335"/>
                <a:gd name="T9" fmla="*/ 571 h 571"/>
                <a:gd name="T10" fmla="*/ 335 w 335"/>
                <a:gd name="T11" fmla="*/ 0 h 571"/>
                <a:gd name="T12" fmla="*/ 190 w 335"/>
                <a:gd name="T13" fmla="*/ 63 h 571"/>
                <a:gd name="T14" fmla="*/ 190 w 335"/>
                <a:gd name="T15" fmla="*/ 117 h 571"/>
                <a:gd name="T16" fmla="*/ 163 w 335"/>
                <a:gd name="T17" fmla="*/ 90 h 571"/>
                <a:gd name="T18" fmla="*/ 0 w 335"/>
                <a:gd name="T19" fmla="*/ 162 h 571"/>
                <a:gd name="T20" fmla="*/ 0 w 335"/>
                <a:gd name="T21" fmla="*/ 381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5"/>
                <a:gd name="T34" fmla="*/ 0 h 571"/>
                <a:gd name="T35" fmla="*/ 335 w 335"/>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5" h="571">
                  <a:moveTo>
                    <a:pt x="0" y="381"/>
                  </a:moveTo>
                  <a:lnTo>
                    <a:pt x="163" y="470"/>
                  </a:lnTo>
                  <a:lnTo>
                    <a:pt x="199" y="435"/>
                  </a:lnTo>
                  <a:lnTo>
                    <a:pt x="199" y="490"/>
                  </a:lnTo>
                  <a:lnTo>
                    <a:pt x="335" y="571"/>
                  </a:lnTo>
                  <a:lnTo>
                    <a:pt x="335" y="0"/>
                  </a:lnTo>
                  <a:lnTo>
                    <a:pt x="190" y="63"/>
                  </a:lnTo>
                  <a:lnTo>
                    <a:pt x="190" y="117"/>
                  </a:lnTo>
                  <a:lnTo>
                    <a:pt x="163" y="90"/>
                  </a:lnTo>
                  <a:lnTo>
                    <a:pt x="0" y="162"/>
                  </a:lnTo>
                  <a:lnTo>
                    <a:pt x="0" y="381"/>
                  </a:lnTo>
                  <a:close/>
                </a:path>
              </a:pathLst>
            </a:cu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6" name="Freeform 7"/>
            <p:cNvSpPr/>
            <p:nvPr/>
          </p:nvSpPr>
          <p:spPr bwMode="auto">
            <a:xfrm rot="-93323">
              <a:off x="3310" y="1686"/>
              <a:ext cx="73" cy="427"/>
            </a:xfrm>
            <a:custGeom>
              <a:avLst/>
              <a:gdLst>
                <a:gd name="T0" fmla="*/ 0 w 73"/>
                <a:gd name="T1" fmla="*/ 389 h 427"/>
                <a:gd name="T2" fmla="*/ 73 w 73"/>
                <a:gd name="T3" fmla="*/ 427 h 427"/>
                <a:gd name="T4" fmla="*/ 73 w 73"/>
                <a:gd name="T5" fmla="*/ 0 h 427"/>
                <a:gd name="T6" fmla="*/ 37 w 73"/>
                <a:gd name="T7" fmla="*/ 18 h 427"/>
                <a:gd name="T8" fmla="*/ 0 w 73"/>
                <a:gd name="T9" fmla="*/ 389 h 427"/>
                <a:gd name="T10" fmla="*/ 0 60000 65536"/>
                <a:gd name="T11" fmla="*/ 0 60000 65536"/>
                <a:gd name="T12" fmla="*/ 0 60000 65536"/>
                <a:gd name="T13" fmla="*/ 0 60000 65536"/>
                <a:gd name="T14" fmla="*/ 0 60000 65536"/>
                <a:gd name="T15" fmla="*/ 0 w 73"/>
                <a:gd name="T16" fmla="*/ 0 h 427"/>
                <a:gd name="T17" fmla="*/ 73 w 73"/>
                <a:gd name="T18" fmla="*/ 427 h 427"/>
              </a:gdLst>
              <a:ahLst/>
              <a:cxnLst>
                <a:cxn ang="T10">
                  <a:pos x="T0" y="T1"/>
                </a:cxn>
                <a:cxn ang="T11">
                  <a:pos x="T2" y="T3"/>
                </a:cxn>
                <a:cxn ang="T12">
                  <a:pos x="T4" y="T5"/>
                </a:cxn>
                <a:cxn ang="T13">
                  <a:pos x="T6" y="T7"/>
                </a:cxn>
                <a:cxn ang="T14">
                  <a:pos x="T8" y="T9"/>
                </a:cxn>
              </a:cxnLst>
              <a:rect l="T15" t="T16" r="T17" b="T18"/>
              <a:pathLst>
                <a:path w="73" h="427">
                  <a:moveTo>
                    <a:pt x="0" y="389"/>
                  </a:moveTo>
                  <a:lnTo>
                    <a:pt x="73" y="427"/>
                  </a:lnTo>
                  <a:lnTo>
                    <a:pt x="73" y="0"/>
                  </a:lnTo>
                  <a:lnTo>
                    <a:pt x="37" y="18"/>
                  </a:lnTo>
                  <a:lnTo>
                    <a:pt x="0" y="3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7" name="Freeform 8"/>
            <p:cNvSpPr/>
            <p:nvPr/>
          </p:nvSpPr>
          <p:spPr bwMode="auto">
            <a:xfrm rot="-93323">
              <a:off x="3111" y="1726"/>
              <a:ext cx="145" cy="318"/>
            </a:xfrm>
            <a:custGeom>
              <a:avLst/>
              <a:gdLst>
                <a:gd name="T0" fmla="*/ 0 w 145"/>
                <a:gd name="T1" fmla="*/ 246 h 318"/>
                <a:gd name="T2" fmla="*/ 145 w 145"/>
                <a:gd name="T3" fmla="*/ 318 h 318"/>
                <a:gd name="T4" fmla="*/ 145 w 145"/>
                <a:gd name="T5" fmla="*/ 0 h 318"/>
                <a:gd name="T6" fmla="*/ 0 w 145"/>
                <a:gd name="T7" fmla="*/ 63 h 318"/>
                <a:gd name="T8" fmla="*/ 0 w 145"/>
                <a:gd name="T9" fmla="*/ 246 h 318"/>
                <a:gd name="T10" fmla="*/ 0 60000 65536"/>
                <a:gd name="T11" fmla="*/ 0 60000 65536"/>
                <a:gd name="T12" fmla="*/ 0 60000 65536"/>
                <a:gd name="T13" fmla="*/ 0 60000 65536"/>
                <a:gd name="T14" fmla="*/ 0 60000 65536"/>
                <a:gd name="T15" fmla="*/ 0 w 145"/>
                <a:gd name="T16" fmla="*/ 0 h 318"/>
                <a:gd name="T17" fmla="*/ 145 w 145"/>
                <a:gd name="T18" fmla="*/ 318 h 318"/>
              </a:gdLst>
              <a:ahLst/>
              <a:cxnLst>
                <a:cxn ang="T10">
                  <a:pos x="T0" y="T1"/>
                </a:cxn>
                <a:cxn ang="T11">
                  <a:pos x="T2" y="T3"/>
                </a:cxn>
                <a:cxn ang="T12">
                  <a:pos x="T4" y="T5"/>
                </a:cxn>
                <a:cxn ang="T13">
                  <a:pos x="T6" y="T7"/>
                </a:cxn>
                <a:cxn ang="T14">
                  <a:pos x="T8" y="T9"/>
                </a:cxn>
              </a:cxnLst>
              <a:rect l="T15" t="T16" r="T17" b="T18"/>
              <a:pathLst>
                <a:path w="145" h="318">
                  <a:moveTo>
                    <a:pt x="0" y="246"/>
                  </a:moveTo>
                  <a:lnTo>
                    <a:pt x="145" y="318"/>
                  </a:lnTo>
                  <a:lnTo>
                    <a:pt x="145" y="0"/>
                  </a:lnTo>
                  <a:lnTo>
                    <a:pt x="0" y="63"/>
                  </a:lnTo>
                  <a:lnTo>
                    <a:pt x="0" y="2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8" name="Freeform 9"/>
            <p:cNvSpPr/>
            <p:nvPr/>
          </p:nvSpPr>
          <p:spPr bwMode="auto">
            <a:xfrm rot="-93323">
              <a:off x="3139" y="1772"/>
              <a:ext cx="71" cy="227"/>
            </a:xfrm>
            <a:custGeom>
              <a:avLst/>
              <a:gdLst>
                <a:gd name="T0" fmla="*/ 0 w 71"/>
                <a:gd name="T1" fmla="*/ 183 h 227"/>
                <a:gd name="T2" fmla="*/ 71 w 71"/>
                <a:gd name="T3" fmla="*/ 227 h 227"/>
                <a:gd name="T4" fmla="*/ 71 w 71"/>
                <a:gd name="T5" fmla="*/ 0 h 227"/>
                <a:gd name="T6" fmla="*/ 0 w 71"/>
                <a:gd name="T7" fmla="*/ 37 h 227"/>
                <a:gd name="T8" fmla="*/ 0 w 71"/>
                <a:gd name="T9" fmla="*/ 183 h 227"/>
                <a:gd name="T10" fmla="*/ 0 60000 65536"/>
                <a:gd name="T11" fmla="*/ 0 60000 65536"/>
                <a:gd name="T12" fmla="*/ 0 60000 65536"/>
                <a:gd name="T13" fmla="*/ 0 60000 65536"/>
                <a:gd name="T14" fmla="*/ 0 60000 65536"/>
                <a:gd name="T15" fmla="*/ 0 w 71"/>
                <a:gd name="T16" fmla="*/ 0 h 227"/>
                <a:gd name="T17" fmla="*/ 71 w 71"/>
                <a:gd name="T18" fmla="*/ 227 h 227"/>
              </a:gdLst>
              <a:ahLst/>
              <a:cxnLst>
                <a:cxn ang="T10">
                  <a:pos x="T0" y="T1"/>
                </a:cxn>
                <a:cxn ang="T11">
                  <a:pos x="T2" y="T3"/>
                </a:cxn>
                <a:cxn ang="T12">
                  <a:pos x="T4" y="T5"/>
                </a:cxn>
                <a:cxn ang="T13">
                  <a:pos x="T6" y="T7"/>
                </a:cxn>
                <a:cxn ang="T14">
                  <a:pos x="T8" y="T9"/>
                </a:cxn>
              </a:cxnLst>
              <a:rect l="T15" t="T16" r="T17" b="T18"/>
              <a:pathLst>
                <a:path w="71" h="227">
                  <a:moveTo>
                    <a:pt x="0" y="183"/>
                  </a:moveTo>
                  <a:lnTo>
                    <a:pt x="71" y="227"/>
                  </a:lnTo>
                  <a:lnTo>
                    <a:pt x="71" y="0"/>
                  </a:lnTo>
                  <a:lnTo>
                    <a:pt x="0" y="37"/>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9" name="Freeform 10"/>
            <p:cNvSpPr/>
            <p:nvPr/>
          </p:nvSpPr>
          <p:spPr bwMode="auto">
            <a:xfrm rot="-93323">
              <a:off x="3139" y="1827"/>
              <a:ext cx="71" cy="154"/>
            </a:xfrm>
            <a:custGeom>
              <a:avLst/>
              <a:gdLst>
                <a:gd name="T0" fmla="*/ 0 w 71"/>
                <a:gd name="T1" fmla="*/ 0 h 154"/>
                <a:gd name="T2" fmla="*/ 0 w 71"/>
                <a:gd name="T3" fmla="*/ 64 h 154"/>
                <a:gd name="T4" fmla="*/ 71 w 71"/>
                <a:gd name="T5" fmla="*/ 154 h 154"/>
                <a:gd name="T6" fmla="*/ 71 w 71"/>
                <a:gd name="T7" fmla="*/ 118 h 154"/>
                <a:gd name="T8" fmla="*/ 0 w 71"/>
                <a:gd name="T9" fmla="*/ 0 h 154"/>
                <a:gd name="T10" fmla="*/ 0 60000 65536"/>
                <a:gd name="T11" fmla="*/ 0 60000 65536"/>
                <a:gd name="T12" fmla="*/ 0 60000 65536"/>
                <a:gd name="T13" fmla="*/ 0 60000 65536"/>
                <a:gd name="T14" fmla="*/ 0 60000 65536"/>
                <a:gd name="T15" fmla="*/ 0 w 71"/>
                <a:gd name="T16" fmla="*/ 0 h 154"/>
                <a:gd name="T17" fmla="*/ 71 w 71"/>
                <a:gd name="T18" fmla="*/ 154 h 154"/>
              </a:gdLst>
              <a:ahLst/>
              <a:cxnLst>
                <a:cxn ang="T10">
                  <a:pos x="T0" y="T1"/>
                </a:cxn>
                <a:cxn ang="T11">
                  <a:pos x="T2" y="T3"/>
                </a:cxn>
                <a:cxn ang="T12">
                  <a:pos x="T4" y="T5"/>
                </a:cxn>
                <a:cxn ang="T13">
                  <a:pos x="T6" y="T7"/>
                </a:cxn>
                <a:cxn ang="T14">
                  <a:pos x="T8" y="T9"/>
                </a:cxn>
              </a:cxnLst>
              <a:rect l="T15" t="T16" r="T17" b="T18"/>
              <a:pathLst>
                <a:path w="71" h="154">
                  <a:moveTo>
                    <a:pt x="0" y="0"/>
                  </a:moveTo>
                  <a:lnTo>
                    <a:pt x="0" y="64"/>
                  </a:lnTo>
                  <a:lnTo>
                    <a:pt x="71" y="154"/>
                  </a:lnTo>
                  <a:lnTo>
                    <a:pt x="71" y="118"/>
                  </a:lnTo>
                  <a:lnTo>
                    <a:pt x="0" y="0"/>
                  </a:lnTo>
                  <a:close/>
                </a:path>
              </a:pathLst>
            </a:custGeom>
            <a:solidFill>
              <a:srgbClr val="3FB7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90" name="Freeform 11"/>
            <p:cNvSpPr/>
            <p:nvPr/>
          </p:nvSpPr>
          <p:spPr bwMode="auto">
            <a:xfrm rot="-93323">
              <a:off x="3333" y="2031"/>
              <a:ext cx="9" cy="44"/>
            </a:xfrm>
            <a:custGeom>
              <a:avLst/>
              <a:gdLst>
                <a:gd name="T0" fmla="*/ 0 w 9"/>
                <a:gd name="T1" fmla="*/ 36 h 44"/>
                <a:gd name="T2" fmla="*/ 9 w 9"/>
                <a:gd name="T3" fmla="*/ 44 h 44"/>
                <a:gd name="T4" fmla="*/ 9 w 9"/>
                <a:gd name="T5" fmla="*/ 9 h 44"/>
                <a:gd name="T6" fmla="*/ 0 w 9"/>
                <a:gd name="T7" fmla="*/ 0 h 44"/>
                <a:gd name="T8" fmla="*/ 0 w 9"/>
                <a:gd name="T9" fmla="*/ 36 h 44"/>
                <a:gd name="T10" fmla="*/ 0 60000 65536"/>
                <a:gd name="T11" fmla="*/ 0 60000 65536"/>
                <a:gd name="T12" fmla="*/ 0 60000 65536"/>
                <a:gd name="T13" fmla="*/ 0 60000 65536"/>
                <a:gd name="T14" fmla="*/ 0 60000 65536"/>
                <a:gd name="T15" fmla="*/ 0 w 9"/>
                <a:gd name="T16" fmla="*/ 0 h 44"/>
                <a:gd name="T17" fmla="*/ 9 w 9"/>
                <a:gd name="T18" fmla="*/ 44 h 44"/>
              </a:gdLst>
              <a:ahLst/>
              <a:cxnLst>
                <a:cxn ang="T10">
                  <a:pos x="T0" y="T1"/>
                </a:cxn>
                <a:cxn ang="T11">
                  <a:pos x="T2" y="T3"/>
                </a:cxn>
                <a:cxn ang="T12">
                  <a:pos x="T4" y="T5"/>
                </a:cxn>
                <a:cxn ang="T13">
                  <a:pos x="T6" y="T7"/>
                </a:cxn>
                <a:cxn ang="T14">
                  <a:pos x="T8" y="T9"/>
                </a:cxn>
              </a:cxnLst>
              <a:rect l="T15" t="T16" r="T17" b="T18"/>
              <a:pathLst>
                <a:path w="9" h="44">
                  <a:moveTo>
                    <a:pt x="0" y="36"/>
                  </a:moveTo>
                  <a:lnTo>
                    <a:pt x="9" y="44"/>
                  </a:lnTo>
                  <a:lnTo>
                    <a:pt x="9" y="9"/>
                  </a:lnTo>
                  <a:lnTo>
                    <a:pt x="0" y="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91" name="Freeform 12"/>
            <p:cNvSpPr/>
            <p:nvPr/>
          </p:nvSpPr>
          <p:spPr bwMode="auto">
            <a:xfrm rot="-93323">
              <a:off x="3309" y="1963"/>
              <a:ext cx="91" cy="27"/>
            </a:xfrm>
            <a:custGeom>
              <a:avLst/>
              <a:gdLst>
                <a:gd name="T0" fmla="*/ 3 w 91"/>
                <a:gd name="T1" fmla="*/ 9 h 27"/>
                <a:gd name="T2" fmla="*/ 84 w 91"/>
                <a:gd name="T3" fmla="*/ 27 h 27"/>
                <a:gd name="T4" fmla="*/ 84 w 91"/>
                <a:gd name="T5" fmla="*/ 27 h 27"/>
                <a:gd name="T6" fmla="*/ 86 w 91"/>
                <a:gd name="T7" fmla="*/ 27 h 27"/>
                <a:gd name="T8" fmla="*/ 89 w 91"/>
                <a:gd name="T9" fmla="*/ 27 h 27"/>
                <a:gd name="T10" fmla="*/ 90 w 91"/>
                <a:gd name="T11" fmla="*/ 25 h 27"/>
                <a:gd name="T12" fmla="*/ 91 w 91"/>
                <a:gd name="T13" fmla="*/ 24 h 27"/>
                <a:gd name="T14" fmla="*/ 91 w 91"/>
                <a:gd name="T15" fmla="*/ 21 h 27"/>
                <a:gd name="T16" fmla="*/ 90 w 91"/>
                <a:gd name="T17" fmla="*/ 19 h 27"/>
                <a:gd name="T18" fmla="*/ 89 w 91"/>
                <a:gd name="T19" fmla="*/ 18 h 27"/>
                <a:gd name="T20" fmla="*/ 86 w 91"/>
                <a:gd name="T21" fmla="*/ 18 h 27"/>
                <a:gd name="T22" fmla="*/ 86 w 91"/>
                <a:gd name="T23" fmla="*/ 18 h 27"/>
                <a:gd name="T24" fmla="*/ 5 w 91"/>
                <a:gd name="T25" fmla="*/ 0 h 27"/>
                <a:gd name="T26" fmla="*/ 5 w 91"/>
                <a:gd name="T27" fmla="*/ 0 h 27"/>
                <a:gd name="T28" fmla="*/ 4 w 91"/>
                <a:gd name="T29" fmla="*/ 0 h 27"/>
                <a:gd name="T30" fmla="*/ 2 w 91"/>
                <a:gd name="T31" fmla="*/ 0 h 27"/>
                <a:gd name="T32" fmla="*/ 1 w 91"/>
                <a:gd name="T33" fmla="*/ 1 h 27"/>
                <a:gd name="T34" fmla="*/ 0 w 91"/>
                <a:gd name="T35" fmla="*/ 3 h 27"/>
                <a:gd name="T36" fmla="*/ 0 w 91"/>
                <a:gd name="T37" fmla="*/ 5 h 27"/>
                <a:gd name="T38" fmla="*/ 1 w 91"/>
                <a:gd name="T39" fmla="*/ 7 h 27"/>
                <a:gd name="T40" fmla="*/ 2 w 91"/>
                <a:gd name="T41" fmla="*/ 8 h 27"/>
                <a:gd name="T42" fmla="*/ 3 w 91"/>
                <a:gd name="T43" fmla="*/ 9 h 27"/>
                <a:gd name="T44" fmla="*/ 3 w 91"/>
                <a:gd name="T45" fmla="*/ 9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27"/>
                <a:gd name="T71" fmla="*/ 91 w 91"/>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27">
                  <a:moveTo>
                    <a:pt x="3" y="9"/>
                  </a:moveTo>
                  <a:lnTo>
                    <a:pt x="84" y="27"/>
                  </a:lnTo>
                  <a:lnTo>
                    <a:pt x="86" y="27"/>
                  </a:lnTo>
                  <a:lnTo>
                    <a:pt x="89" y="27"/>
                  </a:lnTo>
                  <a:lnTo>
                    <a:pt x="90" y="25"/>
                  </a:lnTo>
                  <a:lnTo>
                    <a:pt x="91" y="24"/>
                  </a:lnTo>
                  <a:lnTo>
                    <a:pt x="91" y="21"/>
                  </a:lnTo>
                  <a:lnTo>
                    <a:pt x="90" y="19"/>
                  </a:lnTo>
                  <a:lnTo>
                    <a:pt x="89" y="18"/>
                  </a:lnTo>
                  <a:lnTo>
                    <a:pt x="86" y="18"/>
                  </a:lnTo>
                  <a:lnTo>
                    <a:pt x="5" y="0"/>
                  </a:lnTo>
                  <a:lnTo>
                    <a:pt x="4" y="0"/>
                  </a:lnTo>
                  <a:lnTo>
                    <a:pt x="2" y="0"/>
                  </a:lnTo>
                  <a:lnTo>
                    <a:pt x="1" y="1"/>
                  </a:lnTo>
                  <a:lnTo>
                    <a:pt x="0" y="3"/>
                  </a:lnTo>
                  <a:lnTo>
                    <a:pt x="0" y="5"/>
                  </a:lnTo>
                  <a:lnTo>
                    <a:pt x="1" y="7"/>
                  </a:lnTo>
                  <a:lnTo>
                    <a:pt x="2" y="8"/>
                  </a:lnTo>
                  <a:lnTo>
                    <a:pt x="3" y="9"/>
                  </a:lnTo>
                  <a:close/>
                </a:path>
              </a:pathLst>
            </a:custGeom>
            <a:solidFill>
              <a:srgbClr val="CCECFF"/>
            </a:solidFill>
            <a:ln w="9525">
              <a:solidFill>
                <a:srgbClr val="CCECFF"/>
              </a:solidFill>
              <a:round/>
            </a:ln>
          </p:spPr>
          <p:txBody>
            <a:bodyPr/>
            <a:lstStyle/>
            <a:p>
              <a:endParaRPr lang="zh-CN" altLang="en-US"/>
            </a:p>
          </p:txBody>
        </p:sp>
        <p:sp>
          <p:nvSpPr>
            <p:cNvPr id="43292" name="Freeform 13"/>
            <p:cNvSpPr/>
            <p:nvPr/>
          </p:nvSpPr>
          <p:spPr bwMode="auto">
            <a:xfrm rot="-93323">
              <a:off x="3314" y="1836"/>
              <a:ext cx="82" cy="9"/>
            </a:xfrm>
            <a:custGeom>
              <a:avLst/>
              <a:gdLst>
                <a:gd name="T0" fmla="*/ 4 w 82"/>
                <a:gd name="T1" fmla="*/ 9 h 9"/>
                <a:gd name="T2" fmla="*/ 76 w 82"/>
                <a:gd name="T3" fmla="*/ 9 h 9"/>
                <a:gd name="T4" fmla="*/ 76 w 82"/>
                <a:gd name="T5" fmla="*/ 9 h 9"/>
                <a:gd name="T6" fmla="*/ 79 w 82"/>
                <a:gd name="T7" fmla="*/ 9 h 9"/>
                <a:gd name="T8" fmla="*/ 81 w 82"/>
                <a:gd name="T9" fmla="*/ 8 h 9"/>
                <a:gd name="T10" fmla="*/ 82 w 82"/>
                <a:gd name="T11" fmla="*/ 6 h 9"/>
                <a:gd name="T12" fmla="*/ 82 w 82"/>
                <a:gd name="T13" fmla="*/ 4 h 9"/>
                <a:gd name="T14" fmla="*/ 82 w 82"/>
                <a:gd name="T15" fmla="*/ 2 h 9"/>
                <a:gd name="T16" fmla="*/ 81 w 82"/>
                <a:gd name="T17" fmla="*/ 1 h 9"/>
                <a:gd name="T18" fmla="*/ 79 w 82"/>
                <a:gd name="T19" fmla="*/ 0 h 9"/>
                <a:gd name="T20" fmla="*/ 76 w 82"/>
                <a:gd name="T21" fmla="*/ 0 h 9"/>
                <a:gd name="T22" fmla="*/ 76 w 82"/>
                <a:gd name="T23" fmla="*/ 0 h 9"/>
                <a:gd name="T24" fmla="*/ 4 w 82"/>
                <a:gd name="T25" fmla="*/ 0 h 9"/>
                <a:gd name="T26" fmla="*/ 4 w 82"/>
                <a:gd name="T27" fmla="*/ 0 h 9"/>
                <a:gd name="T28" fmla="*/ 2 w 82"/>
                <a:gd name="T29" fmla="*/ 0 h 9"/>
                <a:gd name="T30" fmla="*/ 1 w 82"/>
                <a:gd name="T31" fmla="*/ 1 h 9"/>
                <a:gd name="T32" fmla="*/ 0 w 82"/>
                <a:gd name="T33" fmla="*/ 2 h 9"/>
                <a:gd name="T34" fmla="*/ 0 w 82"/>
                <a:gd name="T35" fmla="*/ 4 h 9"/>
                <a:gd name="T36" fmla="*/ 0 w 82"/>
                <a:gd name="T37" fmla="*/ 6 h 9"/>
                <a:gd name="T38" fmla="*/ 1 w 82"/>
                <a:gd name="T39" fmla="*/ 8 h 9"/>
                <a:gd name="T40" fmla="*/ 2 w 82"/>
                <a:gd name="T41" fmla="*/ 9 h 9"/>
                <a:gd name="T42" fmla="*/ 4 w 82"/>
                <a:gd name="T43" fmla="*/ 9 h 9"/>
                <a:gd name="T44" fmla="*/ 4 w 82"/>
                <a:gd name="T45" fmla="*/ 9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9"/>
                <a:gd name="T71" fmla="*/ 82 w 8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9">
                  <a:moveTo>
                    <a:pt x="4" y="9"/>
                  </a:moveTo>
                  <a:lnTo>
                    <a:pt x="76" y="9"/>
                  </a:lnTo>
                  <a:lnTo>
                    <a:pt x="79" y="9"/>
                  </a:lnTo>
                  <a:lnTo>
                    <a:pt x="81" y="8"/>
                  </a:lnTo>
                  <a:lnTo>
                    <a:pt x="82" y="6"/>
                  </a:lnTo>
                  <a:lnTo>
                    <a:pt x="82" y="4"/>
                  </a:lnTo>
                  <a:lnTo>
                    <a:pt x="82" y="2"/>
                  </a:lnTo>
                  <a:lnTo>
                    <a:pt x="81" y="1"/>
                  </a:lnTo>
                  <a:lnTo>
                    <a:pt x="79" y="0"/>
                  </a:lnTo>
                  <a:lnTo>
                    <a:pt x="76" y="0"/>
                  </a:lnTo>
                  <a:lnTo>
                    <a:pt x="4" y="0"/>
                  </a:lnTo>
                  <a:lnTo>
                    <a:pt x="2" y="0"/>
                  </a:lnTo>
                  <a:lnTo>
                    <a:pt x="1" y="1"/>
                  </a:lnTo>
                  <a:lnTo>
                    <a:pt x="0" y="2"/>
                  </a:lnTo>
                  <a:lnTo>
                    <a:pt x="0" y="4"/>
                  </a:lnTo>
                  <a:lnTo>
                    <a:pt x="0" y="6"/>
                  </a:lnTo>
                  <a:lnTo>
                    <a:pt x="1" y="8"/>
                  </a:lnTo>
                  <a:lnTo>
                    <a:pt x="2" y="9"/>
                  </a:lnTo>
                  <a:lnTo>
                    <a:pt x="4" y="9"/>
                  </a:lnTo>
                  <a:close/>
                </a:path>
              </a:pathLst>
            </a:custGeom>
            <a:solidFill>
              <a:srgbClr val="CCECFF"/>
            </a:solidFill>
            <a:ln w="9525">
              <a:solidFill>
                <a:srgbClr val="CCECFF"/>
              </a:solidFill>
              <a:round/>
            </a:ln>
          </p:spPr>
          <p:txBody>
            <a:bodyPr/>
            <a:lstStyle/>
            <a:p>
              <a:endParaRPr lang="zh-CN" altLang="en-US"/>
            </a:p>
          </p:txBody>
        </p:sp>
        <p:sp>
          <p:nvSpPr>
            <p:cNvPr id="43293" name="Freeform 14"/>
            <p:cNvSpPr/>
            <p:nvPr/>
          </p:nvSpPr>
          <p:spPr bwMode="auto">
            <a:xfrm rot="-93323">
              <a:off x="3360" y="1703"/>
              <a:ext cx="8" cy="18"/>
            </a:xfrm>
            <a:custGeom>
              <a:avLst/>
              <a:gdLst>
                <a:gd name="T0" fmla="*/ 8 w 8"/>
                <a:gd name="T1" fmla="*/ 9 h 18"/>
                <a:gd name="T2" fmla="*/ 8 w 8"/>
                <a:gd name="T3" fmla="*/ 9 h 18"/>
                <a:gd name="T4" fmla="*/ 8 w 8"/>
                <a:gd name="T5" fmla="*/ 9 h 18"/>
                <a:gd name="T6" fmla="*/ 8 w 8"/>
                <a:gd name="T7" fmla="*/ 0 h 18"/>
                <a:gd name="T8" fmla="*/ 8 w 8"/>
                <a:gd name="T9" fmla="*/ 0 h 18"/>
                <a:gd name="T10" fmla="*/ 8 w 8"/>
                <a:gd name="T11" fmla="*/ 0 h 18"/>
                <a:gd name="T12" fmla="*/ 8 w 8"/>
                <a:gd name="T13" fmla="*/ 0 h 18"/>
                <a:gd name="T14" fmla="*/ 8 w 8"/>
                <a:gd name="T15" fmla="*/ 0 h 18"/>
                <a:gd name="T16" fmla="*/ 8 w 8"/>
                <a:gd name="T17" fmla="*/ 0 h 18"/>
                <a:gd name="T18" fmla="*/ 8 w 8"/>
                <a:gd name="T19" fmla="*/ 0 h 18"/>
                <a:gd name="T20" fmla="*/ 0 w 8"/>
                <a:gd name="T21" fmla="*/ 0 h 18"/>
                <a:gd name="T22" fmla="*/ 0 w 8"/>
                <a:gd name="T23" fmla="*/ 0 h 18"/>
                <a:gd name="T24" fmla="*/ 0 w 8"/>
                <a:gd name="T25" fmla="*/ 0 h 18"/>
                <a:gd name="T26" fmla="*/ 0 w 8"/>
                <a:gd name="T27" fmla="*/ 9 h 18"/>
                <a:gd name="T28" fmla="*/ 0 w 8"/>
                <a:gd name="T29" fmla="*/ 9 h 18"/>
                <a:gd name="T30" fmla="*/ 0 w 8"/>
                <a:gd name="T31" fmla="*/ 9 h 18"/>
                <a:gd name="T32" fmla="*/ 0 w 8"/>
                <a:gd name="T33" fmla="*/ 9 h 18"/>
                <a:gd name="T34" fmla="*/ 0 w 8"/>
                <a:gd name="T35" fmla="*/ 9 h 18"/>
                <a:gd name="T36" fmla="*/ 0 w 8"/>
                <a:gd name="T37" fmla="*/ 9 h 18"/>
                <a:gd name="T38" fmla="*/ 0 w 8"/>
                <a:gd name="T39" fmla="*/ 9 h 18"/>
                <a:gd name="T40" fmla="*/ 0 w 8"/>
                <a:gd name="T41" fmla="*/ 9 h 18"/>
                <a:gd name="T42" fmla="*/ 0 w 8"/>
                <a:gd name="T43" fmla="*/ 9 h 18"/>
                <a:gd name="T44" fmla="*/ 8 w 8"/>
                <a:gd name="T45" fmla="*/ 18 h 18"/>
                <a:gd name="T46" fmla="*/ 8 w 8"/>
                <a:gd name="T47" fmla="*/ 18 h 18"/>
                <a:gd name="T48" fmla="*/ 8 w 8"/>
                <a:gd name="T49" fmla="*/ 18 h 18"/>
                <a:gd name="T50" fmla="*/ 8 w 8"/>
                <a:gd name="T51" fmla="*/ 18 h 18"/>
                <a:gd name="T52" fmla="*/ 8 w 8"/>
                <a:gd name="T53" fmla="*/ 9 h 18"/>
                <a:gd name="T54" fmla="*/ 8 w 8"/>
                <a:gd name="T55" fmla="*/ 9 h 18"/>
                <a:gd name="T56" fmla="*/ 8 w 8"/>
                <a:gd name="T57" fmla="*/ 9 h 18"/>
                <a:gd name="T58" fmla="*/ 8 w 8"/>
                <a:gd name="T59" fmla="*/ 9 h 18"/>
                <a:gd name="T60" fmla="*/ 8 w 8"/>
                <a:gd name="T61" fmla="*/ 9 h 18"/>
                <a:gd name="T62" fmla="*/ 8 w 8"/>
                <a:gd name="T63" fmla="*/ 9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
                <a:gd name="T97" fmla="*/ 0 h 18"/>
                <a:gd name="T98" fmla="*/ 8 w 8"/>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 h="18">
                  <a:moveTo>
                    <a:pt x="8" y="9"/>
                  </a:moveTo>
                  <a:lnTo>
                    <a:pt x="8" y="9"/>
                  </a:lnTo>
                  <a:lnTo>
                    <a:pt x="8" y="0"/>
                  </a:lnTo>
                  <a:lnTo>
                    <a:pt x="0" y="0"/>
                  </a:lnTo>
                  <a:lnTo>
                    <a:pt x="0" y="9"/>
                  </a:lnTo>
                  <a:lnTo>
                    <a:pt x="0" y="18"/>
                  </a:lnTo>
                  <a:lnTo>
                    <a:pt x="8" y="18"/>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94" name="Freeform 15"/>
            <p:cNvSpPr/>
            <p:nvPr/>
          </p:nvSpPr>
          <p:spPr bwMode="auto">
            <a:xfrm rot="-93323">
              <a:off x="3225" y="1769"/>
              <a:ext cx="4" cy="29"/>
            </a:xfrm>
            <a:custGeom>
              <a:avLst/>
              <a:gdLst>
                <a:gd name="T0" fmla="*/ 0 w 4"/>
                <a:gd name="T1" fmla="*/ 1 h 29"/>
                <a:gd name="T2" fmla="*/ 0 w 4"/>
                <a:gd name="T3" fmla="*/ 29 h 29"/>
                <a:gd name="T4" fmla="*/ 0 w 4"/>
                <a:gd name="T5" fmla="*/ 29 h 29"/>
                <a:gd name="T6" fmla="*/ 0 w 4"/>
                <a:gd name="T7" fmla="*/ 1 h 29"/>
                <a:gd name="T8" fmla="*/ 0 w 4"/>
                <a:gd name="T9" fmla="*/ 1 h 29"/>
                <a:gd name="T10" fmla="*/ 4 w 4"/>
                <a:gd name="T11" fmla="*/ 0 h 29"/>
                <a:gd name="T12" fmla="*/ 4 w 4"/>
                <a:gd name="T13" fmla="*/ 29 h 29"/>
                <a:gd name="T14" fmla="*/ 0 w 4"/>
                <a:gd name="T15" fmla="*/ 29 h 29"/>
                <a:gd name="T16" fmla="*/ 0 w 4"/>
                <a:gd name="T17" fmla="*/ 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9"/>
                <a:gd name="T29" fmla="*/ 4 w 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9">
                  <a:moveTo>
                    <a:pt x="0" y="1"/>
                  </a:moveTo>
                  <a:lnTo>
                    <a:pt x="0" y="29"/>
                  </a:lnTo>
                  <a:lnTo>
                    <a:pt x="0" y="1"/>
                  </a:lnTo>
                  <a:lnTo>
                    <a:pt x="4" y="0"/>
                  </a:lnTo>
                  <a:lnTo>
                    <a:pt x="4" y="29"/>
                  </a:lnTo>
                  <a:lnTo>
                    <a:pt x="0" y="29"/>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95" name="Freeform 16"/>
            <p:cNvSpPr/>
            <p:nvPr/>
          </p:nvSpPr>
          <p:spPr bwMode="auto">
            <a:xfrm rot="-93323">
              <a:off x="3428" y="1602"/>
              <a:ext cx="72" cy="571"/>
            </a:xfrm>
            <a:custGeom>
              <a:avLst/>
              <a:gdLst>
                <a:gd name="T0" fmla="*/ 0 w 72"/>
                <a:gd name="T1" fmla="*/ 571 h 571"/>
                <a:gd name="T2" fmla="*/ 72 w 72"/>
                <a:gd name="T3" fmla="*/ 498 h 571"/>
                <a:gd name="T4" fmla="*/ 72 w 72"/>
                <a:gd name="T5" fmla="*/ 81 h 571"/>
                <a:gd name="T6" fmla="*/ 0 w 72"/>
                <a:gd name="T7" fmla="*/ 0 h 571"/>
                <a:gd name="T8" fmla="*/ 0 w 72"/>
                <a:gd name="T9" fmla="*/ 571 h 571"/>
                <a:gd name="T10" fmla="*/ 0 60000 65536"/>
                <a:gd name="T11" fmla="*/ 0 60000 65536"/>
                <a:gd name="T12" fmla="*/ 0 60000 65536"/>
                <a:gd name="T13" fmla="*/ 0 60000 65536"/>
                <a:gd name="T14" fmla="*/ 0 60000 65536"/>
                <a:gd name="T15" fmla="*/ 0 w 72"/>
                <a:gd name="T16" fmla="*/ 0 h 571"/>
                <a:gd name="T17" fmla="*/ 72 w 72"/>
                <a:gd name="T18" fmla="*/ 571 h 571"/>
              </a:gdLst>
              <a:ahLst/>
              <a:cxnLst>
                <a:cxn ang="T10">
                  <a:pos x="T0" y="T1"/>
                </a:cxn>
                <a:cxn ang="T11">
                  <a:pos x="T2" y="T3"/>
                </a:cxn>
                <a:cxn ang="T12">
                  <a:pos x="T4" y="T5"/>
                </a:cxn>
                <a:cxn ang="T13">
                  <a:pos x="T6" y="T7"/>
                </a:cxn>
                <a:cxn ang="T14">
                  <a:pos x="T8" y="T9"/>
                </a:cxn>
              </a:cxnLst>
              <a:rect l="T15" t="T16" r="T17" b="T18"/>
              <a:pathLst>
                <a:path w="72" h="571">
                  <a:moveTo>
                    <a:pt x="0" y="571"/>
                  </a:moveTo>
                  <a:lnTo>
                    <a:pt x="72" y="498"/>
                  </a:lnTo>
                  <a:lnTo>
                    <a:pt x="72" y="81"/>
                  </a:lnTo>
                  <a:lnTo>
                    <a:pt x="0" y="0"/>
                  </a:lnTo>
                  <a:lnTo>
                    <a:pt x="0" y="571"/>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014" name="Group 17"/>
          <p:cNvGrpSpPr/>
          <p:nvPr/>
        </p:nvGrpSpPr>
        <p:grpSpPr bwMode="auto">
          <a:xfrm rot="5400000">
            <a:off x="7525544" y="1494632"/>
            <a:ext cx="417513" cy="590550"/>
            <a:chOff x="3093" y="1602"/>
            <a:chExt cx="407" cy="576"/>
          </a:xfrm>
        </p:grpSpPr>
        <p:sp>
          <p:nvSpPr>
            <p:cNvPr id="43274" name="Freeform 18"/>
            <p:cNvSpPr/>
            <p:nvPr/>
          </p:nvSpPr>
          <p:spPr bwMode="auto">
            <a:xfrm rot="-93323">
              <a:off x="3093" y="1607"/>
              <a:ext cx="335" cy="571"/>
            </a:xfrm>
            <a:custGeom>
              <a:avLst/>
              <a:gdLst>
                <a:gd name="T0" fmla="*/ 0 w 335"/>
                <a:gd name="T1" fmla="*/ 381 h 571"/>
                <a:gd name="T2" fmla="*/ 163 w 335"/>
                <a:gd name="T3" fmla="*/ 470 h 571"/>
                <a:gd name="T4" fmla="*/ 199 w 335"/>
                <a:gd name="T5" fmla="*/ 435 h 571"/>
                <a:gd name="T6" fmla="*/ 199 w 335"/>
                <a:gd name="T7" fmla="*/ 490 h 571"/>
                <a:gd name="T8" fmla="*/ 335 w 335"/>
                <a:gd name="T9" fmla="*/ 571 h 571"/>
                <a:gd name="T10" fmla="*/ 335 w 335"/>
                <a:gd name="T11" fmla="*/ 0 h 571"/>
                <a:gd name="T12" fmla="*/ 190 w 335"/>
                <a:gd name="T13" fmla="*/ 63 h 571"/>
                <a:gd name="T14" fmla="*/ 190 w 335"/>
                <a:gd name="T15" fmla="*/ 117 h 571"/>
                <a:gd name="T16" fmla="*/ 163 w 335"/>
                <a:gd name="T17" fmla="*/ 90 h 571"/>
                <a:gd name="T18" fmla="*/ 0 w 335"/>
                <a:gd name="T19" fmla="*/ 162 h 571"/>
                <a:gd name="T20" fmla="*/ 0 w 335"/>
                <a:gd name="T21" fmla="*/ 381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5"/>
                <a:gd name="T34" fmla="*/ 0 h 571"/>
                <a:gd name="T35" fmla="*/ 335 w 335"/>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5" h="571">
                  <a:moveTo>
                    <a:pt x="0" y="381"/>
                  </a:moveTo>
                  <a:lnTo>
                    <a:pt x="163" y="470"/>
                  </a:lnTo>
                  <a:lnTo>
                    <a:pt x="199" y="435"/>
                  </a:lnTo>
                  <a:lnTo>
                    <a:pt x="199" y="490"/>
                  </a:lnTo>
                  <a:lnTo>
                    <a:pt x="335" y="571"/>
                  </a:lnTo>
                  <a:lnTo>
                    <a:pt x="335" y="0"/>
                  </a:lnTo>
                  <a:lnTo>
                    <a:pt x="190" y="63"/>
                  </a:lnTo>
                  <a:lnTo>
                    <a:pt x="190" y="117"/>
                  </a:lnTo>
                  <a:lnTo>
                    <a:pt x="163" y="90"/>
                  </a:lnTo>
                  <a:lnTo>
                    <a:pt x="0" y="162"/>
                  </a:lnTo>
                  <a:lnTo>
                    <a:pt x="0" y="381"/>
                  </a:lnTo>
                  <a:close/>
                </a:path>
              </a:pathLst>
            </a:cu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5" name="Freeform 19"/>
            <p:cNvSpPr/>
            <p:nvPr/>
          </p:nvSpPr>
          <p:spPr bwMode="auto">
            <a:xfrm rot="-93323">
              <a:off x="3310" y="1686"/>
              <a:ext cx="73" cy="427"/>
            </a:xfrm>
            <a:custGeom>
              <a:avLst/>
              <a:gdLst>
                <a:gd name="T0" fmla="*/ 0 w 73"/>
                <a:gd name="T1" fmla="*/ 389 h 427"/>
                <a:gd name="T2" fmla="*/ 73 w 73"/>
                <a:gd name="T3" fmla="*/ 427 h 427"/>
                <a:gd name="T4" fmla="*/ 73 w 73"/>
                <a:gd name="T5" fmla="*/ 0 h 427"/>
                <a:gd name="T6" fmla="*/ 37 w 73"/>
                <a:gd name="T7" fmla="*/ 18 h 427"/>
                <a:gd name="T8" fmla="*/ 0 w 73"/>
                <a:gd name="T9" fmla="*/ 389 h 427"/>
                <a:gd name="T10" fmla="*/ 0 60000 65536"/>
                <a:gd name="T11" fmla="*/ 0 60000 65536"/>
                <a:gd name="T12" fmla="*/ 0 60000 65536"/>
                <a:gd name="T13" fmla="*/ 0 60000 65536"/>
                <a:gd name="T14" fmla="*/ 0 60000 65536"/>
                <a:gd name="T15" fmla="*/ 0 w 73"/>
                <a:gd name="T16" fmla="*/ 0 h 427"/>
                <a:gd name="T17" fmla="*/ 73 w 73"/>
                <a:gd name="T18" fmla="*/ 427 h 427"/>
              </a:gdLst>
              <a:ahLst/>
              <a:cxnLst>
                <a:cxn ang="T10">
                  <a:pos x="T0" y="T1"/>
                </a:cxn>
                <a:cxn ang="T11">
                  <a:pos x="T2" y="T3"/>
                </a:cxn>
                <a:cxn ang="T12">
                  <a:pos x="T4" y="T5"/>
                </a:cxn>
                <a:cxn ang="T13">
                  <a:pos x="T6" y="T7"/>
                </a:cxn>
                <a:cxn ang="T14">
                  <a:pos x="T8" y="T9"/>
                </a:cxn>
              </a:cxnLst>
              <a:rect l="T15" t="T16" r="T17" b="T18"/>
              <a:pathLst>
                <a:path w="73" h="427">
                  <a:moveTo>
                    <a:pt x="0" y="389"/>
                  </a:moveTo>
                  <a:lnTo>
                    <a:pt x="73" y="427"/>
                  </a:lnTo>
                  <a:lnTo>
                    <a:pt x="73" y="0"/>
                  </a:lnTo>
                  <a:lnTo>
                    <a:pt x="37" y="18"/>
                  </a:lnTo>
                  <a:lnTo>
                    <a:pt x="0" y="3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6" name="Freeform 20"/>
            <p:cNvSpPr/>
            <p:nvPr/>
          </p:nvSpPr>
          <p:spPr bwMode="auto">
            <a:xfrm rot="-93323">
              <a:off x="3111" y="1726"/>
              <a:ext cx="145" cy="318"/>
            </a:xfrm>
            <a:custGeom>
              <a:avLst/>
              <a:gdLst>
                <a:gd name="T0" fmla="*/ 0 w 145"/>
                <a:gd name="T1" fmla="*/ 246 h 318"/>
                <a:gd name="T2" fmla="*/ 145 w 145"/>
                <a:gd name="T3" fmla="*/ 318 h 318"/>
                <a:gd name="T4" fmla="*/ 145 w 145"/>
                <a:gd name="T5" fmla="*/ 0 h 318"/>
                <a:gd name="T6" fmla="*/ 0 w 145"/>
                <a:gd name="T7" fmla="*/ 63 h 318"/>
                <a:gd name="T8" fmla="*/ 0 w 145"/>
                <a:gd name="T9" fmla="*/ 246 h 318"/>
                <a:gd name="T10" fmla="*/ 0 60000 65536"/>
                <a:gd name="T11" fmla="*/ 0 60000 65536"/>
                <a:gd name="T12" fmla="*/ 0 60000 65536"/>
                <a:gd name="T13" fmla="*/ 0 60000 65536"/>
                <a:gd name="T14" fmla="*/ 0 60000 65536"/>
                <a:gd name="T15" fmla="*/ 0 w 145"/>
                <a:gd name="T16" fmla="*/ 0 h 318"/>
                <a:gd name="T17" fmla="*/ 145 w 145"/>
                <a:gd name="T18" fmla="*/ 318 h 318"/>
              </a:gdLst>
              <a:ahLst/>
              <a:cxnLst>
                <a:cxn ang="T10">
                  <a:pos x="T0" y="T1"/>
                </a:cxn>
                <a:cxn ang="T11">
                  <a:pos x="T2" y="T3"/>
                </a:cxn>
                <a:cxn ang="T12">
                  <a:pos x="T4" y="T5"/>
                </a:cxn>
                <a:cxn ang="T13">
                  <a:pos x="T6" y="T7"/>
                </a:cxn>
                <a:cxn ang="T14">
                  <a:pos x="T8" y="T9"/>
                </a:cxn>
              </a:cxnLst>
              <a:rect l="T15" t="T16" r="T17" b="T18"/>
              <a:pathLst>
                <a:path w="145" h="318">
                  <a:moveTo>
                    <a:pt x="0" y="246"/>
                  </a:moveTo>
                  <a:lnTo>
                    <a:pt x="145" y="318"/>
                  </a:lnTo>
                  <a:lnTo>
                    <a:pt x="145" y="0"/>
                  </a:lnTo>
                  <a:lnTo>
                    <a:pt x="0" y="63"/>
                  </a:lnTo>
                  <a:lnTo>
                    <a:pt x="0" y="2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7" name="Freeform 21"/>
            <p:cNvSpPr/>
            <p:nvPr/>
          </p:nvSpPr>
          <p:spPr bwMode="auto">
            <a:xfrm rot="-93323">
              <a:off x="3139" y="1772"/>
              <a:ext cx="71" cy="227"/>
            </a:xfrm>
            <a:custGeom>
              <a:avLst/>
              <a:gdLst>
                <a:gd name="T0" fmla="*/ 0 w 71"/>
                <a:gd name="T1" fmla="*/ 183 h 227"/>
                <a:gd name="T2" fmla="*/ 71 w 71"/>
                <a:gd name="T3" fmla="*/ 227 h 227"/>
                <a:gd name="T4" fmla="*/ 71 w 71"/>
                <a:gd name="T5" fmla="*/ 0 h 227"/>
                <a:gd name="T6" fmla="*/ 0 w 71"/>
                <a:gd name="T7" fmla="*/ 37 h 227"/>
                <a:gd name="T8" fmla="*/ 0 w 71"/>
                <a:gd name="T9" fmla="*/ 183 h 227"/>
                <a:gd name="T10" fmla="*/ 0 60000 65536"/>
                <a:gd name="T11" fmla="*/ 0 60000 65536"/>
                <a:gd name="T12" fmla="*/ 0 60000 65536"/>
                <a:gd name="T13" fmla="*/ 0 60000 65536"/>
                <a:gd name="T14" fmla="*/ 0 60000 65536"/>
                <a:gd name="T15" fmla="*/ 0 w 71"/>
                <a:gd name="T16" fmla="*/ 0 h 227"/>
                <a:gd name="T17" fmla="*/ 71 w 71"/>
                <a:gd name="T18" fmla="*/ 227 h 227"/>
              </a:gdLst>
              <a:ahLst/>
              <a:cxnLst>
                <a:cxn ang="T10">
                  <a:pos x="T0" y="T1"/>
                </a:cxn>
                <a:cxn ang="T11">
                  <a:pos x="T2" y="T3"/>
                </a:cxn>
                <a:cxn ang="T12">
                  <a:pos x="T4" y="T5"/>
                </a:cxn>
                <a:cxn ang="T13">
                  <a:pos x="T6" y="T7"/>
                </a:cxn>
                <a:cxn ang="T14">
                  <a:pos x="T8" y="T9"/>
                </a:cxn>
              </a:cxnLst>
              <a:rect l="T15" t="T16" r="T17" b="T18"/>
              <a:pathLst>
                <a:path w="71" h="227">
                  <a:moveTo>
                    <a:pt x="0" y="183"/>
                  </a:moveTo>
                  <a:lnTo>
                    <a:pt x="71" y="227"/>
                  </a:lnTo>
                  <a:lnTo>
                    <a:pt x="71" y="0"/>
                  </a:lnTo>
                  <a:lnTo>
                    <a:pt x="0" y="37"/>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8" name="Freeform 22"/>
            <p:cNvSpPr/>
            <p:nvPr/>
          </p:nvSpPr>
          <p:spPr bwMode="auto">
            <a:xfrm rot="-93323">
              <a:off x="3139" y="1827"/>
              <a:ext cx="71" cy="154"/>
            </a:xfrm>
            <a:custGeom>
              <a:avLst/>
              <a:gdLst>
                <a:gd name="T0" fmla="*/ 0 w 71"/>
                <a:gd name="T1" fmla="*/ 0 h 154"/>
                <a:gd name="T2" fmla="*/ 0 w 71"/>
                <a:gd name="T3" fmla="*/ 64 h 154"/>
                <a:gd name="T4" fmla="*/ 71 w 71"/>
                <a:gd name="T5" fmla="*/ 154 h 154"/>
                <a:gd name="T6" fmla="*/ 71 w 71"/>
                <a:gd name="T7" fmla="*/ 118 h 154"/>
                <a:gd name="T8" fmla="*/ 0 w 71"/>
                <a:gd name="T9" fmla="*/ 0 h 154"/>
                <a:gd name="T10" fmla="*/ 0 60000 65536"/>
                <a:gd name="T11" fmla="*/ 0 60000 65536"/>
                <a:gd name="T12" fmla="*/ 0 60000 65536"/>
                <a:gd name="T13" fmla="*/ 0 60000 65536"/>
                <a:gd name="T14" fmla="*/ 0 60000 65536"/>
                <a:gd name="T15" fmla="*/ 0 w 71"/>
                <a:gd name="T16" fmla="*/ 0 h 154"/>
                <a:gd name="T17" fmla="*/ 71 w 71"/>
                <a:gd name="T18" fmla="*/ 154 h 154"/>
              </a:gdLst>
              <a:ahLst/>
              <a:cxnLst>
                <a:cxn ang="T10">
                  <a:pos x="T0" y="T1"/>
                </a:cxn>
                <a:cxn ang="T11">
                  <a:pos x="T2" y="T3"/>
                </a:cxn>
                <a:cxn ang="T12">
                  <a:pos x="T4" y="T5"/>
                </a:cxn>
                <a:cxn ang="T13">
                  <a:pos x="T6" y="T7"/>
                </a:cxn>
                <a:cxn ang="T14">
                  <a:pos x="T8" y="T9"/>
                </a:cxn>
              </a:cxnLst>
              <a:rect l="T15" t="T16" r="T17" b="T18"/>
              <a:pathLst>
                <a:path w="71" h="154">
                  <a:moveTo>
                    <a:pt x="0" y="0"/>
                  </a:moveTo>
                  <a:lnTo>
                    <a:pt x="0" y="64"/>
                  </a:lnTo>
                  <a:lnTo>
                    <a:pt x="71" y="154"/>
                  </a:lnTo>
                  <a:lnTo>
                    <a:pt x="71" y="118"/>
                  </a:lnTo>
                  <a:lnTo>
                    <a:pt x="0" y="0"/>
                  </a:lnTo>
                  <a:close/>
                </a:path>
              </a:pathLst>
            </a:custGeom>
            <a:solidFill>
              <a:srgbClr val="3FB7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9" name="Freeform 23"/>
            <p:cNvSpPr/>
            <p:nvPr/>
          </p:nvSpPr>
          <p:spPr bwMode="auto">
            <a:xfrm rot="-93323">
              <a:off x="3333" y="2031"/>
              <a:ext cx="9" cy="44"/>
            </a:xfrm>
            <a:custGeom>
              <a:avLst/>
              <a:gdLst>
                <a:gd name="T0" fmla="*/ 0 w 9"/>
                <a:gd name="T1" fmla="*/ 36 h 44"/>
                <a:gd name="T2" fmla="*/ 9 w 9"/>
                <a:gd name="T3" fmla="*/ 44 h 44"/>
                <a:gd name="T4" fmla="*/ 9 w 9"/>
                <a:gd name="T5" fmla="*/ 9 h 44"/>
                <a:gd name="T6" fmla="*/ 0 w 9"/>
                <a:gd name="T7" fmla="*/ 0 h 44"/>
                <a:gd name="T8" fmla="*/ 0 w 9"/>
                <a:gd name="T9" fmla="*/ 36 h 44"/>
                <a:gd name="T10" fmla="*/ 0 60000 65536"/>
                <a:gd name="T11" fmla="*/ 0 60000 65536"/>
                <a:gd name="T12" fmla="*/ 0 60000 65536"/>
                <a:gd name="T13" fmla="*/ 0 60000 65536"/>
                <a:gd name="T14" fmla="*/ 0 60000 65536"/>
                <a:gd name="T15" fmla="*/ 0 w 9"/>
                <a:gd name="T16" fmla="*/ 0 h 44"/>
                <a:gd name="T17" fmla="*/ 9 w 9"/>
                <a:gd name="T18" fmla="*/ 44 h 44"/>
              </a:gdLst>
              <a:ahLst/>
              <a:cxnLst>
                <a:cxn ang="T10">
                  <a:pos x="T0" y="T1"/>
                </a:cxn>
                <a:cxn ang="T11">
                  <a:pos x="T2" y="T3"/>
                </a:cxn>
                <a:cxn ang="T12">
                  <a:pos x="T4" y="T5"/>
                </a:cxn>
                <a:cxn ang="T13">
                  <a:pos x="T6" y="T7"/>
                </a:cxn>
                <a:cxn ang="T14">
                  <a:pos x="T8" y="T9"/>
                </a:cxn>
              </a:cxnLst>
              <a:rect l="T15" t="T16" r="T17" b="T18"/>
              <a:pathLst>
                <a:path w="9" h="44">
                  <a:moveTo>
                    <a:pt x="0" y="36"/>
                  </a:moveTo>
                  <a:lnTo>
                    <a:pt x="9" y="44"/>
                  </a:lnTo>
                  <a:lnTo>
                    <a:pt x="9" y="9"/>
                  </a:lnTo>
                  <a:lnTo>
                    <a:pt x="0" y="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0" name="Freeform 24"/>
            <p:cNvSpPr/>
            <p:nvPr/>
          </p:nvSpPr>
          <p:spPr bwMode="auto">
            <a:xfrm rot="-93323">
              <a:off x="3309" y="1963"/>
              <a:ext cx="91" cy="27"/>
            </a:xfrm>
            <a:custGeom>
              <a:avLst/>
              <a:gdLst>
                <a:gd name="T0" fmla="*/ 3 w 91"/>
                <a:gd name="T1" fmla="*/ 9 h 27"/>
                <a:gd name="T2" fmla="*/ 84 w 91"/>
                <a:gd name="T3" fmla="*/ 27 h 27"/>
                <a:gd name="T4" fmla="*/ 84 w 91"/>
                <a:gd name="T5" fmla="*/ 27 h 27"/>
                <a:gd name="T6" fmla="*/ 86 w 91"/>
                <a:gd name="T7" fmla="*/ 27 h 27"/>
                <a:gd name="T8" fmla="*/ 89 w 91"/>
                <a:gd name="T9" fmla="*/ 27 h 27"/>
                <a:gd name="T10" fmla="*/ 90 w 91"/>
                <a:gd name="T11" fmla="*/ 25 h 27"/>
                <a:gd name="T12" fmla="*/ 91 w 91"/>
                <a:gd name="T13" fmla="*/ 24 h 27"/>
                <a:gd name="T14" fmla="*/ 91 w 91"/>
                <a:gd name="T15" fmla="*/ 21 h 27"/>
                <a:gd name="T16" fmla="*/ 90 w 91"/>
                <a:gd name="T17" fmla="*/ 19 h 27"/>
                <a:gd name="T18" fmla="*/ 89 w 91"/>
                <a:gd name="T19" fmla="*/ 18 h 27"/>
                <a:gd name="T20" fmla="*/ 86 w 91"/>
                <a:gd name="T21" fmla="*/ 18 h 27"/>
                <a:gd name="T22" fmla="*/ 86 w 91"/>
                <a:gd name="T23" fmla="*/ 18 h 27"/>
                <a:gd name="T24" fmla="*/ 5 w 91"/>
                <a:gd name="T25" fmla="*/ 0 h 27"/>
                <a:gd name="T26" fmla="*/ 5 w 91"/>
                <a:gd name="T27" fmla="*/ 0 h 27"/>
                <a:gd name="T28" fmla="*/ 4 w 91"/>
                <a:gd name="T29" fmla="*/ 0 h 27"/>
                <a:gd name="T30" fmla="*/ 2 w 91"/>
                <a:gd name="T31" fmla="*/ 0 h 27"/>
                <a:gd name="T32" fmla="*/ 1 w 91"/>
                <a:gd name="T33" fmla="*/ 1 h 27"/>
                <a:gd name="T34" fmla="*/ 0 w 91"/>
                <a:gd name="T35" fmla="*/ 3 h 27"/>
                <a:gd name="T36" fmla="*/ 0 w 91"/>
                <a:gd name="T37" fmla="*/ 5 h 27"/>
                <a:gd name="T38" fmla="*/ 1 w 91"/>
                <a:gd name="T39" fmla="*/ 7 h 27"/>
                <a:gd name="T40" fmla="*/ 2 w 91"/>
                <a:gd name="T41" fmla="*/ 8 h 27"/>
                <a:gd name="T42" fmla="*/ 3 w 91"/>
                <a:gd name="T43" fmla="*/ 9 h 27"/>
                <a:gd name="T44" fmla="*/ 3 w 91"/>
                <a:gd name="T45" fmla="*/ 9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27"/>
                <a:gd name="T71" fmla="*/ 91 w 91"/>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27">
                  <a:moveTo>
                    <a:pt x="3" y="9"/>
                  </a:moveTo>
                  <a:lnTo>
                    <a:pt x="84" y="27"/>
                  </a:lnTo>
                  <a:lnTo>
                    <a:pt x="86" y="27"/>
                  </a:lnTo>
                  <a:lnTo>
                    <a:pt x="89" y="27"/>
                  </a:lnTo>
                  <a:lnTo>
                    <a:pt x="90" y="25"/>
                  </a:lnTo>
                  <a:lnTo>
                    <a:pt x="91" y="24"/>
                  </a:lnTo>
                  <a:lnTo>
                    <a:pt x="91" y="21"/>
                  </a:lnTo>
                  <a:lnTo>
                    <a:pt x="90" y="19"/>
                  </a:lnTo>
                  <a:lnTo>
                    <a:pt x="89" y="18"/>
                  </a:lnTo>
                  <a:lnTo>
                    <a:pt x="86" y="18"/>
                  </a:lnTo>
                  <a:lnTo>
                    <a:pt x="5" y="0"/>
                  </a:lnTo>
                  <a:lnTo>
                    <a:pt x="4" y="0"/>
                  </a:lnTo>
                  <a:lnTo>
                    <a:pt x="2" y="0"/>
                  </a:lnTo>
                  <a:lnTo>
                    <a:pt x="1" y="1"/>
                  </a:lnTo>
                  <a:lnTo>
                    <a:pt x="0" y="3"/>
                  </a:lnTo>
                  <a:lnTo>
                    <a:pt x="0" y="5"/>
                  </a:lnTo>
                  <a:lnTo>
                    <a:pt x="1" y="7"/>
                  </a:lnTo>
                  <a:lnTo>
                    <a:pt x="2" y="8"/>
                  </a:lnTo>
                  <a:lnTo>
                    <a:pt x="3" y="9"/>
                  </a:lnTo>
                  <a:close/>
                </a:path>
              </a:pathLst>
            </a:custGeom>
            <a:solidFill>
              <a:srgbClr val="CCECFF"/>
            </a:solidFill>
            <a:ln w="9525">
              <a:solidFill>
                <a:srgbClr val="CCECFF"/>
              </a:solidFill>
              <a:round/>
            </a:ln>
          </p:spPr>
          <p:txBody>
            <a:bodyPr/>
            <a:lstStyle/>
            <a:p>
              <a:endParaRPr lang="zh-CN" altLang="en-US"/>
            </a:p>
          </p:txBody>
        </p:sp>
        <p:sp>
          <p:nvSpPr>
            <p:cNvPr id="43281" name="Freeform 25"/>
            <p:cNvSpPr/>
            <p:nvPr/>
          </p:nvSpPr>
          <p:spPr bwMode="auto">
            <a:xfrm rot="-93323">
              <a:off x="3314" y="1836"/>
              <a:ext cx="82" cy="9"/>
            </a:xfrm>
            <a:custGeom>
              <a:avLst/>
              <a:gdLst>
                <a:gd name="T0" fmla="*/ 4 w 82"/>
                <a:gd name="T1" fmla="*/ 9 h 9"/>
                <a:gd name="T2" fmla="*/ 76 w 82"/>
                <a:gd name="T3" fmla="*/ 9 h 9"/>
                <a:gd name="T4" fmla="*/ 76 w 82"/>
                <a:gd name="T5" fmla="*/ 9 h 9"/>
                <a:gd name="T6" fmla="*/ 79 w 82"/>
                <a:gd name="T7" fmla="*/ 9 h 9"/>
                <a:gd name="T8" fmla="*/ 81 w 82"/>
                <a:gd name="T9" fmla="*/ 8 h 9"/>
                <a:gd name="T10" fmla="*/ 82 w 82"/>
                <a:gd name="T11" fmla="*/ 6 h 9"/>
                <a:gd name="T12" fmla="*/ 82 w 82"/>
                <a:gd name="T13" fmla="*/ 4 h 9"/>
                <a:gd name="T14" fmla="*/ 82 w 82"/>
                <a:gd name="T15" fmla="*/ 2 h 9"/>
                <a:gd name="T16" fmla="*/ 81 w 82"/>
                <a:gd name="T17" fmla="*/ 1 h 9"/>
                <a:gd name="T18" fmla="*/ 79 w 82"/>
                <a:gd name="T19" fmla="*/ 0 h 9"/>
                <a:gd name="T20" fmla="*/ 76 w 82"/>
                <a:gd name="T21" fmla="*/ 0 h 9"/>
                <a:gd name="T22" fmla="*/ 76 w 82"/>
                <a:gd name="T23" fmla="*/ 0 h 9"/>
                <a:gd name="T24" fmla="*/ 4 w 82"/>
                <a:gd name="T25" fmla="*/ 0 h 9"/>
                <a:gd name="T26" fmla="*/ 4 w 82"/>
                <a:gd name="T27" fmla="*/ 0 h 9"/>
                <a:gd name="T28" fmla="*/ 2 w 82"/>
                <a:gd name="T29" fmla="*/ 0 h 9"/>
                <a:gd name="T30" fmla="*/ 1 w 82"/>
                <a:gd name="T31" fmla="*/ 1 h 9"/>
                <a:gd name="T32" fmla="*/ 0 w 82"/>
                <a:gd name="T33" fmla="*/ 2 h 9"/>
                <a:gd name="T34" fmla="*/ 0 w 82"/>
                <a:gd name="T35" fmla="*/ 4 h 9"/>
                <a:gd name="T36" fmla="*/ 0 w 82"/>
                <a:gd name="T37" fmla="*/ 6 h 9"/>
                <a:gd name="T38" fmla="*/ 1 w 82"/>
                <a:gd name="T39" fmla="*/ 8 h 9"/>
                <a:gd name="T40" fmla="*/ 2 w 82"/>
                <a:gd name="T41" fmla="*/ 9 h 9"/>
                <a:gd name="T42" fmla="*/ 4 w 82"/>
                <a:gd name="T43" fmla="*/ 9 h 9"/>
                <a:gd name="T44" fmla="*/ 4 w 82"/>
                <a:gd name="T45" fmla="*/ 9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9"/>
                <a:gd name="T71" fmla="*/ 82 w 8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9">
                  <a:moveTo>
                    <a:pt x="4" y="9"/>
                  </a:moveTo>
                  <a:lnTo>
                    <a:pt x="76" y="9"/>
                  </a:lnTo>
                  <a:lnTo>
                    <a:pt x="79" y="9"/>
                  </a:lnTo>
                  <a:lnTo>
                    <a:pt x="81" y="8"/>
                  </a:lnTo>
                  <a:lnTo>
                    <a:pt x="82" y="6"/>
                  </a:lnTo>
                  <a:lnTo>
                    <a:pt x="82" y="4"/>
                  </a:lnTo>
                  <a:lnTo>
                    <a:pt x="82" y="2"/>
                  </a:lnTo>
                  <a:lnTo>
                    <a:pt x="81" y="1"/>
                  </a:lnTo>
                  <a:lnTo>
                    <a:pt x="79" y="0"/>
                  </a:lnTo>
                  <a:lnTo>
                    <a:pt x="76" y="0"/>
                  </a:lnTo>
                  <a:lnTo>
                    <a:pt x="4" y="0"/>
                  </a:lnTo>
                  <a:lnTo>
                    <a:pt x="2" y="0"/>
                  </a:lnTo>
                  <a:lnTo>
                    <a:pt x="1" y="1"/>
                  </a:lnTo>
                  <a:lnTo>
                    <a:pt x="0" y="2"/>
                  </a:lnTo>
                  <a:lnTo>
                    <a:pt x="0" y="4"/>
                  </a:lnTo>
                  <a:lnTo>
                    <a:pt x="0" y="6"/>
                  </a:lnTo>
                  <a:lnTo>
                    <a:pt x="1" y="8"/>
                  </a:lnTo>
                  <a:lnTo>
                    <a:pt x="2" y="9"/>
                  </a:lnTo>
                  <a:lnTo>
                    <a:pt x="4" y="9"/>
                  </a:lnTo>
                  <a:close/>
                </a:path>
              </a:pathLst>
            </a:custGeom>
            <a:solidFill>
              <a:srgbClr val="CCECFF"/>
            </a:solidFill>
            <a:ln w="9525">
              <a:solidFill>
                <a:srgbClr val="CCECFF"/>
              </a:solidFill>
              <a:round/>
            </a:ln>
          </p:spPr>
          <p:txBody>
            <a:bodyPr/>
            <a:lstStyle/>
            <a:p>
              <a:endParaRPr lang="zh-CN" altLang="en-US"/>
            </a:p>
          </p:txBody>
        </p:sp>
        <p:sp>
          <p:nvSpPr>
            <p:cNvPr id="43282" name="Freeform 26"/>
            <p:cNvSpPr/>
            <p:nvPr/>
          </p:nvSpPr>
          <p:spPr bwMode="auto">
            <a:xfrm rot="-93323">
              <a:off x="3360" y="1703"/>
              <a:ext cx="8" cy="18"/>
            </a:xfrm>
            <a:custGeom>
              <a:avLst/>
              <a:gdLst>
                <a:gd name="T0" fmla="*/ 8 w 8"/>
                <a:gd name="T1" fmla="*/ 9 h 18"/>
                <a:gd name="T2" fmla="*/ 8 w 8"/>
                <a:gd name="T3" fmla="*/ 9 h 18"/>
                <a:gd name="T4" fmla="*/ 8 w 8"/>
                <a:gd name="T5" fmla="*/ 9 h 18"/>
                <a:gd name="T6" fmla="*/ 8 w 8"/>
                <a:gd name="T7" fmla="*/ 0 h 18"/>
                <a:gd name="T8" fmla="*/ 8 w 8"/>
                <a:gd name="T9" fmla="*/ 0 h 18"/>
                <a:gd name="T10" fmla="*/ 8 w 8"/>
                <a:gd name="T11" fmla="*/ 0 h 18"/>
                <a:gd name="T12" fmla="*/ 8 w 8"/>
                <a:gd name="T13" fmla="*/ 0 h 18"/>
                <a:gd name="T14" fmla="*/ 8 w 8"/>
                <a:gd name="T15" fmla="*/ 0 h 18"/>
                <a:gd name="T16" fmla="*/ 8 w 8"/>
                <a:gd name="T17" fmla="*/ 0 h 18"/>
                <a:gd name="T18" fmla="*/ 8 w 8"/>
                <a:gd name="T19" fmla="*/ 0 h 18"/>
                <a:gd name="T20" fmla="*/ 0 w 8"/>
                <a:gd name="T21" fmla="*/ 0 h 18"/>
                <a:gd name="T22" fmla="*/ 0 w 8"/>
                <a:gd name="T23" fmla="*/ 0 h 18"/>
                <a:gd name="T24" fmla="*/ 0 w 8"/>
                <a:gd name="T25" fmla="*/ 0 h 18"/>
                <a:gd name="T26" fmla="*/ 0 w 8"/>
                <a:gd name="T27" fmla="*/ 9 h 18"/>
                <a:gd name="T28" fmla="*/ 0 w 8"/>
                <a:gd name="T29" fmla="*/ 9 h 18"/>
                <a:gd name="T30" fmla="*/ 0 w 8"/>
                <a:gd name="T31" fmla="*/ 9 h 18"/>
                <a:gd name="T32" fmla="*/ 0 w 8"/>
                <a:gd name="T33" fmla="*/ 9 h 18"/>
                <a:gd name="T34" fmla="*/ 0 w 8"/>
                <a:gd name="T35" fmla="*/ 9 h 18"/>
                <a:gd name="T36" fmla="*/ 0 w 8"/>
                <a:gd name="T37" fmla="*/ 9 h 18"/>
                <a:gd name="T38" fmla="*/ 0 w 8"/>
                <a:gd name="T39" fmla="*/ 9 h 18"/>
                <a:gd name="T40" fmla="*/ 0 w 8"/>
                <a:gd name="T41" fmla="*/ 9 h 18"/>
                <a:gd name="T42" fmla="*/ 0 w 8"/>
                <a:gd name="T43" fmla="*/ 9 h 18"/>
                <a:gd name="T44" fmla="*/ 8 w 8"/>
                <a:gd name="T45" fmla="*/ 18 h 18"/>
                <a:gd name="T46" fmla="*/ 8 w 8"/>
                <a:gd name="T47" fmla="*/ 18 h 18"/>
                <a:gd name="T48" fmla="*/ 8 w 8"/>
                <a:gd name="T49" fmla="*/ 18 h 18"/>
                <a:gd name="T50" fmla="*/ 8 w 8"/>
                <a:gd name="T51" fmla="*/ 18 h 18"/>
                <a:gd name="T52" fmla="*/ 8 w 8"/>
                <a:gd name="T53" fmla="*/ 9 h 18"/>
                <a:gd name="T54" fmla="*/ 8 w 8"/>
                <a:gd name="T55" fmla="*/ 9 h 18"/>
                <a:gd name="T56" fmla="*/ 8 w 8"/>
                <a:gd name="T57" fmla="*/ 9 h 18"/>
                <a:gd name="T58" fmla="*/ 8 w 8"/>
                <a:gd name="T59" fmla="*/ 9 h 18"/>
                <a:gd name="T60" fmla="*/ 8 w 8"/>
                <a:gd name="T61" fmla="*/ 9 h 18"/>
                <a:gd name="T62" fmla="*/ 8 w 8"/>
                <a:gd name="T63" fmla="*/ 9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
                <a:gd name="T97" fmla="*/ 0 h 18"/>
                <a:gd name="T98" fmla="*/ 8 w 8"/>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 h="18">
                  <a:moveTo>
                    <a:pt x="8" y="9"/>
                  </a:moveTo>
                  <a:lnTo>
                    <a:pt x="8" y="9"/>
                  </a:lnTo>
                  <a:lnTo>
                    <a:pt x="8" y="0"/>
                  </a:lnTo>
                  <a:lnTo>
                    <a:pt x="0" y="0"/>
                  </a:lnTo>
                  <a:lnTo>
                    <a:pt x="0" y="9"/>
                  </a:lnTo>
                  <a:lnTo>
                    <a:pt x="0" y="18"/>
                  </a:lnTo>
                  <a:lnTo>
                    <a:pt x="8" y="18"/>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3" name="Freeform 27"/>
            <p:cNvSpPr/>
            <p:nvPr/>
          </p:nvSpPr>
          <p:spPr bwMode="auto">
            <a:xfrm rot="-93323">
              <a:off x="3225" y="1769"/>
              <a:ext cx="4" cy="29"/>
            </a:xfrm>
            <a:custGeom>
              <a:avLst/>
              <a:gdLst>
                <a:gd name="T0" fmla="*/ 0 w 4"/>
                <a:gd name="T1" fmla="*/ 1 h 29"/>
                <a:gd name="T2" fmla="*/ 0 w 4"/>
                <a:gd name="T3" fmla="*/ 29 h 29"/>
                <a:gd name="T4" fmla="*/ 0 w 4"/>
                <a:gd name="T5" fmla="*/ 29 h 29"/>
                <a:gd name="T6" fmla="*/ 0 w 4"/>
                <a:gd name="T7" fmla="*/ 1 h 29"/>
                <a:gd name="T8" fmla="*/ 0 w 4"/>
                <a:gd name="T9" fmla="*/ 1 h 29"/>
                <a:gd name="T10" fmla="*/ 4 w 4"/>
                <a:gd name="T11" fmla="*/ 0 h 29"/>
                <a:gd name="T12" fmla="*/ 4 w 4"/>
                <a:gd name="T13" fmla="*/ 29 h 29"/>
                <a:gd name="T14" fmla="*/ 0 w 4"/>
                <a:gd name="T15" fmla="*/ 29 h 29"/>
                <a:gd name="T16" fmla="*/ 0 w 4"/>
                <a:gd name="T17" fmla="*/ 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9"/>
                <a:gd name="T29" fmla="*/ 4 w 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9">
                  <a:moveTo>
                    <a:pt x="0" y="1"/>
                  </a:moveTo>
                  <a:lnTo>
                    <a:pt x="0" y="29"/>
                  </a:lnTo>
                  <a:lnTo>
                    <a:pt x="0" y="1"/>
                  </a:lnTo>
                  <a:lnTo>
                    <a:pt x="4" y="0"/>
                  </a:lnTo>
                  <a:lnTo>
                    <a:pt x="4" y="29"/>
                  </a:lnTo>
                  <a:lnTo>
                    <a:pt x="0" y="29"/>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84" name="Freeform 28"/>
            <p:cNvSpPr/>
            <p:nvPr/>
          </p:nvSpPr>
          <p:spPr bwMode="auto">
            <a:xfrm rot="-93323">
              <a:off x="3428" y="1602"/>
              <a:ext cx="72" cy="571"/>
            </a:xfrm>
            <a:custGeom>
              <a:avLst/>
              <a:gdLst>
                <a:gd name="T0" fmla="*/ 0 w 72"/>
                <a:gd name="T1" fmla="*/ 571 h 571"/>
                <a:gd name="T2" fmla="*/ 72 w 72"/>
                <a:gd name="T3" fmla="*/ 498 h 571"/>
                <a:gd name="T4" fmla="*/ 72 w 72"/>
                <a:gd name="T5" fmla="*/ 81 h 571"/>
                <a:gd name="T6" fmla="*/ 0 w 72"/>
                <a:gd name="T7" fmla="*/ 0 h 571"/>
                <a:gd name="T8" fmla="*/ 0 w 72"/>
                <a:gd name="T9" fmla="*/ 571 h 571"/>
                <a:gd name="T10" fmla="*/ 0 60000 65536"/>
                <a:gd name="T11" fmla="*/ 0 60000 65536"/>
                <a:gd name="T12" fmla="*/ 0 60000 65536"/>
                <a:gd name="T13" fmla="*/ 0 60000 65536"/>
                <a:gd name="T14" fmla="*/ 0 60000 65536"/>
                <a:gd name="T15" fmla="*/ 0 w 72"/>
                <a:gd name="T16" fmla="*/ 0 h 571"/>
                <a:gd name="T17" fmla="*/ 72 w 72"/>
                <a:gd name="T18" fmla="*/ 571 h 571"/>
              </a:gdLst>
              <a:ahLst/>
              <a:cxnLst>
                <a:cxn ang="T10">
                  <a:pos x="T0" y="T1"/>
                </a:cxn>
                <a:cxn ang="T11">
                  <a:pos x="T2" y="T3"/>
                </a:cxn>
                <a:cxn ang="T12">
                  <a:pos x="T4" y="T5"/>
                </a:cxn>
                <a:cxn ang="T13">
                  <a:pos x="T6" y="T7"/>
                </a:cxn>
                <a:cxn ang="T14">
                  <a:pos x="T8" y="T9"/>
                </a:cxn>
              </a:cxnLst>
              <a:rect l="T15" t="T16" r="T17" b="T18"/>
              <a:pathLst>
                <a:path w="72" h="571">
                  <a:moveTo>
                    <a:pt x="0" y="571"/>
                  </a:moveTo>
                  <a:lnTo>
                    <a:pt x="72" y="498"/>
                  </a:lnTo>
                  <a:lnTo>
                    <a:pt x="72" y="81"/>
                  </a:lnTo>
                  <a:lnTo>
                    <a:pt x="0" y="0"/>
                  </a:lnTo>
                  <a:lnTo>
                    <a:pt x="0" y="571"/>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015" name="Group 29"/>
          <p:cNvGrpSpPr/>
          <p:nvPr/>
        </p:nvGrpSpPr>
        <p:grpSpPr bwMode="auto">
          <a:xfrm>
            <a:off x="8883651" y="2843214"/>
            <a:ext cx="422275" cy="585787"/>
            <a:chOff x="4636" y="1791"/>
            <a:chExt cx="266" cy="369"/>
          </a:xfrm>
        </p:grpSpPr>
        <p:sp>
          <p:nvSpPr>
            <p:cNvPr id="43263" name="Freeform 30"/>
            <p:cNvSpPr/>
            <p:nvPr/>
          </p:nvSpPr>
          <p:spPr bwMode="auto">
            <a:xfrm>
              <a:off x="4679" y="1791"/>
              <a:ext cx="223" cy="369"/>
            </a:xfrm>
            <a:custGeom>
              <a:avLst/>
              <a:gdLst>
                <a:gd name="T0" fmla="*/ 219 w 223"/>
                <a:gd name="T1" fmla="*/ 118 h 369"/>
                <a:gd name="T2" fmla="*/ 112 w 223"/>
                <a:gd name="T3" fmla="*/ 62 h 369"/>
                <a:gd name="T4" fmla="*/ 90 w 223"/>
                <a:gd name="T5" fmla="*/ 86 h 369"/>
                <a:gd name="T6" fmla="*/ 89 w 223"/>
                <a:gd name="T7" fmla="*/ 50 h 369"/>
                <a:gd name="T8" fmla="*/ 0 w 223"/>
                <a:gd name="T9" fmla="*/ 0 h 369"/>
                <a:gd name="T10" fmla="*/ 3 w 223"/>
                <a:gd name="T11" fmla="*/ 369 h 369"/>
                <a:gd name="T12" fmla="*/ 101 w 223"/>
                <a:gd name="T13" fmla="*/ 326 h 369"/>
                <a:gd name="T14" fmla="*/ 100 w 223"/>
                <a:gd name="T15" fmla="*/ 291 h 369"/>
                <a:gd name="T16" fmla="*/ 119 w 223"/>
                <a:gd name="T17" fmla="*/ 308 h 369"/>
                <a:gd name="T18" fmla="*/ 223 w 223"/>
                <a:gd name="T19" fmla="*/ 259 h 369"/>
                <a:gd name="T20" fmla="*/ 219 w 223"/>
                <a:gd name="T21" fmla="*/ 118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
                <a:gd name="T34" fmla="*/ 0 h 369"/>
                <a:gd name="T35" fmla="*/ 223 w 22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 h="369">
                  <a:moveTo>
                    <a:pt x="219" y="118"/>
                  </a:moveTo>
                  <a:lnTo>
                    <a:pt x="112" y="62"/>
                  </a:lnTo>
                  <a:lnTo>
                    <a:pt x="90" y="86"/>
                  </a:lnTo>
                  <a:lnTo>
                    <a:pt x="89" y="50"/>
                  </a:lnTo>
                  <a:lnTo>
                    <a:pt x="0" y="0"/>
                  </a:lnTo>
                  <a:lnTo>
                    <a:pt x="3" y="369"/>
                  </a:lnTo>
                  <a:lnTo>
                    <a:pt x="101" y="326"/>
                  </a:lnTo>
                  <a:lnTo>
                    <a:pt x="100" y="291"/>
                  </a:lnTo>
                  <a:lnTo>
                    <a:pt x="119" y="308"/>
                  </a:lnTo>
                  <a:lnTo>
                    <a:pt x="223" y="259"/>
                  </a:lnTo>
                  <a:lnTo>
                    <a:pt x="219" y="118"/>
                  </a:lnTo>
                  <a:close/>
                </a:path>
              </a:pathLst>
            </a:cu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4" name="Freeform 31"/>
            <p:cNvSpPr/>
            <p:nvPr/>
          </p:nvSpPr>
          <p:spPr bwMode="auto">
            <a:xfrm rot="10706677">
              <a:off x="4712" y="1831"/>
              <a:ext cx="47" cy="276"/>
            </a:xfrm>
            <a:custGeom>
              <a:avLst/>
              <a:gdLst>
                <a:gd name="T0" fmla="*/ 0 w 73"/>
                <a:gd name="T1" fmla="*/ 1 h 427"/>
                <a:gd name="T2" fmla="*/ 1 w 73"/>
                <a:gd name="T3" fmla="*/ 1 h 427"/>
                <a:gd name="T4" fmla="*/ 1 w 73"/>
                <a:gd name="T5" fmla="*/ 0 h 427"/>
                <a:gd name="T6" fmla="*/ 1 w 73"/>
                <a:gd name="T7" fmla="*/ 1 h 427"/>
                <a:gd name="T8" fmla="*/ 0 w 73"/>
                <a:gd name="T9" fmla="*/ 1 h 427"/>
                <a:gd name="T10" fmla="*/ 0 60000 65536"/>
                <a:gd name="T11" fmla="*/ 0 60000 65536"/>
                <a:gd name="T12" fmla="*/ 0 60000 65536"/>
                <a:gd name="T13" fmla="*/ 0 60000 65536"/>
                <a:gd name="T14" fmla="*/ 0 60000 65536"/>
                <a:gd name="T15" fmla="*/ 0 w 73"/>
                <a:gd name="T16" fmla="*/ 0 h 427"/>
                <a:gd name="T17" fmla="*/ 73 w 73"/>
                <a:gd name="T18" fmla="*/ 427 h 427"/>
              </a:gdLst>
              <a:ahLst/>
              <a:cxnLst>
                <a:cxn ang="T10">
                  <a:pos x="T0" y="T1"/>
                </a:cxn>
                <a:cxn ang="T11">
                  <a:pos x="T2" y="T3"/>
                </a:cxn>
                <a:cxn ang="T12">
                  <a:pos x="T4" y="T5"/>
                </a:cxn>
                <a:cxn ang="T13">
                  <a:pos x="T6" y="T7"/>
                </a:cxn>
                <a:cxn ang="T14">
                  <a:pos x="T8" y="T9"/>
                </a:cxn>
              </a:cxnLst>
              <a:rect l="T15" t="T16" r="T17" b="T18"/>
              <a:pathLst>
                <a:path w="73" h="427">
                  <a:moveTo>
                    <a:pt x="0" y="389"/>
                  </a:moveTo>
                  <a:lnTo>
                    <a:pt x="73" y="427"/>
                  </a:lnTo>
                  <a:lnTo>
                    <a:pt x="73" y="0"/>
                  </a:lnTo>
                  <a:lnTo>
                    <a:pt x="37" y="18"/>
                  </a:lnTo>
                  <a:lnTo>
                    <a:pt x="0" y="3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5" name="Freeform 32"/>
            <p:cNvSpPr/>
            <p:nvPr/>
          </p:nvSpPr>
          <p:spPr bwMode="auto">
            <a:xfrm rot="10706677">
              <a:off x="4794" y="1875"/>
              <a:ext cx="93" cy="205"/>
            </a:xfrm>
            <a:custGeom>
              <a:avLst/>
              <a:gdLst>
                <a:gd name="T0" fmla="*/ 0 w 145"/>
                <a:gd name="T1" fmla="*/ 1 h 318"/>
                <a:gd name="T2" fmla="*/ 1 w 145"/>
                <a:gd name="T3" fmla="*/ 1 h 318"/>
                <a:gd name="T4" fmla="*/ 1 w 145"/>
                <a:gd name="T5" fmla="*/ 0 h 318"/>
                <a:gd name="T6" fmla="*/ 0 w 145"/>
                <a:gd name="T7" fmla="*/ 1 h 318"/>
                <a:gd name="T8" fmla="*/ 0 w 145"/>
                <a:gd name="T9" fmla="*/ 1 h 318"/>
                <a:gd name="T10" fmla="*/ 0 60000 65536"/>
                <a:gd name="T11" fmla="*/ 0 60000 65536"/>
                <a:gd name="T12" fmla="*/ 0 60000 65536"/>
                <a:gd name="T13" fmla="*/ 0 60000 65536"/>
                <a:gd name="T14" fmla="*/ 0 60000 65536"/>
                <a:gd name="T15" fmla="*/ 0 w 145"/>
                <a:gd name="T16" fmla="*/ 0 h 318"/>
                <a:gd name="T17" fmla="*/ 145 w 145"/>
                <a:gd name="T18" fmla="*/ 318 h 318"/>
              </a:gdLst>
              <a:ahLst/>
              <a:cxnLst>
                <a:cxn ang="T10">
                  <a:pos x="T0" y="T1"/>
                </a:cxn>
                <a:cxn ang="T11">
                  <a:pos x="T2" y="T3"/>
                </a:cxn>
                <a:cxn ang="T12">
                  <a:pos x="T4" y="T5"/>
                </a:cxn>
                <a:cxn ang="T13">
                  <a:pos x="T6" y="T7"/>
                </a:cxn>
                <a:cxn ang="T14">
                  <a:pos x="T8" y="T9"/>
                </a:cxn>
              </a:cxnLst>
              <a:rect l="T15" t="T16" r="T17" b="T18"/>
              <a:pathLst>
                <a:path w="145" h="318">
                  <a:moveTo>
                    <a:pt x="0" y="246"/>
                  </a:moveTo>
                  <a:lnTo>
                    <a:pt x="145" y="318"/>
                  </a:lnTo>
                  <a:lnTo>
                    <a:pt x="145" y="0"/>
                  </a:lnTo>
                  <a:lnTo>
                    <a:pt x="0" y="63"/>
                  </a:lnTo>
                  <a:lnTo>
                    <a:pt x="0" y="2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6" name="Freeform 33"/>
            <p:cNvSpPr/>
            <p:nvPr/>
          </p:nvSpPr>
          <p:spPr bwMode="auto">
            <a:xfrm rot="10706677">
              <a:off x="4824" y="1905"/>
              <a:ext cx="46" cy="146"/>
            </a:xfrm>
            <a:custGeom>
              <a:avLst/>
              <a:gdLst>
                <a:gd name="T0" fmla="*/ 0 w 71"/>
                <a:gd name="T1" fmla="*/ 1 h 227"/>
                <a:gd name="T2" fmla="*/ 1 w 71"/>
                <a:gd name="T3" fmla="*/ 1 h 227"/>
                <a:gd name="T4" fmla="*/ 1 w 71"/>
                <a:gd name="T5" fmla="*/ 0 h 227"/>
                <a:gd name="T6" fmla="*/ 0 w 71"/>
                <a:gd name="T7" fmla="*/ 1 h 227"/>
                <a:gd name="T8" fmla="*/ 0 w 71"/>
                <a:gd name="T9" fmla="*/ 1 h 227"/>
                <a:gd name="T10" fmla="*/ 0 60000 65536"/>
                <a:gd name="T11" fmla="*/ 0 60000 65536"/>
                <a:gd name="T12" fmla="*/ 0 60000 65536"/>
                <a:gd name="T13" fmla="*/ 0 60000 65536"/>
                <a:gd name="T14" fmla="*/ 0 60000 65536"/>
                <a:gd name="T15" fmla="*/ 0 w 71"/>
                <a:gd name="T16" fmla="*/ 0 h 227"/>
                <a:gd name="T17" fmla="*/ 71 w 71"/>
                <a:gd name="T18" fmla="*/ 227 h 227"/>
              </a:gdLst>
              <a:ahLst/>
              <a:cxnLst>
                <a:cxn ang="T10">
                  <a:pos x="T0" y="T1"/>
                </a:cxn>
                <a:cxn ang="T11">
                  <a:pos x="T2" y="T3"/>
                </a:cxn>
                <a:cxn ang="T12">
                  <a:pos x="T4" y="T5"/>
                </a:cxn>
                <a:cxn ang="T13">
                  <a:pos x="T6" y="T7"/>
                </a:cxn>
                <a:cxn ang="T14">
                  <a:pos x="T8" y="T9"/>
                </a:cxn>
              </a:cxnLst>
              <a:rect l="T15" t="T16" r="T17" b="T18"/>
              <a:pathLst>
                <a:path w="71" h="227">
                  <a:moveTo>
                    <a:pt x="0" y="183"/>
                  </a:moveTo>
                  <a:lnTo>
                    <a:pt x="71" y="227"/>
                  </a:lnTo>
                  <a:lnTo>
                    <a:pt x="71" y="0"/>
                  </a:lnTo>
                  <a:lnTo>
                    <a:pt x="0" y="37"/>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7" name="Freeform 34"/>
            <p:cNvSpPr/>
            <p:nvPr/>
          </p:nvSpPr>
          <p:spPr bwMode="auto">
            <a:xfrm rot="10706677">
              <a:off x="4824" y="1916"/>
              <a:ext cx="46" cy="100"/>
            </a:xfrm>
            <a:custGeom>
              <a:avLst/>
              <a:gdLst>
                <a:gd name="T0" fmla="*/ 0 w 71"/>
                <a:gd name="T1" fmla="*/ 0 h 154"/>
                <a:gd name="T2" fmla="*/ 0 w 71"/>
                <a:gd name="T3" fmla="*/ 1 h 154"/>
                <a:gd name="T4" fmla="*/ 1 w 71"/>
                <a:gd name="T5" fmla="*/ 1 h 154"/>
                <a:gd name="T6" fmla="*/ 1 w 71"/>
                <a:gd name="T7" fmla="*/ 1 h 154"/>
                <a:gd name="T8" fmla="*/ 0 w 71"/>
                <a:gd name="T9" fmla="*/ 0 h 154"/>
                <a:gd name="T10" fmla="*/ 0 60000 65536"/>
                <a:gd name="T11" fmla="*/ 0 60000 65536"/>
                <a:gd name="T12" fmla="*/ 0 60000 65536"/>
                <a:gd name="T13" fmla="*/ 0 60000 65536"/>
                <a:gd name="T14" fmla="*/ 0 60000 65536"/>
                <a:gd name="T15" fmla="*/ 0 w 71"/>
                <a:gd name="T16" fmla="*/ 0 h 154"/>
                <a:gd name="T17" fmla="*/ 71 w 71"/>
                <a:gd name="T18" fmla="*/ 154 h 154"/>
              </a:gdLst>
              <a:ahLst/>
              <a:cxnLst>
                <a:cxn ang="T10">
                  <a:pos x="T0" y="T1"/>
                </a:cxn>
                <a:cxn ang="T11">
                  <a:pos x="T2" y="T3"/>
                </a:cxn>
                <a:cxn ang="T12">
                  <a:pos x="T4" y="T5"/>
                </a:cxn>
                <a:cxn ang="T13">
                  <a:pos x="T6" y="T7"/>
                </a:cxn>
                <a:cxn ang="T14">
                  <a:pos x="T8" y="T9"/>
                </a:cxn>
              </a:cxnLst>
              <a:rect l="T15" t="T16" r="T17" b="T18"/>
              <a:pathLst>
                <a:path w="71" h="154">
                  <a:moveTo>
                    <a:pt x="0" y="0"/>
                  </a:moveTo>
                  <a:lnTo>
                    <a:pt x="0" y="64"/>
                  </a:lnTo>
                  <a:lnTo>
                    <a:pt x="71" y="154"/>
                  </a:lnTo>
                  <a:lnTo>
                    <a:pt x="71" y="118"/>
                  </a:lnTo>
                  <a:lnTo>
                    <a:pt x="0" y="0"/>
                  </a:lnTo>
                  <a:close/>
                </a:path>
              </a:pathLst>
            </a:custGeom>
            <a:solidFill>
              <a:srgbClr val="3FB7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8" name="Freeform 35"/>
            <p:cNvSpPr/>
            <p:nvPr/>
          </p:nvSpPr>
          <p:spPr bwMode="auto">
            <a:xfrm rot="10706677">
              <a:off x="4739" y="1856"/>
              <a:ext cx="6" cy="28"/>
            </a:xfrm>
            <a:custGeom>
              <a:avLst/>
              <a:gdLst>
                <a:gd name="T0" fmla="*/ 0 w 9"/>
                <a:gd name="T1" fmla="*/ 1 h 44"/>
                <a:gd name="T2" fmla="*/ 1 w 9"/>
                <a:gd name="T3" fmla="*/ 1 h 44"/>
                <a:gd name="T4" fmla="*/ 1 w 9"/>
                <a:gd name="T5" fmla="*/ 1 h 44"/>
                <a:gd name="T6" fmla="*/ 0 w 9"/>
                <a:gd name="T7" fmla="*/ 0 h 44"/>
                <a:gd name="T8" fmla="*/ 0 w 9"/>
                <a:gd name="T9" fmla="*/ 1 h 44"/>
                <a:gd name="T10" fmla="*/ 0 60000 65536"/>
                <a:gd name="T11" fmla="*/ 0 60000 65536"/>
                <a:gd name="T12" fmla="*/ 0 60000 65536"/>
                <a:gd name="T13" fmla="*/ 0 60000 65536"/>
                <a:gd name="T14" fmla="*/ 0 60000 65536"/>
                <a:gd name="T15" fmla="*/ 0 w 9"/>
                <a:gd name="T16" fmla="*/ 0 h 44"/>
                <a:gd name="T17" fmla="*/ 9 w 9"/>
                <a:gd name="T18" fmla="*/ 44 h 44"/>
              </a:gdLst>
              <a:ahLst/>
              <a:cxnLst>
                <a:cxn ang="T10">
                  <a:pos x="T0" y="T1"/>
                </a:cxn>
                <a:cxn ang="T11">
                  <a:pos x="T2" y="T3"/>
                </a:cxn>
                <a:cxn ang="T12">
                  <a:pos x="T4" y="T5"/>
                </a:cxn>
                <a:cxn ang="T13">
                  <a:pos x="T6" y="T7"/>
                </a:cxn>
                <a:cxn ang="T14">
                  <a:pos x="T8" y="T9"/>
                </a:cxn>
              </a:cxnLst>
              <a:rect l="T15" t="T16" r="T17" b="T18"/>
              <a:pathLst>
                <a:path w="9" h="44">
                  <a:moveTo>
                    <a:pt x="0" y="36"/>
                  </a:moveTo>
                  <a:lnTo>
                    <a:pt x="9" y="44"/>
                  </a:lnTo>
                  <a:lnTo>
                    <a:pt x="9" y="9"/>
                  </a:lnTo>
                  <a:lnTo>
                    <a:pt x="0" y="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9" name="Freeform 36"/>
            <p:cNvSpPr/>
            <p:nvPr/>
          </p:nvSpPr>
          <p:spPr bwMode="auto">
            <a:xfrm rot="10706677">
              <a:off x="4702" y="1910"/>
              <a:ext cx="58" cy="18"/>
            </a:xfrm>
            <a:custGeom>
              <a:avLst/>
              <a:gdLst>
                <a:gd name="T0" fmla="*/ 1 w 91"/>
                <a:gd name="T1" fmla="*/ 1 h 27"/>
                <a:gd name="T2" fmla="*/ 1 w 91"/>
                <a:gd name="T3" fmla="*/ 1 h 27"/>
                <a:gd name="T4" fmla="*/ 1 w 91"/>
                <a:gd name="T5" fmla="*/ 1 h 27"/>
                <a:gd name="T6" fmla="*/ 1 w 91"/>
                <a:gd name="T7" fmla="*/ 1 h 27"/>
                <a:gd name="T8" fmla="*/ 1 w 91"/>
                <a:gd name="T9" fmla="*/ 1 h 27"/>
                <a:gd name="T10" fmla="*/ 1 w 91"/>
                <a:gd name="T11" fmla="*/ 1 h 27"/>
                <a:gd name="T12" fmla="*/ 1 w 91"/>
                <a:gd name="T13" fmla="*/ 1 h 27"/>
                <a:gd name="T14" fmla="*/ 1 w 91"/>
                <a:gd name="T15" fmla="*/ 1 h 27"/>
                <a:gd name="T16" fmla="*/ 1 w 91"/>
                <a:gd name="T17" fmla="*/ 1 h 27"/>
                <a:gd name="T18" fmla="*/ 1 w 91"/>
                <a:gd name="T19" fmla="*/ 1 h 27"/>
                <a:gd name="T20" fmla="*/ 1 w 91"/>
                <a:gd name="T21" fmla="*/ 1 h 27"/>
                <a:gd name="T22" fmla="*/ 1 w 91"/>
                <a:gd name="T23" fmla="*/ 1 h 27"/>
                <a:gd name="T24" fmla="*/ 1 w 91"/>
                <a:gd name="T25" fmla="*/ 0 h 27"/>
                <a:gd name="T26" fmla="*/ 1 w 91"/>
                <a:gd name="T27" fmla="*/ 0 h 27"/>
                <a:gd name="T28" fmla="*/ 1 w 91"/>
                <a:gd name="T29" fmla="*/ 0 h 27"/>
                <a:gd name="T30" fmla="*/ 1 w 91"/>
                <a:gd name="T31" fmla="*/ 0 h 27"/>
                <a:gd name="T32" fmla="*/ 1 w 91"/>
                <a:gd name="T33" fmla="*/ 1 h 27"/>
                <a:gd name="T34" fmla="*/ 0 w 91"/>
                <a:gd name="T35" fmla="*/ 1 h 27"/>
                <a:gd name="T36" fmla="*/ 0 w 91"/>
                <a:gd name="T37" fmla="*/ 1 h 27"/>
                <a:gd name="T38" fmla="*/ 1 w 91"/>
                <a:gd name="T39" fmla="*/ 1 h 27"/>
                <a:gd name="T40" fmla="*/ 1 w 91"/>
                <a:gd name="T41" fmla="*/ 1 h 27"/>
                <a:gd name="T42" fmla="*/ 1 w 91"/>
                <a:gd name="T43" fmla="*/ 1 h 27"/>
                <a:gd name="T44" fmla="*/ 1 w 91"/>
                <a:gd name="T45" fmla="*/ 1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27"/>
                <a:gd name="T71" fmla="*/ 91 w 91"/>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27">
                  <a:moveTo>
                    <a:pt x="3" y="9"/>
                  </a:moveTo>
                  <a:lnTo>
                    <a:pt x="84" y="27"/>
                  </a:lnTo>
                  <a:lnTo>
                    <a:pt x="86" y="27"/>
                  </a:lnTo>
                  <a:lnTo>
                    <a:pt x="89" y="27"/>
                  </a:lnTo>
                  <a:lnTo>
                    <a:pt x="90" y="25"/>
                  </a:lnTo>
                  <a:lnTo>
                    <a:pt x="91" y="24"/>
                  </a:lnTo>
                  <a:lnTo>
                    <a:pt x="91" y="21"/>
                  </a:lnTo>
                  <a:lnTo>
                    <a:pt x="90" y="19"/>
                  </a:lnTo>
                  <a:lnTo>
                    <a:pt x="89" y="18"/>
                  </a:lnTo>
                  <a:lnTo>
                    <a:pt x="86" y="18"/>
                  </a:lnTo>
                  <a:lnTo>
                    <a:pt x="5" y="0"/>
                  </a:lnTo>
                  <a:lnTo>
                    <a:pt x="4" y="0"/>
                  </a:lnTo>
                  <a:lnTo>
                    <a:pt x="2" y="0"/>
                  </a:lnTo>
                  <a:lnTo>
                    <a:pt x="1" y="1"/>
                  </a:lnTo>
                  <a:lnTo>
                    <a:pt x="0" y="3"/>
                  </a:lnTo>
                  <a:lnTo>
                    <a:pt x="0" y="5"/>
                  </a:lnTo>
                  <a:lnTo>
                    <a:pt x="1" y="7"/>
                  </a:lnTo>
                  <a:lnTo>
                    <a:pt x="2" y="8"/>
                  </a:lnTo>
                  <a:lnTo>
                    <a:pt x="3" y="9"/>
                  </a:lnTo>
                  <a:close/>
                </a:path>
              </a:pathLst>
            </a:custGeom>
            <a:solidFill>
              <a:srgbClr val="CCECFF"/>
            </a:solidFill>
            <a:ln w="9525">
              <a:solidFill>
                <a:srgbClr val="CCECFF"/>
              </a:solidFill>
              <a:round/>
            </a:ln>
          </p:spPr>
          <p:txBody>
            <a:bodyPr/>
            <a:lstStyle/>
            <a:p>
              <a:endParaRPr lang="zh-CN" altLang="en-US"/>
            </a:p>
          </p:txBody>
        </p:sp>
        <p:sp>
          <p:nvSpPr>
            <p:cNvPr id="43270" name="Freeform 37"/>
            <p:cNvSpPr/>
            <p:nvPr/>
          </p:nvSpPr>
          <p:spPr bwMode="auto">
            <a:xfrm rot="10706677">
              <a:off x="4703" y="2004"/>
              <a:ext cx="53" cy="6"/>
            </a:xfrm>
            <a:custGeom>
              <a:avLst/>
              <a:gdLst>
                <a:gd name="T0" fmla="*/ 1 w 82"/>
                <a:gd name="T1" fmla="*/ 1 h 9"/>
                <a:gd name="T2" fmla="*/ 1 w 82"/>
                <a:gd name="T3" fmla="*/ 1 h 9"/>
                <a:gd name="T4" fmla="*/ 1 w 82"/>
                <a:gd name="T5" fmla="*/ 1 h 9"/>
                <a:gd name="T6" fmla="*/ 1 w 82"/>
                <a:gd name="T7" fmla="*/ 1 h 9"/>
                <a:gd name="T8" fmla="*/ 1 w 82"/>
                <a:gd name="T9" fmla="*/ 1 h 9"/>
                <a:gd name="T10" fmla="*/ 1 w 82"/>
                <a:gd name="T11" fmla="*/ 1 h 9"/>
                <a:gd name="T12" fmla="*/ 1 w 82"/>
                <a:gd name="T13" fmla="*/ 1 h 9"/>
                <a:gd name="T14" fmla="*/ 1 w 82"/>
                <a:gd name="T15" fmla="*/ 1 h 9"/>
                <a:gd name="T16" fmla="*/ 1 w 82"/>
                <a:gd name="T17" fmla="*/ 1 h 9"/>
                <a:gd name="T18" fmla="*/ 1 w 82"/>
                <a:gd name="T19" fmla="*/ 0 h 9"/>
                <a:gd name="T20" fmla="*/ 1 w 82"/>
                <a:gd name="T21" fmla="*/ 0 h 9"/>
                <a:gd name="T22" fmla="*/ 1 w 82"/>
                <a:gd name="T23" fmla="*/ 0 h 9"/>
                <a:gd name="T24" fmla="*/ 1 w 82"/>
                <a:gd name="T25" fmla="*/ 0 h 9"/>
                <a:gd name="T26" fmla="*/ 1 w 82"/>
                <a:gd name="T27" fmla="*/ 0 h 9"/>
                <a:gd name="T28" fmla="*/ 1 w 82"/>
                <a:gd name="T29" fmla="*/ 0 h 9"/>
                <a:gd name="T30" fmla="*/ 1 w 82"/>
                <a:gd name="T31" fmla="*/ 1 h 9"/>
                <a:gd name="T32" fmla="*/ 0 w 82"/>
                <a:gd name="T33" fmla="*/ 1 h 9"/>
                <a:gd name="T34" fmla="*/ 0 w 82"/>
                <a:gd name="T35" fmla="*/ 1 h 9"/>
                <a:gd name="T36" fmla="*/ 0 w 82"/>
                <a:gd name="T37" fmla="*/ 1 h 9"/>
                <a:gd name="T38" fmla="*/ 1 w 82"/>
                <a:gd name="T39" fmla="*/ 1 h 9"/>
                <a:gd name="T40" fmla="*/ 1 w 82"/>
                <a:gd name="T41" fmla="*/ 1 h 9"/>
                <a:gd name="T42" fmla="*/ 1 w 82"/>
                <a:gd name="T43" fmla="*/ 1 h 9"/>
                <a:gd name="T44" fmla="*/ 1 w 82"/>
                <a:gd name="T45" fmla="*/ 1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9"/>
                <a:gd name="T71" fmla="*/ 82 w 8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9">
                  <a:moveTo>
                    <a:pt x="4" y="9"/>
                  </a:moveTo>
                  <a:lnTo>
                    <a:pt x="76" y="9"/>
                  </a:lnTo>
                  <a:lnTo>
                    <a:pt x="79" y="9"/>
                  </a:lnTo>
                  <a:lnTo>
                    <a:pt x="81" y="8"/>
                  </a:lnTo>
                  <a:lnTo>
                    <a:pt x="82" y="6"/>
                  </a:lnTo>
                  <a:lnTo>
                    <a:pt x="82" y="4"/>
                  </a:lnTo>
                  <a:lnTo>
                    <a:pt x="82" y="2"/>
                  </a:lnTo>
                  <a:lnTo>
                    <a:pt x="81" y="1"/>
                  </a:lnTo>
                  <a:lnTo>
                    <a:pt x="79" y="0"/>
                  </a:lnTo>
                  <a:lnTo>
                    <a:pt x="76" y="0"/>
                  </a:lnTo>
                  <a:lnTo>
                    <a:pt x="4" y="0"/>
                  </a:lnTo>
                  <a:lnTo>
                    <a:pt x="2" y="0"/>
                  </a:lnTo>
                  <a:lnTo>
                    <a:pt x="1" y="1"/>
                  </a:lnTo>
                  <a:lnTo>
                    <a:pt x="0" y="2"/>
                  </a:lnTo>
                  <a:lnTo>
                    <a:pt x="0" y="4"/>
                  </a:lnTo>
                  <a:lnTo>
                    <a:pt x="0" y="6"/>
                  </a:lnTo>
                  <a:lnTo>
                    <a:pt x="1" y="8"/>
                  </a:lnTo>
                  <a:lnTo>
                    <a:pt x="2" y="9"/>
                  </a:lnTo>
                  <a:lnTo>
                    <a:pt x="4" y="9"/>
                  </a:lnTo>
                  <a:close/>
                </a:path>
              </a:pathLst>
            </a:custGeom>
            <a:solidFill>
              <a:srgbClr val="CCECFF"/>
            </a:solidFill>
            <a:ln w="9525">
              <a:solidFill>
                <a:srgbClr val="CCECFF"/>
              </a:solidFill>
              <a:round/>
            </a:ln>
          </p:spPr>
          <p:txBody>
            <a:bodyPr/>
            <a:lstStyle/>
            <a:p>
              <a:endParaRPr lang="zh-CN" altLang="en-US"/>
            </a:p>
          </p:txBody>
        </p:sp>
        <p:sp>
          <p:nvSpPr>
            <p:cNvPr id="43271" name="Freeform 38"/>
            <p:cNvSpPr/>
            <p:nvPr/>
          </p:nvSpPr>
          <p:spPr bwMode="auto">
            <a:xfrm rot="10706677">
              <a:off x="4721" y="2084"/>
              <a:ext cx="5" cy="12"/>
            </a:xfrm>
            <a:custGeom>
              <a:avLst/>
              <a:gdLst>
                <a:gd name="T0" fmla="*/ 1 w 8"/>
                <a:gd name="T1" fmla="*/ 1 h 18"/>
                <a:gd name="T2" fmla="*/ 1 w 8"/>
                <a:gd name="T3" fmla="*/ 1 h 18"/>
                <a:gd name="T4" fmla="*/ 1 w 8"/>
                <a:gd name="T5" fmla="*/ 1 h 18"/>
                <a:gd name="T6" fmla="*/ 1 w 8"/>
                <a:gd name="T7" fmla="*/ 0 h 18"/>
                <a:gd name="T8" fmla="*/ 1 w 8"/>
                <a:gd name="T9" fmla="*/ 0 h 18"/>
                <a:gd name="T10" fmla="*/ 1 w 8"/>
                <a:gd name="T11" fmla="*/ 0 h 18"/>
                <a:gd name="T12" fmla="*/ 1 w 8"/>
                <a:gd name="T13" fmla="*/ 0 h 18"/>
                <a:gd name="T14" fmla="*/ 1 w 8"/>
                <a:gd name="T15" fmla="*/ 0 h 18"/>
                <a:gd name="T16" fmla="*/ 1 w 8"/>
                <a:gd name="T17" fmla="*/ 0 h 18"/>
                <a:gd name="T18" fmla="*/ 1 w 8"/>
                <a:gd name="T19" fmla="*/ 0 h 18"/>
                <a:gd name="T20" fmla="*/ 0 w 8"/>
                <a:gd name="T21" fmla="*/ 0 h 18"/>
                <a:gd name="T22" fmla="*/ 0 w 8"/>
                <a:gd name="T23" fmla="*/ 0 h 18"/>
                <a:gd name="T24" fmla="*/ 0 w 8"/>
                <a:gd name="T25" fmla="*/ 0 h 18"/>
                <a:gd name="T26" fmla="*/ 0 w 8"/>
                <a:gd name="T27" fmla="*/ 1 h 18"/>
                <a:gd name="T28" fmla="*/ 0 w 8"/>
                <a:gd name="T29" fmla="*/ 1 h 18"/>
                <a:gd name="T30" fmla="*/ 0 w 8"/>
                <a:gd name="T31" fmla="*/ 1 h 18"/>
                <a:gd name="T32" fmla="*/ 0 w 8"/>
                <a:gd name="T33" fmla="*/ 1 h 18"/>
                <a:gd name="T34" fmla="*/ 0 w 8"/>
                <a:gd name="T35" fmla="*/ 1 h 18"/>
                <a:gd name="T36" fmla="*/ 0 w 8"/>
                <a:gd name="T37" fmla="*/ 1 h 18"/>
                <a:gd name="T38" fmla="*/ 0 w 8"/>
                <a:gd name="T39" fmla="*/ 1 h 18"/>
                <a:gd name="T40" fmla="*/ 0 w 8"/>
                <a:gd name="T41" fmla="*/ 1 h 18"/>
                <a:gd name="T42" fmla="*/ 0 w 8"/>
                <a:gd name="T43" fmla="*/ 1 h 18"/>
                <a:gd name="T44" fmla="*/ 1 w 8"/>
                <a:gd name="T45" fmla="*/ 1 h 18"/>
                <a:gd name="T46" fmla="*/ 1 w 8"/>
                <a:gd name="T47" fmla="*/ 1 h 18"/>
                <a:gd name="T48" fmla="*/ 1 w 8"/>
                <a:gd name="T49" fmla="*/ 1 h 18"/>
                <a:gd name="T50" fmla="*/ 1 w 8"/>
                <a:gd name="T51" fmla="*/ 1 h 18"/>
                <a:gd name="T52" fmla="*/ 1 w 8"/>
                <a:gd name="T53" fmla="*/ 1 h 18"/>
                <a:gd name="T54" fmla="*/ 1 w 8"/>
                <a:gd name="T55" fmla="*/ 1 h 18"/>
                <a:gd name="T56" fmla="*/ 1 w 8"/>
                <a:gd name="T57" fmla="*/ 1 h 18"/>
                <a:gd name="T58" fmla="*/ 1 w 8"/>
                <a:gd name="T59" fmla="*/ 1 h 18"/>
                <a:gd name="T60" fmla="*/ 1 w 8"/>
                <a:gd name="T61" fmla="*/ 1 h 18"/>
                <a:gd name="T62" fmla="*/ 1 w 8"/>
                <a:gd name="T63" fmla="*/ 1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
                <a:gd name="T97" fmla="*/ 0 h 18"/>
                <a:gd name="T98" fmla="*/ 8 w 8"/>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 h="18">
                  <a:moveTo>
                    <a:pt x="8" y="9"/>
                  </a:moveTo>
                  <a:lnTo>
                    <a:pt x="8" y="9"/>
                  </a:lnTo>
                  <a:lnTo>
                    <a:pt x="8" y="0"/>
                  </a:lnTo>
                  <a:lnTo>
                    <a:pt x="0" y="0"/>
                  </a:lnTo>
                  <a:lnTo>
                    <a:pt x="0" y="9"/>
                  </a:lnTo>
                  <a:lnTo>
                    <a:pt x="0" y="18"/>
                  </a:lnTo>
                  <a:lnTo>
                    <a:pt x="8" y="18"/>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2" name="Freeform 39"/>
            <p:cNvSpPr/>
            <p:nvPr/>
          </p:nvSpPr>
          <p:spPr bwMode="auto">
            <a:xfrm rot="10706677">
              <a:off x="4811" y="2033"/>
              <a:ext cx="3" cy="19"/>
            </a:xfrm>
            <a:custGeom>
              <a:avLst/>
              <a:gdLst>
                <a:gd name="T0" fmla="*/ 0 w 4"/>
                <a:gd name="T1" fmla="*/ 1 h 29"/>
                <a:gd name="T2" fmla="*/ 0 w 4"/>
                <a:gd name="T3" fmla="*/ 1 h 29"/>
                <a:gd name="T4" fmla="*/ 0 w 4"/>
                <a:gd name="T5" fmla="*/ 1 h 29"/>
                <a:gd name="T6" fmla="*/ 0 w 4"/>
                <a:gd name="T7" fmla="*/ 1 h 29"/>
                <a:gd name="T8" fmla="*/ 0 w 4"/>
                <a:gd name="T9" fmla="*/ 1 h 29"/>
                <a:gd name="T10" fmla="*/ 2 w 4"/>
                <a:gd name="T11" fmla="*/ 0 h 29"/>
                <a:gd name="T12" fmla="*/ 2 w 4"/>
                <a:gd name="T13" fmla="*/ 1 h 29"/>
                <a:gd name="T14" fmla="*/ 0 w 4"/>
                <a:gd name="T15" fmla="*/ 1 h 29"/>
                <a:gd name="T16" fmla="*/ 0 w 4"/>
                <a:gd name="T17" fmla="*/ 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9"/>
                <a:gd name="T29" fmla="*/ 4 w 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9">
                  <a:moveTo>
                    <a:pt x="0" y="1"/>
                  </a:moveTo>
                  <a:lnTo>
                    <a:pt x="0" y="29"/>
                  </a:lnTo>
                  <a:lnTo>
                    <a:pt x="0" y="1"/>
                  </a:lnTo>
                  <a:lnTo>
                    <a:pt x="4" y="0"/>
                  </a:lnTo>
                  <a:lnTo>
                    <a:pt x="4" y="29"/>
                  </a:lnTo>
                  <a:lnTo>
                    <a:pt x="0" y="29"/>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73" name="Freeform 40"/>
            <p:cNvSpPr/>
            <p:nvPr/>
          </p:nvSpPr>
          <p:spPr bwMode="auto">
            <a:xfrm rot="10706677">
              <a:off x="4636" y="1791"/>
              <a:ext cx="47" cy="369"/>
            </a:xfrm>
            <a:custGeom>
              <a:avLst/>
              <a:gdLst>
                <a:gd name="T0" fmla="*/ 0 w 72"/>
                <a:gd name="T1" fmla="*/ 1 h 571"/>
                <a:gd name="T2" fmla="*/ 1 w 72"/>
                <a:gd name="T3" fmla="*/ 1 h 571"/>
                <a:gd name="T4" fmla="*/ 1 w 72"/>
                <a:gd name="T5" fmla="*/ 1 h 571"/>
                <a:gd name="T6" fmla="*/ 0 w 72"/>
                <a:gd name="T7" fmla="*/ 0 h 571"/>
                <a:gd name="T8" fmla="*/ 0 w 72"/>
                <a:gd name="T9" fmla="*/ 1 h 571"/>
                <a:gd name="T10" fmla="*/ 0 60000 65536"/>
                <a:gd name="T11" fmla="*/ 0 60000 65536"/>
                <a:gd name="T12" fmla="*/ 0 60000 65536"/>
                <a:gd name="T13" fmla="*/ 0 60000 65536"/>
                <a:gd name="T14" fmla="*/ 0 60000 65536"/>
                <a:gd name="T15" fmla="*/ 0 w 72"/>
                <a:gd name="T16" fmla="*/ 0 h 571"/>
                <a:gd name="T17" fmla="*/ 72 w 72"/>
                <a:gd name="T18" fmla="*/ 571 h 571"/>
              </a:gdLst>
              <a:ahLst/>
              <a:cxnLst>
                <a:cxn ang="T10">
                  <a:pos x="T0" y="T1"/>
                </a:cxn>
                <a:cxn ang="T11">
                  <a:pos x="T2" y="T3"/>
                </a:cxn>
                <a:cxn ang="T12">
                  <a:pos x="T4" y="T5"/>
                </a:cxn>
                <a:cxn ang="T13">
                  <a:pos x="T6" y="T7"/>
                </a:cxn>
                <a:cxn ang="T14">
                  <a:pos x="T8" y="T9"/>
                </a:cxn>
              </a:cxnLst>
              <a:rect l="T15" t="T16" r="T17" b="T18"/>
              <a:pathLst>
                <a:path w="72" h="571">
                  <a:moveTo>
                    <a:pt x="0" y="571"/>
                  </a:moveTo>
                  <a:lnTo>
                    <a:pt x="72" y="498"/>
                  </a:lnTo>
                  <a:lnTo>
                    <a:pt x="72" y="81"/>
                  </a:lnTo>
                  <a:lnTo>
                    <a:pt x="0" y="0"/>
                  </a:lnTo>
                  <a:lnTo>
                    <a:pt x="0" y="571"/>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016" name="Group 41"/>
          <p:cNvGrpSpPr/>
          <p:nvPr/>
        </p:nvGrpSpPr>
        <p:grpSpPr bwMode="auto">
          <a:xfrm rot="-5400000">
            <a:off x="7525544" y="4187032"/>
            <a:ext cx="417513" cy="590550"/>
            <a:chOff x="3093" y="1602"/>
            <a:chExt cx="407" cy="576"/>
          </a:xfrm>
        </p:grpSpPr>
        <p:sp>
          <p:nvSpPr>
            <p:cNvPr id="43252" name="Freeform 42"/>
            <p:cNvSpPr/>
            <p:nvPr/>
          </p:nvSpPr>
          <p:spPr bwMode="auto">
            <a:xfrm rot="-93323">
              <a:off x="3093" y="1607"/>
              <a:ext cx="335" cy="571"/>
            </a:xfrm>
            <a:custGeom>
              <a:avLst/>
              <a:gdLst>
                <a:gd name="T0" fmla="*/ 0 w 335"/>
                <a:gd name="T1" fmla="*/ 381 h 571"/>
                <a:gd name="T2" fmla="*/ 163 w 335"/>
                <a:gd name="T3" fmla="*/ 470 h 571"/>
                <a:gd name="T4" fmla="*/ 199 w 335"/>
                <a:gd name="T5" fmla="*/ 435 h 571"/>
                <a:gd name="T6" fmla="*/ 199 w 335"/>
                <a:gd name="T7" fmla="*/ 490 h 571"/>
                <a:gd name="T8" fmla="*/ 335 w 335"/>
                <a:gd name="T9" fmla="*/ 571 h 571"/>
                <a:gd name="T10" fmla="*/ 335 w 335"/>
                <a:gd name="T11" fmla="*/ 0 h 571"/>
                <a:gd name="T12" fmla="*/ 190 w 335"/>
                <a:gd name="T13" fmla="*/ 63 h 571"/>
                <a:gd name="T14" fmla="*/ 190 w 335"/>
                <a:gd name="T15" fmla="*/ 117 h 571"/>
                <a:gd name="T16" fmla="*/ 163 w 335"/>
                <a:gd name="T17" fmla="*/ 90 h 571"/>
                <a:gd name="T18" fmla="*/ 0 w 335"/>
                <a:gd name="T19" fmla="*/ 162 h 571"/>
                <a:gd name="T20" fmla="*/ 0 w 335"/>
                <a:gd name="T21" fmla="*/ 381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5"/>
                <a:gd name="T34" fmla="*/ 0 h 571"/>
                <a:gd name="T35" fmla="*/ 335 w 335"/>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5" h="571">
                  <a:moveTo>
                    <a:pt x="0" y="381"/>
                  </a:moveTo>
                  <a:lnTo>
                    <a:pt x="163" y="470"/>
                  </a:lnTo>
                  <a:lnTo>
                    <a:pt x="199" y="435"/>
                  </a:lnTo>
                  <a:lnTo>
                    <a:pt x="199" y="490"/>
                  </a:lnTo>
                  <a:lnTo>
                    <a:pt x="335" y="571"/>
                  </a:lnTo>
                  <a:lnTo>
                    <a:pt x="335" y="0"/>
                  </a:lnTo>
                  <a:lnTo>
                    <a:pt x="190" y="63"/>
                  </a:lnTo>
                  <a:lnTo>
                    <a:pt x="190" y="117"/>
                  </a:lnTo>
                  <a:lnTo>
                    <a:pt x="163" y="90"/>
                  </a:lnTo>
                  <a:lnTo>
                    <a:pt x="0" y="162"/>
                  </a:lnTo>
                  <a:lnTo>
                    <a:pt x="0" y="381"/>
                  </a:lnTo>
                  <a:close/>
                </a:path>
              </a:pathLst>
            </a:cu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3" name="Freeform 43"/>
            <p:cNvSpPr/>
            <p:nvPr/>
          </p:nvSpPr>
          <p:spPr bwMode="auto">
            <a:xfrm rot="-93323">
              <a:off x="3310" y="1686"/>
              <a:ext cx="73" cy="427"/>
            </a:xfrm>
            <a:custGeom>
              <a:avLst/>
              <a:gdLst>
                <a:gd name="T0" fmla="*/ 0 w 73"/>
                <a:gd name="T1" fmla="*/ 389 h 427"/>
                <a:gd name="T2" fmla="*/ 73 w 73"/>
                <a:gd name="T3" fmla="*/ 427 h 427"/>
                <a:gd name="T4" fmla="*/ 73 w 73"/>
                <a:gd name="T5" fmla="*/ 0 h 427"/>
                <a:gd name="T6" fmla="*/ 37 w 73"/>
                <a:gd name="T7" fmla="*/ 18 h 427"/>
                <a:gd name="T8" fmla="*/ 0 w 73"/>
                <a:gd name="T9" fmla="*/ 389 h 427"/>
                <a:gd name="T10" fmla="*/ 0 60000 65536"/>
                <a:gd name="T11" fmla="*/ 0 60000 65536"/>
                <a:gd name="T12" fmla="*/ 0 60000 65536"/>
                <a:gd name="T13" fmla="*/ 0 60000 65536"/>
                <a:gd name="T14" fmla="*/ 0 60000 65536"/>
                <a:gd name="T15" fmla="*/ 0 w 73"/>
                <a:gd name="T16" fmla="*/ 0 h 427"/>
                <a:gd name="T17" fmla="*/ 73 w 73"/>
                <a:gd name="T18" fmla="*/ 427 h 427"/>
              </a:gdLst>
              <a:ahLst/>
              <a:cxnLst>
                <a:cxn ang="T10">
                  <a:pos x="T0" y="T1"/>
                </a:cxn>
                <a:cxn ang="T11">
                  <a:pos x="T2" y="T3"/>
                </a:cxn>
                <a:cxn ang="T12">
                  <a:pos x="T4" y="T5"/>
                </a:cxn>
                <a:cxn ang="T13">
                  <a:pos x="T6" y="T7"/>
                </a:cxn>
                <a:cxn ang="T14">
                  <a:pos x="T8" y="T9"/>
                </a:cxn>
              </a:cxnLst>
              <a:rect l="T15" t="T16" r="T17" b="T18"/>
              <a:pathLst>
                <a:path w="73" h="427">
                  <a:moveTo>
                    <a:pt x="0" y="389"/>
                  </a:moveTo>
                  <a:lnTo>
                    <a:pt x="73" y="427"/>
                  </a:lnTo>
                  <a:lnTo>
                    <a:pt x="73" y="0"/>
                  </a:lnTo>
                  <a:lnTo>
                    <a:pt x="37" y="18"/>
                  </a:lnTo>
                  <a:lnTo>
                    <a:pt x="0" y="3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4" name="Freeform 44"/>
            <p:cNvSpPr/>
            <p:nvPr/>
          </p:nvSpPr>
          <p:spPr bwMode="auto">
            <a:xfrm rot="-93323">
              <a:off x="3111" y="1726"/>
              <a:ext cx="145" cy="318"/>
            </a:xfrm>
            <a:custGeom>
              <a:avLst/>
              <a:gdLst>
                <a:gd name="T0" fmla="*/ 0 w 145"/>
                <a:gd name="T1" fmla="*/ 246 h 318"/>
                <a:gd name="T2" fmla="*/ 145 w 145"/>
                <a:gd name="T3" fmla="*/ 318 h 318"/>
                <a:gd name="T4" fmla="*/ 145 w 145"/>
                <a:gd name="T5" fmla="*/ 0 h 318"/>
                <a:gd name="T6" fmla="*/ 0 w 145"/>
                <a:gd name="T7" fmla="*/ 63 h 318"/>
                <a:gd name="T8" fmla="*/ 0 w 145"/>
                <a:gd name="T9" fmla="*/ 246 h 318"/>
                <a:gd name="T10" fmla="*/ 0 60000 65536"/>
                <a:gd name="T11" fmla="*/ 0 60000 65536"/>
                <a:gd name="T12" fmla="*/ 0 60000 65536"/>
                <a:gd name="T13" fmla="*/ 0 60000 65536"/>
                <a:gd name="T14" fmla="*/ 0 60000 65536"/>
                <a:gd name="T15" fmla="*/ 0 w 145"/>
                <a:gd name="T16" fmla="*/ 0 h 318"/>
                <a:gd name="T17" fmla="*/ 145 w 145"/>
                <a:gd name="T18" fmla="*/ 318 h 318"/>
              </a:gdLst>
              <a:ahLst/>
              <a:cxnLst>
                <a:cxn ang="T10">
                  <a:pos x="T0" y="T1"/>
                </a:cxn>
                <a:cxn ang="T11">
                  <a:pos x="T2" y="T3"/>
                </a:cxn>
                <a:cxn ang="T12">
                  <a:pos x="T4" y="T5"/>
                </a:cxn>
                <a:cxn ang="T13">
                  <a:pos x="T6" y="T7"/>
                </a:cxn>
                <a:cxn ang="T14">
                  <a:pos x="T8" y="T9"/>
                </a:cxn>
              </a:cxnLst>
              <a:rect l="T15" t="T16" r="T17" b="T18"/>
              <a:pathLst>
                <a:path w="145" h="318">
                  <a:moveTo>
                    <a:pt x="0" y="246"/>
                  </a:moveTo>
                  <a:lnTo>
                    <a:pt x="145" y="318"/>
                  </a:lnTo>
                  <a:lnTo>
                    <a:pt x="145" y="0"/>
                  </a:lnTo>
                  <a:lnTo>
                    <a:pt x="0" y="63"/>
                  </a:lnTo>
                  <a:lnTo>
                    <a:pt x="0" y="2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5" name="Freeform 45"/>
            <p:cNvSpPr/>
            <p:nvPr/>
          </p:nvSpPr>
          <p:spPr bwMode="auto">
            <a:xfrm rot="-93323">
              <a:off x="3139" y="1772"/>
              <a:ext cx="71" cy="227"/>
            </a:xfrm>
            <a:custGeom>
              <a:avLst/>
              <a:gdLst>
                <a:gd name="T0" fmla="*/ 0 w 71"/>
                <a:gd name="T1" fmla="*/ 183 h 227"/>
                <a:gd name="T2" fmla="*/ 71 w 71"/>
                <a:gd name="T3" fmla="*/ 227 h 227"/>
                <a:gd name="T4" fmla="*/ 71 w 71"/>
                <a:gd name="T5" fmla="*/ 0 h 227"/>
                <a:gd name="T6" fmla="*/ 0 w 71"/>
                <a:gd name="T7" fmla="*/ 37 h 227"/>
                <a:gd name="T8" fmla="*/ 0 w 71"/>
                <a:gd name="T9" fmla="*/ 183 h 227"/>
                <a:gd name="T10" fmla="*/ 0 60000 65536"/>
                <a:gd name="T11" fmla="*/ 0 60000 65536"/>
                <a:gd name="T12" fmla="*/ 0 60000 65536"/>
                <a:gd name="T13" fmla="*/ 0 60000 65536"/>
                <a:gd name="T14" fmla="*/ 0 60000 65536"/>
                <a:gd name="T15" fmla="*/ 0 w 71"/>
                <a:gd name="T16" fmla="*/ 0 h 227"/>
                <a:gd name="T17" fmla="*/ 71 w 71"/>
                <a:gd name="T18" fmla="*/ 227 h 227"/>
              </a:gdLst>
              <a:ahLst/>
              <a:cxnLst>
                <a:cxn ang="T10">
                  <a:pos x="T0" y="T1"/>
                </a:cxn>
                <a:cxn ang="T11">
                  <a:pos x="T2" y="T3"/>
                </a:cxn>
                <a:cxn ang="T12">
                  <a:pos x="T4" y="T5"/>
                </a:cxn>
                <a:cxn ang="T13">
                  <a:pos x="T6" y="T7"/>
                </a:cxn>
                <a:cxn ang="T14">
                  <a:pos x="T8" y="T9"/>
                </a:cxn>
              </a:cxnLst>
              <a:rect l="T15" t="T16" r="T17" b="T18"/>
              <a:pathLst>
                <a:path w="71" h="227">
                  <a:moveTo>
                    <a:pt x="0" y="183"/>
                  </a:moveTo>
                  <a:lnTo>
                    <a:pt x="71" y="227"/>
                  </a:lnTo>
                  <a:lnTo>
                    <a:pt x="71" y="0"/>
                  </a:lnTo>
                  <a:lnTo>
                    <a:pt x="0" y="37"/>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6" name="Freeform 46"/>
            <p:cNvSpPr/>
            <p:nvPr/>
          </p:nvSpPr>
          <p:spPr bwMode="auto">
            <a:xfrm rot="-93323">
              <a:off x="3139" y="1827"/>
              <a:ext cx="71" cy="154"/>
            </a:xfrm>
            <a:custGeom>
              <a:avLst/>
              <a:gdLst>
                <a:gd name="T0" fmla="*/ 0 w 71"/>
                <a:gd name="T1" fmla="*/ 0 h 154"/>
                <a:gd name="T2" fmla="*/ 0 w 71"/>
                <a:gd name="T3" fmla="*/ 64 h 154"/>
                <a:gd name="T4" fmla="*/ 71 w 71"/>
                <a:gd name="T5" fmla="*/ 154 h 154"/>
                <a:gd name="T6" fmla="*/ 71 w 71"/>
                <a:gd name="T7" fmla="*/ 118 h 154"/>
                <a:gd name="T8" fmla="*/ 0 w 71"/>
                <a:gd name="T9" fmla="*/ 0 h 154"/>
                <a:gd name="T10" fmla="*/ 0 60000 65536"/>
                <a:gd name="T11" fmla="*/ 0 60000 65536"/>
                <a:gd name="T12" fmla="*/ 0 60000 65536"/>
                <a:gd name="T13" fmla="*/ 0 60000 65536"/>
                <a:gd name="T14" fmla="*/ 0 60000 65536"/>
                <a:gd name="T15" fmla="*/ 0 w 71"/>
                <a:gd name="T16" fmla="*/ 0 h 154"/>
                <a:gd name="T17" fmla="*/ 71 w 71"/>
                <a:gd name="T18" fmla="*/ 154 h 154"/>
              </a:gdLst>
              <a:ahLst/>
              <a:cxnLst>
                <a:cxn ang="T10">
                  <a:pos x="T0" y="T1"/>
                </a:cxn>
                <a:cxn ang="T11">
                  <a:pos x="T2" y="T3"/>
                </a:cxn>
                <a:cxn ang="T12">
                  <a:pos x="T4" y="T5"/>
                </a:cxn>
                <a:cxn ang="T13">
                  <a:pos x="T6" y="T7"/>
                </a:cxn>
                <a:cxn ang="T14">
                  <a:pos x="T8" y="T9"/>
                </a:cxn>
              </a:cxnLst>
              <a:rect l="T15" t="T16" r="T17" b="T18"/>
              <a:pathLst>
                <a:path w="71" h="154">
                  <a:moveTo>
                    <a:pt x="0" y="0"/>
                  </a:moveTo>
                  <a:lnTo>
                    <a:pt x="0" y="64"/>
                  </a:lnTo>
                  <a:lnTo>
                    <a:pt x="71" y="154"/>
                  </a:lnTo>
                  <a:lnTo>
                    <a:pt x="71" y="118"/>
                  </a:lnTo>
                  <a:lnTo>
                    <a:pt x="0" y="0"/>
                  </a:lnTo>
                  <a:close/>
                </a:path>
              </a:pathLst>
            </a:custGeom>
            <a:solidFill>
              <a:srgbClr val="3FB7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7" name="Freeform 47"/>
            <p:cNvSpPr/>
            <p:nvPr/>
          </p:nvSpPr>
          <p:spPr bwMode="auto">
            <a:xfrm rot="-93323">
              <a:off x="3333" y="2031"/>
              <a:ext cx="9" cy="44"/>
            </a:xfrm>
            <a:custGeom>
              <a:avLst/>
              <a:gdLst>
                <a:gd name="T0" fmla="*/ 0 w 9"/>
                <a:gd name="T1" fmla="*/ 36 h 44"/>
                <a:gd name="T2" fmla="*/ 9 w 9"/>
                <a:gd name="T3" fmla="*/ 44 h 44"/>
                <a:gd name="T4" fmla="*/ 9 w 9"/>
                <a:gd name="T5" fmla="*/ 9 h 44"/>
                <a:gd name="T6" fmla="*/ 0 w 9"/>
                <a:gd name="T7" fmla="*/ 0 h 44"/>
                <a:gd name="T8" fmla="*/ 0 w 9"/>
                <a:gd name="T9" fmla="*/ 36 h 44"/>
                <a:gd name="T10" fmla="*/ 0 60000 65536"/>
                <a:gd name="T11" fmla="*/ 0 60000 65536"/>
                <a:gd name="T12" fmla="*/ 0 60000 65536"/>
                <a:gd name="T13" fmla="*/ 0 60000 65536"/>
                <a:gd name="T14" fmla="*/ 0 60000 65536"/>
                <a:gd name="T15" fmla="*/ 0 w 9"/>
                <a:gd name="T16" fmla="*/ 0 h 44"/>
                <a:gd name="T17" fmla="*/ 9 w 9"/>
                <a:gd name="T18" fmla="*/ 44 h 44"/>
              </a:gdLst>
              <a:ahLst/>
              <a:cxnLst>
                <a:cxn ang="T10">
                  <a:pos x="T0" y="T1"/>
                </a:cxn>
                <a:cxn ang="T11">
                  <a:pos x="T2" y="T3"/>
                </a:cxn>
                <a:cxn ang="T12">
                  <a:pos x="T4" y="T5"/>
                </a:cxn>
                <a:cxn ang="T13">
                  <a:pos x="T6" y="T7"/>
                </a:cxn>
                <a:cxn ang="T14">
                  <a:pos x="T8" y="T9"/>
                </a:cxn>
              </a:cxnLst>
              <a:rect l="T15" t="T16" r="T17" b="T18"/>
              <a:pathLst>
                <a:path w="9" h="44">
                  <a:moveTo>
                    <a:pt x="0" y="36"/>
                  </a:moveTo>
                  <a:lnTo>
                    <a:pt x="9" y="44"/>
                  </a:lnTo>
                  <a:lnTo>
                    <a:pt x="9" y="9"/>
                  </a:lnTo>
                  <a:lnTo>
                    <a:pt x="0" y="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8" name="Freeform 48"/>
            <p:cNvSpPr/>
            <p:nvPr/>
          </p:nvSpPr>
          <p:spPr bwMode="auto">
            <a:xfrm rot="-93323">
              <a:off x="3309" y="1963"/>
              <a:ext cx="91" cy="27"/>
            </a:xfrm>
            <a:custGeom>
              <a:avLst/>
              <a:gdLst>
                <a:gd name="T0" fmla="*/ 3 w 91"/>
                <a:gd name="T1" fmla="*/ 9 h 27"/>
                <a:gd name="T2" fmla="*/ 84 w 91"/>
                <a:gd name="T3" fmla="*/ 27 h 27"/>
                <a:gd name="T4" fmla="*/ 84 w 91"/>
                <a:gd name="T5" fmla="*/ 27 h 27"/>
                <a:gd name="T6" fmla="*/ 86 w 91"/>
                <a:gd name="T7" fmla="*/ 27 h 27"/>
                <a:gd name="T8" fmla="*/ 89 w 91"/>
                <a:gd name="T9" fmla="*/ 27 h 27"/>
                <a:gd name="T10" fmla="*/ 90 w 91"/>
                <a:gd name="T11" fmla="*/ 25 h 27"/>
                <a:gd name="T12" fmla="*/ 91 w 91"/>
                <a:gd name="T13" fmla="*/ 24 h 27"/>
                <a:gd name="T14" fmla="*/ 91 w 91"/>
                <a:gd name="T15" fmla="*/ 21 h 27"/>
                <a:gd name="T16" fmla="*/ 90 w 91"/>
                <a:gd name="T17" fmla="*/ 19 h 27"/>
                <a:gd name="T18" fmla="*/ 89 w 91"/>
                <a:gd name="T19" fmla="*/ 18 h 27"/>
                <a:gd name="T20" fmla="*/ 86 w 91"/>
                <a:gd name="T21" fmla="*/ 18 h 27"/>
                <a:gd name="T22" fmla="*/ 86 w 91"/>
                <a:gd name="T23" fmla="*/ 18 h 27"/>
                <a:gd name="T24" fmla="*/ 5 w 91"/>
                <a:gd name="T25" fmla="*/ 0 h 27"/>
                <a:gd name="T26" fmla="*/ 5 w 91"/>
                <a:gd name="T27" fmla="*/ 0 h 27"/>
                <a:gd name="T28" fmla="*/ 4 w 91"/>
                <a:gd name="T29" fmla="*/ 0 h 27"/>
                <a:gd name="T30" fmla="*/ 2 w 91"/>
                <a:gd name="T31" fmla="*/ 0 h 27"/>
                <a:gd name="T32" fmla="*/ 1 w 91"/>
                <a:gd name="T33" fmla="*/ 1 h 27"/>
                <a:gd name="T34" fmla="*/ 0 w 91"/>
                <a:gd name="T35" fmla="*/ 3 h 27"/>
                <a:gd name="T36" fmla="*/ 0 w 91"/>
                <a:gd name="T37" fmla="*/ 5 h 27"/>
                <a:gd name="T38" fmla="*/ 1 w 91"/>
                <a:gd name="T39" fmla="*/ 7 h 27"/>
                <a:gd name="T40" fmla="*/ 2 w 91"/>
                <a:gd name="T41" fmla="*/ 8 h 27"/>
                <a:gd name="T42" fmla="*/ 3 w 91"/>
                <a:gd name="T43" fmla="*/ 9 h 27"/>
                <a:gd name="T44" fmla="*/ 3 w 91"/>
                <a:gd name="T45" fmla="*/ 9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27"/>
                <a:gd name="T71" fmla="*/ 91 w 91"/>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27">
                  <a:moveTo>
                    <a:pt x="3" y="9"/>
                  </a:moveTo>
                  <a:lnTo>
                    <a:pt x="84" y="27"/>
                  </a:lnTo>
                  <a:lnTo>
                    <a:pt x="86" y="27"/>
                  </a:lnTo>
                  <a:lnTo>
                    <a:pt x="89" y="27"/>
                  </a:lnTo>
                  <a:lnTo>
                    <a:pt x="90" y="25"/>
                  </a:lnTo>
                  <a:lnTo>
                    <a:pt x="91" y="24"/>
                  </a:lnTo>
                  <a:lnTo>
                    <a:pt x="91" y="21"/>
                  </a:lnTo>
                  <a:lnTo>
                    <a:pt x="90" y="19"/>
                  </a:lnTo>
                  <a:lnTo>
                    <a:pt x="89" y="18"/>
                  </a:lnTo>
                  <a:lnTo>
                    <a:pt x="86" y="18"/>
                  </a:lnTo>
                  <a:lnTo>
                    <a:pt x="5" y="0"/>
                  </a:lnTo>
                  <a:lnTo>
                    <a:pt x="4" y="0"/>
                  </a:lnTo>
                  <a:lnTo>
                    <a:pt x="2" y="0"/>
                  </a:lnTo>
                  <a:lnTo>
                    <a:pt x="1" y="1"/>
                  </a:lnTo>
                  <a:lnTo>
                    <a:pt x="0" y="3"/>
                  </a:lnTo>
                  <a:lnTo>
                    <a:pt x="0" y="5"/>
                  </a:lnTo>
                  <a:lnTo>
                    <a:pt x="1" y="7"/>
                  </a:lnTo>
                  <a:lnTo>
                    <a:pt x="2" y="8"/>
                  </a:lnTo>
                  <a:lnTo>
                    <a:pt x="3" y="9"/>
                  </a:lnTo>
                  <a:close/>
                </a:path>
              </a:pathLst>
            </a:custGeom>
            <a:solidFill>
              <a:srgbClr val="CCECFF"/>
            </a:solidFill>
            <a:ln w="9525">
              <a:solidFill>
                <a:srgbClr val="CCECFF"/>
              </a:solidFill>
              <a:round/>
            </a:ln>
          </p:spPr>
          <p:txBody>
            <a:bodyPr/>
            <a:lstStyle/>
            <a:p>
              <a:endParaRPr lang="zh-CN" altLang="en-US"/>
            </a:p>
          </p:txBody>
        </p:sp>
        <p:sp>
          <p:nvSpPr>
            <p:cNvPr id="43259" name="Freeform 49"/>
            <p:cNvSpPr/>
            <p:nvPr/>
          </p:nvSpPr>
          <p:spPr bwMode="auto">
            <a:xfrm rot="-93323">
              <a:off x="3314" y="1836"/>
              <a:ext cx="82" cy="9"/>
            </a:xfrm>
            <a:custGeom>
              <a:avLst/>
              <a:gdLst>
                <a:gd name="T0" fmla="*/ 4 w 82"/>
                <a:gd name="T1" fmla="*/ 9 h 9"/>
                <a:gd name="T2" fmla="*/ 76 w 82"/>
                <a:gd name="T3" fmla="*/ 9 h 9"/>
                <a:gd name="T4" fmla="*/ 76 w 82"/>
                <a:gd name="T5" fmla="*/ 9 h 9"/>
                <a:gd name="T6" fmla="*/ 79 w 82"/>
                <a:gd name="T7" fmla="*/ 9 h 9"/>
                <a:gd name="T8" fmla="*/ 81 w 82"/>
                <a:gd name="T9" fmla="*/ 8 h 9"/>
                <a:gd name="T10" fmla="*/ 82 w 82"/>
                <a:gd name="T11" fmla="*/ 6 h 9"/>
                <a:gd name="T12" fmla="*/ 82 w 82"/>
                <a:gd name="T13" fmla="*/ 4 h 9"/>
                <a:gd name="T14" fmla="*/ 82 w 82"/>
                <a:gd name="T15" fmla="*/ 2 h 9"/>
                <a:gd name="T16" fmla="*/ 81 w 82"/>
                <a:gd name="T17" fmla="*/ 1 h 9"/>
                <a:gd name="T18" fmla="*/ 79 w 82"/>
                <a:gd name="T19" fmla="*/ 0 h 9"/>
                <a:gd name="T20" fmla="*/ 76 w 82"/>
                <a:gd name="T21" fmla="*/ 0 h 9"/>
                <a:gd name="T22" fmla="*/ 76 w 82"/>
                <a:gd name="T23" fmla="*/ 0 h 9"/>
                <a:gd name="T24" fmla="*/ 4 w 82"/>
                <a:gd name="T25" fmla="*/ 0 h 9"/>
                <a:gd name="T26" fmla="*/ 4 w 82"/>
                <a:gd name="T27" fmla="*/ 0 h 9"/>
                <a:gd name="T28" fmla="*/ 2 w 82"/>
                <a:gd name="T29" fmla="*/ 0 h 9"/>
                <a:gd name="T30" fmla="*/ 1 w 82"/>
                <a:gd name="T31" fmla="*/ 1 h 9"/>
                <a:gd name="T32" fmla="*/ 0 w 82"/>
                <a:gd name="T33" fmla="*/ 2 h 9"/>
                <a:gd name="T34" fmla="*/ 0 w 82"/>
                <a:gd name="T35" fmla="*/ 4 h 9"/>
                <a:gd name="T36" fmla="*/ 0 w 82"/>
                <a:gd name="T37" fmla="*/ 6 h 9"/>
                <a:gd name="T38" fmla="*/ 1 w 82"/>
                <a:gd name="T39" fmla="*/ 8 h 9"/>
                <a:gd name="T40" fmla="*/ 2 w 82"/>
                <a:gd name="T41" fmla="*/ 9 h 9"/>
                <a:gd name="T42" fmla="*/ 4 w 82"/>
                <a:gd name="T43" fmla="*/ 9 h 9"/>
                <a:gd name="T44" fmla="*/ 4 w 82"/>
                <a:gd name="T45" fmla="*/ 9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9"/>
                <a:gd name="T71" fmla="*/ 82 w 8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9">
                  <a:moveTo>
                    <a:pt x="4" y="9"/>
                  </a:moveTo>
                  <a:lnTo>
                    <a:pt x="76" y="9"/>
                  </a:lnTo>
                  <a:lnTo>
                    <a:pt x="79" y="9"/>
                  </a:lnTo>
                  <a:lnTo>
                    <a:pt x="81" y="8"/>
                  </a:lnTo>
                  <a:lnTo>
                    <a:pt x="82" y="6"/>
                  </a:lnTo>
                  <a:lnTo>
                    <a:pt x="82" y="4"/>
                  </a:lnTo>
                  <a:lnTo>
                    <a:pt x="82" y="2"/>
                  </a:lnTo>
                  <a:lnTo>
                    <a:pt x="81" y="1"/>
                  </a:lnTo>
                  <a:lnTo>
                    <a:pt x="79" y="0"/>
                  </a:lnTo>
                  <a:lnTo>
                    <a:pt x="76" y="0"/>
                  </a:lnTo>
                  <a:lnTo>
                    <a:pt x="4" y="0"/>
                  </a:lnTo>
                  <a:lnTo>
                    <a:pt x="2" y="0"/>
                  </a:lnTo>
                  <a:lnTo>
                    <a:pt x="1" y="1"/>
                  </a:lnTo>
                  <a:lnTo>
                    <a:pt x="0" y="2"/>
                  </a:lnTo>
                  <a:lnTo>
                    <a:pt x="0" y="4"/>
                  </a:lnTo>
                  <a:lnTo>
                    <a:pt x="0" y="6"/>
                  </a:lnTo>
                  <a:lnTo>
                    <a:pt x="1" y="8"/>
                  </a:lnTo>
                  <a:lnTo>
                    <a:pt x="2" y="9"/>
                  </a:lnTo>
                  <a:lnTo>
                    <a:pt x="4" y="9"/>
                  </a:lnTo>
                  <a:close/>
                </a:path>
              </a:pathLst>
            </a:custGeom>
            <a:solidFill>
              <a:srgbClr val="CCECFF"/>
            </a:solidFill>
            <a:ln w="9525">
              <a:solidFill>
                <a:srgbClr val="CCECFF"/>
              </a:solidFill>
              <a:round/>
            </a:ln>
          </p:spPr>
          <p:txBody>
            <a:bodyPr/>
            <a:lstStyle/>
            <a:p>
              <a:endParaRPr lang="zh-CN" altLang="en-US"/>
            </a:p>
          </p:txBody>
        </p:sp>
        <p:sp>
          <p:nvSpPr>
            <p:cNvPr id="43260" name="Freeform 50"/>
            <p:cNvSpPr/>
            <p:nvPr/>
          </p:nvSpPr>
          <p:spPr bwMode="auto">
            <a:xfrm rot="-93323">
              <a:off x="3360" y="1703"/>
              <a:ext cx="8" cy="18"/>
            </a:xfrm>
            <a:custGeom>
              <a:avLst/>
              <a:gdLst>
                <a:gd name="T0" fmla="*/ 8 w 8"/>
                <a:gd name="T1" fmla="*/ 9 h 18"/>
                <a:gd name="T2" fmla="*/ 8 w 8"/>
                <a:gd name="T3" fmla="*/ 9 h 18"/>
                <a:gd name="T4" fmla="*/ 8 w 8"/>
                <a:gd name="T5" fmla="*/ 9 h 18"/>
                <a:gd name="T6" fmla="*/ 8 w 8"/>
                <a:gd name="T7" fmla="*/ 0 h 18"/>
                <a:gd name="T8" fmla="*/ 8 w 8"/>
                <a:gd name="T9" fmla="*/ 0 h 18"/>
                <a:gd name="T10" fmla="*/ 8 w 8"/>
                <a:gd name="T11" fmla="*/ 0 h 18"/>
                <a:gd name="T12" fmla="*/ 8 w 8"/>
                <a:gd name="T13" fmla="*/ 0 h 18"/>
                <a:gd name="T14" fmla="*/ 8 w 8"/>
                <a:gd name="T15" fmla="*/ 0 h 18"/>
                <a:gd name="T16" fmla="*/ 8 w 8"/>
                <a:gd name="T17" fmla="*/ 0 h 18"/>
                <a:gd name="T18" fmla="*/ 8 w 8"/>
                <a:gd name="T19" fmla="*/ 0 h 18"/>
                <a:gd name="T20" fmla="*/ 0 w 8"/>
                <a:gd name="T21" fmla="*/ 0 h 18"/>
                <a:gd name="T22" fmla="*/ 0 w 8"/>
                <a:gd name="T23" fmla="*/ 0 h 18"/>
                <a:gd name="T24" fmla="*/ 0 w 8"/>
                <a:gd name="T25" fmla="*/ 0 h 18"/>
                <a:gd name="T26" fmla="*/ 0 w 8"/>
                <a:gd name="T27" fmla="*/ 9 h 18"/>
                <a:gd name="T28" fmla="*/ 0 w 8"/>
                <a:gd name="T29" fmla="*/ 9 h 18"/>
                <a:gd name="T30" fmla="*/ 0 w 8"/>
                <a:gd name="T31" fmla="*/ 9 h 18"/>
                <a:gd name="T32" fmla="*/ 0 w 8"/>
                <a:gd name="T33" fmla="*/ 9 h 18"/>
                <a:gd name="T34" fmla="*/ 0 w 8"/>
                <a:gd name="T35" fmla="*/ 9 h 18"/>
                <a:gd name="T36" fmla="*/ 0 w 8"/>
                <a:gd name="T37" fmla="*/ 9 h 18"/>
                <a:gd name="T38" fmla="*/ 0 w 8"/>
                <a:gd name="T39" fmla="*/ 9 h 18"/>
                <a:gd name="T40" fmla="*/ 0 w 8"/>
                <a:gd name="T41" fmla="*/ 9 h 18"/>
                <a:gd name="T42" fmla="*/ 0 w 8"/>
                <a:gd name="T43" fmla="*/ 9 h 18"/>
                <a:gd name="T44" fmla="*/ 8 w 8"/>
                <a:gd name="T45" fmla="*/ 18 h 18"/>
                <a:gd name="T46" fmla="*/ 8 w 8"/>
                <a:gd name="T47" fmla="*/ 18 h 18"/>
                <a:gd name="T48" fmla="*/ 8 w 8"/>
                <a:gd name="T49" fmla="*/ 18 h 18"/>
                <a:gd name="T50" fmla="*/ 8 w 8"/>
                <a:gd name="T51" fmla="*/ 18 h 18"/>
                <a:gd name="T52" fmla="*/ 8 w 8"/>
                <a:gd name="T53" fmla="*/ 9 h 18"/>
                <a:gd name="T54" fmla="*/ 8 w 8"/>
                <a:gd name="T55" fmla="*/ 9 h 18"/>
                <a:gd name="T56" fmla="*/ 8 w 8"/>
                <a:gd name="T57" fmla="*/ 9 h 18"/>
                <a:gd name="T58" fmla="*/ 8 w 8"/>
                <a:gd name="T59" fmla="*/ 9 h 18"/>
                <a:gd name="T60" fmla="*/ 8 w 8"/>
                <a:gd name="T61" fmla="*/ 9 h 18"/>
                <a:gd name="T62" fmla="*/ 8 w 8"/>
                <a:gd name="T63" fmla="*/ 9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
                <a:gd name="T97" fmla="*/ 0 h 18"/>
                <a:gd name="T98" fmla="*/ 8 w 8"/>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 h="18">
                  <a:moveTo>
                    <a:pt x="8" y="9"/>
                  </a:moveTo>
                  <a:lnTo>
                    <a:pt x="8" y="9"/>
                  </a:lnTo>
                  <a:lnTo>
                    <a:pt x="8" y="0"/>
                  </a:lnTo>
                  <a:lnTo>
                    <a:pt x="0" y="0"/>
                  </a:lnTo>
                  <a:lnTo>
                    <a:pt x="0" y="9"/>
                  </a:lnTo>
                  <a:lnTo>
                    <a:pt x="0" y="18"/>
                  </a:lnTo>
                  <a:lnTo>
                    <a:pt x="8" y="18"/>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1" name="Freeform 51"/>
            <p:cNvSpPr/>
            <p:nvPr/>
          </p:nvSpPr>
          <p:spPr bwMode="auto">
            <a:xfrm rot="-93323">
              <a:off x="3225" y="1769"/>
              <a:ext cx="4" cy="29"/>
            </a:xfrm>
            <a:custGeom>
              <a:avLst/>
              <a:gdLst>
                <a:gd name="T0" fmla="*/ 0 w 4"/>
                <a:gd name="T1" fmla="*/ 1 h 29"/>
                <a:gd name="T2" fmla="*/ 0 w 4"/>
                <a:gd name="T3" fmla="*/ 29 h 29"/>
                <a:gd name="T4" fmla="*/ 0 w 4"/>
                <a:gd name="T5" fmla="*/ 29 h 29"/>
                <a:gd name="T6" fmla="*/ 0 w 4"/>
                <a:gd name="T7" fmla="*/ 1 h 29"/>
                <a:gd name="T8" fmla="*/ 0 w 4"/>
                <a:gd name="T9" fmla="*/ 1 h 29"/>
                <a:gd name="T10" fmla="*/ 4 w 4"/>
                <a:gd name="T11" fmla="*/ 0 h 29"/>
                <a:gd name="T12" fmla="*/ 4 w 4"/>
                <a:gd name="T13" fmla="*/ 29 h 29"/>
                <a:gd name="T14" fmla="*/ 0 w 4"/>
                <a:gd name="T15" fmla="*/ 29 h 29"/>
                <a:gd name="T16" fmla="*/ 0 w 4"/>
                <a:gd name="T17" fmla="*/ 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9"/>
                <a:gd name="T29" fmla="*/ 4 w 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9">
                  <a:moveTo>
                    <a:pt x="0" y="1"/>
                  </a:moveTo>
                  <a:lnTo>
                    <a:pt x="0" y="29"/>
                  </a:lnTo>
                  <a:lnTo>
                    <a:pt x="0" y="1"/>
                  </a:lnTo>
                  <a:lnTo>
                    <a:pt x="4" y="0"/>
                  </a:lnTo>
                  <a:lnTo>
                    <a:pt x="4" y="29"/>
                  </a:lnTo>
                  <a:lnTo>
                    <a:pt x="0" y="29"/>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62" name="Freeform 52"/>
            <p:cNvSpPr/>
            <p:nvPr/>
          </p:nvSpPr>
          <p:spPr bwMode="auto">
            <a:xfrm rot="-93323">
              <a:off x="3428" y="1602"/>
              <a:ext cx="72" cy="571"/>
            </a:xfrm>
            <a:custGeom>
              <a:avLst/>
              <a:gdLst>
                <a:gd name="T0" fmla="*/ 0 w 72"/>
                <a:gd name="T1" fmla="*/ 571 h 571"/>
                <a:gd name="T2" fmla="*/ 72 w 72"/>
                <a:gd name="T3" fmla="*/ 498 h 571"/>
                <a:gd name="T4" fmla="*/ 72 w 72"/>
                <a:gd name="T5" fmla="*/ 81 h 571"/>
                <a:gd name="T6" fmla="*/ 0 w 72"/>
                <a:gd name="T7" fmla="*/ 0 h 571"/>
                <a:gd name="T8" fmla="*/ 0 w 72"/>
                <a:gd name="T9" fmla="*/ 571 h 571"/>
                <a:gd name="T10" fmla="*/ 0 60000 65536"/>
                <a:gd name="T11" fmla="*/ 0 60000 65536"/>
                <a:gd name="T12" fmla="*/ 0 60000 65536"/>
                <a:gd name="T13" fmla="*/ 0 60000 65536"/>
                <a:gd name="T14" fmla="*/ 0 60000 65536"/>
                <a:gd name="T15" fmla="*/ 0 w 72"/>
                <a:gd name="T16" fmla="*/ 0 h 571"/>
                <a:gd name="T17" fmla="*/ 72 w 72"/>
                <a:gd name="T18" fmla="*/ 571 h 571"/>
              </a:gdLst>
              <a:ahLst/>
              <a:cxnLst>
                <a:cxn ang="T10">
                  <a:pos x="T0" y="T1"/>
                </a:cxn>
                <a:cxn ang="T11">
                  <a:pos x="T2" y="T3"/>
                </a:cxn>
                <a:cxn ang="T12">
                  <a:pos x="T4" y="T5"/>
                </a:cxn>
                <a:cxn ang="T13">
                  <a:pos x="T6" y="T7"/>
                </a:cxn>
                <a:cxn ang="T14">
                  <a:pos x="T8" y="T9"/>
                </a:cxn>
              </a:cxnLst>
              <a:rect l="T15" t="T16" r="T17" b="T18"/>
              <a:pathLst>
                <a:path w="72" h="571">
                  <a:moveTo>
                    <a:pt x="0" y="571"/>
                  </a:moveTo>
                  <a:lnTo>
                    <a:pt x="72" y="498"/>
                  </a:lnTo>
                  <a:lnTo>
                    <a:pt x="72" y="81"/>
                  </a:lnTo>
                  <a:lnTo>
                    <a:pt x="0" y="0"/>
                  </a:lnTo>
                  <a:lnTo>
                    <a:pt x="0" y="571"/>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017" name="Group 53"/>
          <p:cNvGrpSpPr/>
          <p:nvPr/>
        </p:nvGrpSpPr>
        <p:grpSpPr bwMode="auto">
          <a:xfrm>
            <a:off x="6910389" y="2309814"/>
            <a:ext cx="1641475" cy="1639887"/>
            <a:chOff x="3393" y="1455"/>
            <a:chExt cx="1034" cy="1033"/>
          </a:xfrm>
        </p:grpSpPr>
        <p:sp>
          <p:nvSpPr>
            <p:cNvPr id="43018" name="Freeform 54"/>
            <p:cNvSpPr/>
            <p:nvPr/>
          </p:nvSpPr>
          <p:spPr bwMode="auto">
            <a:xfrm>
              <a:off x="3408" y="1471"/>
              <a:ext cx="1003" cy="1002"/>
            </a:xfrm>
            <a:custGeom>
              <a:avLst/>
              <a:gdLst>
                <a:gd name="T0" fmla="*/ 1000 w 1003"/>
                <a:gd name="T1" fmla="*/ 437 h 1002"/>
                <a:gd name="T2" fmla="*/ 986 w 1003"/>
                <a:gd name="T3" fmla="*/ 366 h 1002"/>
                <a:gd name="T4" fmla="*/ 961 w 1003"/>
                <a:gd name="T5" fmla="*/ 297 h 1002"/>
                <a:gd name="T6" fmla="*/ 927 w 1003"/>
                <a:gd name="T7" fmla="*/ 234 h 1002"/>
                <a:gd name="T8" fmla="*/ 885 w 1003"/>
                <a:gd name="T9" fmla="*/ 176 h 1002"/>
                <a:gd name="T10" fmla="*/ 837 w 1003"/>
                <a:gd name="T11" fmla="*/ 126 h 1002"/>
                <a:gd name="T12" fmla="*/ 779 w 1003"/>
                <a:gd name="T13" fmla="*/ 82 h 1002"/>
                <a:gd name="T14" fmla="*/ 718 w 1003"/>
                <a:gd name="T15" fmla="*/ 48 h 1002"/>
                <a:gd name="T16" fmla="*/ 649 w 1003"/>
                <a:gd name="T17" fmla="*/ 21 h 1002"/>
                <a:gd name="T18" fmla="*/ 578 w 1003"/>
                <a:gd name="T19" fmla="*/ 5 h 1002"/>
                <a:gd name="T20" fmla="*/ 503 w 1003"/>
                <a:gd name="T21" fmla="*/ 0 h 1002"/>
                <a:gd name="T22" fmla="*/ 426 w 1003"/>
                <a:gd name="T23" fmla="*/ 5 h 1002"/>
                <a:gd name="T24" fmla="*/ 353 w 1003"/>
                <a:gd name="T25" fmla="*/ 23 h 1002"/>
                <a:gd name="T26" fmla="*/ 284 w 1003"/>
                <a:gd name="T27" fmla="*/ 49 h 1002"/>
                <a:gd name="T28" fmla="*/ 221 w 1003"/>
                <a:gd name="T29" fmla="*/ 84 h 1002"/>
                <a:gd name="T30" fmla="*/ 165 w 1003"/>
                <a:gd name="T31" fmla="*/ 130 h 1002"/>
                <a:gd name="T32" fmla="*/ 115 w 1003"/>
                <a:gd name="T33" fmla="*/ 182 h 1002"/>
                <a:gd name="T34" fmla="*/ 73 w 1003"/>
                <a:gd name="T35" fmla="*/ 240 h 1002"/>
                <a:gd name="T36" fmla="*/ 40 w 1003"/>
                <a:gd name="T37" fmla="*/ 305 h 1002"/>
                <a:gd name="T38" fmla="*/ 15 w 1003"/>
                <a:gd name="T39" fmla="*/ 374 h 1002"/>
                <a:gd name="T40" fmla="*/ 2 w 1003"/>
                <a:gd name="T41" fmla="*/ 449 h 1002"/>
                <a:gd name="T42" fmla="*/ 0 w 1003"/>
                <a:gd name="T43" fmla="*/ 526 h 1002"/>
                <a:gd name="T44" fmla="*/ 10 w 1003"/>
                <a:gd name="T45" fmla="*/ 600 h 1002"/>
                <a:gd name="T46" fmla="*/ 31 w 1003"/>
                <a:gd name="T47" fmla="*/ 671 h 1002"/>
                <a:gd name="T48" fmla="*/ 61 w 1003"/>
                <a:gd name="T49" fmla="*/ 739 h 1002"/>
                <a:gd name="T50" fmla="*/ 100 w 1003"/>
                <a:gd name="T51" fmla="*/ 800 h 1002"/>
                <a:gd name="T52" fmla="*/ 148 w 1003"/>
                <a:gd name="T53" fmla="*/ 854 h 1002"/>
                <a:gd name="T54" fmla="*/ 201 w 1003"/>
                <a:gd name="T55" fmla="*/ 902 h 1002"/>
                <a:gd name="T56" fmla="*/ 263 w 1003"/>
                <a:gd name="T57" fmla="*/ 940 h 1002"/>
                <a:gd name="T58" fmla="*/ 330 w 1003"/>
                <a:gd name="T59" fmla="*/ 971 h 1002"/>
                <a:gd name="T60" fmla="*/ 401 w 1003"/>
                <a:gd name="T61" fmla="*/ 990 h 1002"/>
                <a:gd name="T62" fmla="*/ 476 w 1003"/>
                <a:gd name="T63" fmla="*/ 1000 h 1002"/>
                <a:gd name="T64" fmla="*/ 555 w 1003"/>
                <a:gd name="T65" fmla="*/ 998 h 1002"/>
                <a:gd name="T66" fmla="*/ 627 w 1003"/>
                <a:gd name="T67" fmla="*/ 986 h 1002"/>
                <a:gd name="T68" fmla="*/ 697 w 1003"/>
                <a:gd name="T69" fmla="*/ 961 h 1002"/>
                <a:gd name="T70" fmla="*/ 762 w 1003"/>
                <a:gd name="T71" fmla="*/ 929 h 1002"/>
                <a:gd name="T72" fmla="*/ 821 w 1003"/>
                <a:gd name="T73" fmla="*/ 886 h 1002"/>
                <a:gd name="T74" fmla="*/ 873 w 1003"/>
                <a:gd name="T75" fmla="*/ 837 h 1002"/>
                <a:gd name="T76" fmla="*/ 917 w 1003"/>
                <a:gd name="T77" fmla="*/ 781 h 1002"/>
                <a:gd name="T78" fmla="*/ 954 w 1003"/>
                <a:gd name="T79" fmla="*/ 718 h 1002"/>
                <a:gd name="T80" fmla="*/ 980 w 1003"/>
                <a:gd name="T81" fmla="*/ 648 h 1002"/>
                <a:gd name="T82" fmla="*/ 998 w 1003"/>
                <a:gd name="T83" fmla="*/ 575 h 1002"/>
                <a:gd name="T84" fmla="*/ 1003 w 1003"/>
                <a:gd name="T85" fmla="*/ 499 h 1002"/>
                <a:gd name="T86" fmla="*/ 1003 w 1003"/>
                <a:gd name="T87" fmla="*/ 495 h 1002"/>
                <a:gd name="T88" fmla="*/ 1003 w 1003"/>
                <a:gd name="T89" fmla="*/ 491 h 10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03"/>
                <a:gd name="T136" fmla="*/ 0 h 1002"/>
                <a:gd name="T137" fmla="*/ 1003 w 1003"/>
                <a:gd name="T138" fmla="*/ 1002 h 10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03" h="1002">
                  <a:moveTo>
                    <a:pt x="1003" y="489"/>
                  </a:moveTo>
                  <a:lnTo>
                    <a:pt x="1002" y="462"/>
                  </a:lnTo>
                  <a:lnTo>
                    <a:pt x="1000" y="437"/>
                  </a:lnTo>
                  <a:lnTo>
                    <a:pt x="996" y="414"/>
                  </a:lnTo>
                  <a:lnTo>
                    <a:pt x="992" y="389"/>
                  </a:lnTo>
                  <a:lnTo>
                    <a:pt x="986" y="366"/>
                  </a:lnTo>
                  <a:lnTo>
                    <a:pt x="979" y="343"/>
                  </a:lnTo>
                  <a:lnTo>
                    <a:pt x="971" y="320"/>
                  </a:lnTo>
                  <a:lnTo>
                    <a:pt x="961" y="297"/>
                  </a:lnTo>
                  <a:lnTo>
                    <a:pt x="950" y="276"/>
                  </a:lnTo>
                  <a:lnTo>
                    <a:pt x="940" y="255"/>
                  </a:lnTo>
                  <a:lnTo>
                    <a:pt x="927" y="234"/>
                  </a:lnTo>
                  <a:lnTo>
                    <a:pt x="913" y="215"/>
                  </a:lnTo>
                  <a:lnTo>
                    <a:pt x="900" y="195"/>
                  </a:lnTo>
                  <a:lnTo>
                    <a:pt x="885" y="176"/>
                  </a:lnTo>
                  <a:lnTo>
                    <a:pt x="869" y="159"/>
                  </a:lnTo>
                  <a:lnTo>
                    <a:pt x="854" y="142"/>
                  </a:lnTo>
                  <a:lnTo>
                    <a:pt x="837" y="126"/>
                  </a:lnTo>
                  <a:lnTo>
                    <a:pt x="817" y="111"/>
                  </a:lnTo>
                  <a:lnTo>
                    <a:pt x="798" y="96"/>
                  </a:lnTo>
                  <a:lnTo>
                    <a:pt x="779" y="82"/>
                  </a:lnTo>
                  <a:lnTo>
                    <a:pt x="760" y="71"/>
                  </a:lnTo>
                  <a:lnTo>
                    <a:pt x="739" y="59"/>
                  </a:lnTo>
                  <a:lnTo>
                    <a:pt x="718" y="48"/>
                  </a:lnTo>
                  <a:lnTo>
                    <a:pt x="695" y="38"/>
                  </a:lnTo>
                  <a:lnTo>
                    <a:pt x="672" y="28"/>
                  </a:lnTo>
                  <a:lnTo>
                    <a:pt x="649" y="21"/>
                  </a:lnTo>
                  <a:lnTo>
                    <a:pt x="626" y="15"/>
                  </a:lnTo>
                  <a:lnTo>
                    <a:pt x="602" y="9"/>
                  </a:lnTo>
                  <a:lnTo>
                    <a:pt x="578" y="5"/>
                  </a:lnTo>
                  <a:lnTo>
                    <a:pt x="553" y="1"/>
                  </a:lnTo>
                  <a:lnTo>
                    <a:pt x="528" y="0"/>
                  </a:lnTo>
                  <a:lnTo>
                    <a:pt x="503" y="0"/>
                  </a:lnTo>
                  <a:lnTo>
                    <a:pt x="476" y="0"/>
                  </a:lnTo>
                  <a:lnTo>
                    <a:pt x="451" y="1"/>
                  </a:lnTo>
                  <a:lnTo>
                    <a:pt x="426" y="5"/>
                  </a:lnTo>
                  <a:lnTo>
                    <a:pt x="401" y="9"/>
                  </a:lnTo>
                  <a:lnTo>
                    <a:pt x="376" y="15"/>
                  </a:lnTo>
                  <a:lnTo>
                    <a:pt x="353" y="23"/>
                  </a:lnTo>
                  <a:lnTo>
                    <a:pt x="330" y="30"/>
                  </a:lnTo>
                  <a:lnTo>
                    <a:pt x="307" y="38"/>
                  </a:lnTo>
                  <a:lnTo>
                    <a:pt x="284" y="49"/>
                  </a:lnTo>
                  <a:lnTo>
                    <a:pt x="263" y="59"/>
                  </a:lnTo>
                  <a:lnTo>
                    <a:pt x="242" y="73"/>
                  </a:lnTo>
                  <a:lnTo>
                    <a:pt x="221" y="84"/>
                  </a:lnTo>
                  <a:lnTo>
                    <a:pt x="201" y="99"/>
                  </a:lnTo>
                  <a:lnTo>
                    <a:pt x="182" y="113"/>
                  </a:lnTo>
                  <a:lnTo>
                    <a:pt x="165" y="130"/>
                  </a:lnTo>
                  <a:lnTo>
                    <a:pt x="148" y="145"/>
                  </a:lnTo>
                  <a:lnTo>
                    <a:pt x="130" y="163"/>
                  </a:lnTo>
                  <a:lnTo>
                    <a:pt x="115" y="182"/>
                  </a:lnTo>
                  <a:lnTo>
                    <a:pt x="100" y="199"/>
                  </a:lnTo>
                  <a:lnTo>
                    <a:pt x="86" y="220"/>
                  </a:lnTo>
                  <a:lnTo>
                    <a:pt x="73" y="240"/>
                  </a:lnTo>
                  <a:lnTo>
                    <a:pt x="61" y="261"/>
                  </a:lnTo>
                  <a:lnTo>
                    <a:pt x="50" y="282"/>
                  </a:lnTo>
                  <a:lnTo>
                    <a:pt x="40" y="305"/>
                  </a:lnTo>
                  <a:lnTo>
                    <a:pt x="31" y="328"/>
                  </a:lnTo>
                  <a:lnTo>
                    <a:pt x="23" y="351"/>
                  </a:lnTo>
                  <a:lnTo>
                    <a:pt x="15" y="374"/>
                  </a:lnTo>
                  <a:lnTo>
                    <a:pt x="10" y="399"/>
                  </a:lnTo>
                  <a:lnTo>
                    <a:pt x="6" y="424"/>
                  </a:lnTo>
                  <a:lnTo>
                    <a:pt x="2" y="449"/>
                  </a:lnTo>
                  <a:lnTo>
                    <a:pt x="0" y="474"/>
                  </a:lnTo>
                  <a:lnTo>
                    <a:pt x="0" y="499"/>
                  </a:lnTo>
                  <a:lnTo>
                    <a:pt x="0" y="526"/>
                  </a:lnTo>
                  <a:lnTo>
                    <a:pt x="2" y="551"/>
                  </a:lnTo>
                  <a:lnTo>
                    <a:pt x="6" y="575"/>
                  </a:lnTo>
                  <a:lnTo>
                    <a:pt x="10" y="600"/>
                  </a:lnTo>
                  <a:lnTo>
                    <a:pt x="15" y="625"/>
                  </a:lnTo>
                  <a:lnTo>
                    <a:pt x="23" y="648"/>
                  </a:lnTo>
                  <a:lnTo>
                    <a:pt x="31" y="671"/>
                  </a:lnTo>
                  <a:lnTo>
                    <a:pt x="40" y="694"/>
                  </a:lnTo>
                  <a:lnTo>
                    <a:pt x="50" y="718"/>
                  </a:lnTo>
                  <a:lnTo>
                    <a:pt x="61" y="739"/>
                  </a:lnTo>
                  <a:lnTo>
                    <a:pt x="73" y="760"/>
                  </a:lnTo>
                  <a:lnTo>
                    <a:pt x="86" y="781"/>
                  </a:lnTo>
                  <a:lnTo>
                    <a:pt x="100" y="800"/>
                  </a:lnTo>
                  <a:lnTo>
                    <a:pt x="115" y="819"/>
                  </a:lnTo>
                  <a:lnTo>
                    <a:pt x="130" y="837"/>
                  </a:lnTo>
                  <a:lnTo>
                    <a:pt x="148" y="854"/>
                  </a:lnTo>
                  <a:lnTo>
                    <a:pt x="165" y="871"/>
                  </a:lnTo>
                  <a:lnTo>
                    <a:pt x="182" y="886"/>
                  </a:lnTo>
                  <a:lnTo>
                    <a:pt x="201" y="902"/>
                  </a:lnTo>
                  <a:lnTo>
                    <a:pt x="221" y="915"/>
                  </a:lnTo>
                  <a:lnTo>
                    <a:pt x="242" y="929"/>
                  </a:lnTo>
                  <a:lnTo>
                    <a:pt x="263" y="940"/>
                  </a:lnTo>
                  <a:lnTo>
                    <a:pt x="284" y="952"/>
                  </a:lnTo>
                  <a:lnTo>
                    <a:pt x="307" y="961"/>
                  </a:lnTo>
                  <a:lnTo>
                    <a:pt x="330" y="971"/>
                  </a:lnTo>
                  <a:lnTo>
                    <a:pt x="353" y="979"/>
                  </a:lnTo>
                  <a:lnTo>
                    <a:pt x="376" y="986"/>
                  </a:lnTo>
                  <a:lnTo>
                    <a:pt x="401" y="990"/>
                  </a:lnTo>
                  <a:lnTo>
                    <a:pt x="426" y="996"/>
                  </a:lnTo>
                  <a:lnTo>
                    <a:pt x="451" y="998"/>
                  </a:lnTo>
                  <a:lnTo>
                    <a:pt x="476" y="1000"/>
                  </a:lnTo>
                  <a:lnTo>
                    <a:pt x="503" y="1002"/>
                  </a:lnTo>
                  <a:lnTo>
                    <a:pt x="528" y="1000"/>
                  </a:lnTo>
                  <a:lnTo>
                    <a:pt x="555" y="998"/>
                  </a:lnTo>
                  <a:lnTo>
                    <a:pt x="579" y="996"/>
                  </a:lnTo>
                  <a:lnTo>
                    <a:pt x="602" y="990"/>
                  </a:lnTo>
                  <a:lnTo>
                    <a:pt x="627" y="986"/>
                  </a:lnTo>
                  <a:lnTo>
                    <a:pt x="650" y="979"/>
                  </a:lnTo>
                  <a:lnTo>
                    <a:pt x="675" y="971"/>
                  </a:lnTo>
                  <a:lnTo>
                    <a:pt x="697" y="961"/>
                  </a:lnTo>
                  <a:lnTo>
                    <a:pt x="720" y="952"/>
                  </a:lnTo>
                  <a:lnTo>
                    <a:pt x="741" y="940"/>
                  </a:lnTo>
                  <a:lnTo>
                    <a:pt x="762" y="929"/>
                  </a:lnTo>
                  <a:lnTo>
                    <a:pt x="783" y="915"/>
                  </a:lnTo>
                  <a:lnTo>
                    <a:pt x="802" y="902"/>
                  </a:lnTo>
                  <a:lnTo>
                    <a:pt x="821" y="886"/>
                  </a:lnTo>
                  <a:lnTo>
                    <a:pt x="838" y="871"/>
                  </a:lnTo>
                  <a:lnTo>
                    <a:pt x="856" y="854"/>
                  </a:lnTo>
                  <a:lnTo>
                    <a:pt x="873" y="837"/>
                  </a:lnTo>
                  <a:lnTo>
                    <a:pt x="888" y="819"/>
                  </a:lnTo>
                  <a:lnTo>
                    <a:pt x="904" y="800"/>
                  </a:lnTo>
                  <a:lnTo>
                    <a:pt x="917" y="781"/>
                  </a:lnTo>
                  <a:lnTo>
                    <a:pt x="931" y="760"/>
                  </a:lnTo>
                  <a:lnTo>
                    <a:pt x="942" y="739"/>
                  </a:lnTo>
                  <a:lnTo>
                    <a:pt x="954" y="718"/>
                  </a:lnTo>
                  <a:lnTo>
                    <a:pt x="963" y="694"/>
                  </a:lnTo>
                  <a:lnTo>
                    <a:pt x="973" y="671"/>
                  </a:lnTo>
                  <a:lnTo>
                    <a:pt x="980" y="648"/>
                  </a:lnTo>
                  <a:lnTo>
                    <a:pt x="988" y="625"/>
                  </a:lnTo>
                  <a:lnTo>
                    <a:pt x="994" y="600"/>
                  </a:lnTo>
                  <a:lnTo>
                    <a:pt x="998" y="575"/>
                  </a:lnTo>
                  <a:lnTo>
                    <a:pt x="1002" y="551"/>
                  </a:lnTo>
                  <a:lnTo>
                    <a:pt x="1003" y="526"/>
                  </a:lnTo>
                  <a:lnTo>
                    <a:pt x="1003" y="499"/>
                  </a:lnTo>
                  <a:lnTo>
                    <a:pt x="1003" y="497"/>
                  </a:lnTo>
                  <a:lnTo>
                    <a:pt x="1003" y="495"/>
                  </a:lnTo>
                  <a:lnTo>
                    <a:pt x="1003" y="493"/>
                  </a:lnTo>
                  <a:lnTo>
                    <a:pt x="1003" y="491"/>
                  </a:lnTo>
                  <a:lnTo>
                    <a:pt x="1003" y="489"/>
                  </a:lnTo>
                  <a:close/>
                </a:path>
              </a:pathLst>
            </a:custGeom>
            <a:solidFill>
              <a:srgbClr val="00B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19" name="Freeform 55"/>
            <p:cNvSpPr/>
            <p:nvPr/>
          </p:nvSpPr>
          <p:spPr bwMode="auto">
            <a:xfrm>
              <a:off x="3911" y="1455"/>
              <a:ext cx="516" cy="505"/>
            </a:xfrm>
            <a:custGeom>
              <a:avLst/>
              <a:gdLst>
                <a:gd name="T0" fmla="*/ 25 w 516"/>
                <a:gd name="T1" fmla="*/ 33 h 505"/>
                <a:gd name="T2" fmla="*/ 73 w 516"/>
                <a:gd name="T3" fmla="*/ 37 h 505"/>
                <a:gd name="T4" fmla="*/ 119 w 516"/>
                <a:gd name="T5" fmla="*/ 46 h 505"/>
                <a:gd name="T6" fmla="*/ 165 w 516"/>
                <a:gd name="T7" fmla="*/ 60 h 505"/>
                <a:gd name="T8" fmla="*/ 207 w 516"/>
                <a:gd name="T9" fmla="*/ 77 h 505"/>
                <a:gd name="T10" fmla="*/ 247 w 516"/>
                <a:gd name="T11" fmla="*/ 100 h 505"/>
                <a:gd name="T12" fmla="*/ 286 w 516"/>
                <a:gd name="T13" fmla="*/ 125 h 505"/>
                <a:gd name="T14" fmla="*/ 322 w 516"/>
                <a:gd name="T15" fmla="*/ 154 h 505"/>
                <a:gd name="T16" fmla="*/ 355 w 516"/>
                <a:gd name="T17" fmla="*/ 186 h 505"/>
                <a:gd name="T18" fmla="*/ 385 w 516"/>
                <a:gd name="T19" fmla="*/ 221 h 505"/>
                <a:gd name="T20" fmla="*/ 410 w 516"/>
                <a:gd name="T21" fmla="*/ 259 h 505"/>
                <a:gd name="T22" fmla="*/ 433 w 516"/>
                <a:gd name="T23" fmla="*/ 300 h 505"/>
                <a:gd name="T24" fmla="*/ 453 w 516"/>
                <a:gd name="T25" fmla="*/ 342 h 505"/>
                <a:gd name="T26" fmla="*/ 466 w 516"/>
                <a:gd name="T27" fmla="*/ 386 h 505"/>
                <a:gd name="T28" fmla="*/ 477 w 516"/>
                <a:gd name="T29" fmla="*/ 432 h 505"/>
                <a:gd name="T30" fmla="*/ 483 w 516"/>
                <a:gd name="T31" fmla="*/ 480 h 505"/>
                <a:gd name="T32" fmla="*/ 516 w 516"/>
                <a:gd name="T33" fmla="*/ 503 h 505"/>
                <a:gd name="T34" fmla="*/ 512 w 516"/>
                <a:gd name="T35" fmla="*/ 451 h 505"/>
                <a:gd name="T36" fmla="*/ 504 w 516"/>
                <a:gd name="T37" fmla="*/ 401 h 505"/>
                <a:gd name="T38" fmla="*/ 491 w 516"/>
                <a:gd name="T39" fmla="*/ 353 h 505"/>
                <a:gd name="T40" fmla="*/ 474 w 516"/>
                <a:gd name="T41" fmla="*/ 307 h 505"/>
                <a:gd name="T42" fmla="*/ 451 w 516"/>
                <a:gd name="T43" fmla="*/ 263 h 505"/>
                <a:gd name="T44" fmla="*/ 424 w 516"/>
                <a:gd name="T45" fmla="*/ 221 h 505"/>
                <a:gd name="T46" fmla="*/ 395 w 516"/>
                <a:gd name="T47" fmla="*/ 183 h 505"/>
                <a:gd name="T48" fmla="*/ 360 w 516"/>
                <a:gd name="T49" fmla="*/ 146 h 505"/>
                <a:gd name="T50" fmla="*/ 324 w 516"/>
                <a:gd name="T51" fmla="*/ 113 h 505"/>
                <a:gd name="T52" fmla="*/ 286 w 516"/>
                <a:gd name="T53" fmla="*/ 85 h 505"/>
                <a:gd name="T54" fmla="*/ 243 w 516"/>
                <a:gd name="T55" fmla="*/ 60 h 505"/>
                <a:gd name="T56" fmla="*/ 197 w 516"/>
                <a:gd name="T57" fmla="*/ 39 h 505"/>
                <a:gd name="T58" fmla="*/ 151 w 516"/>
                <a:gd name="T59" fmla="*/ 21 h 505"/>
                <a:gd name="T60" fmla="*/ 101 w 516"/>
                <a:gd name="T61" fmla="*/ 10 h 505"/>
                <a:gd name="T62" fmla="*/ 52 w 516"/>
                <a:gd name="T63" fmla="*/ 2 h 505"/>
                <a:gd name="T64" fmla="*/ 0 w 516"/>
                <a:gd name="T65" fmla="*/ 0 h 5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6"/>
                <a:gd name="T100" fmla="*/ 0 h 505"/>
                <a:gd name="T101" fmla="*/ 516 w 516"/>
                <a:gd name="T102" fmla="*/ 505 h 5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6" h="505">
                  <a:moveTo>
                    <a:pt x="0" y="31"/>
                  </a:moveTo>
                  <a:lnTo>
                    <a:pt x="25" y="33"/>
                  </a:lnTo>
                  <a:lnTo>
                    <a:pt x="48" y="35"/>
                  </a:lnTo>
                  <a:lnTo>
                    <a:pt x="73" y="37"/>
                  </a:lnTo>
                  <a:lnTo>
                    <a:pt x="96" y="41"/>
                  </a:lnTo>
                  <a:lnTo>
                    <a:pt x="119" y="46"/>
                  </a:lnTo>
                  <a:lnTo>
                    <a:pt x="142" y="52"/>
                  </a:lnTo>
                  <a:lnTo>
                    <a:pt x="165" y="60"/>
                  </a:lnTo>
                  <a:lnTo>
                    <a:pt x="186" y="69"/>
                  </a:lnTo>
                  <a:lnTo>
                    <a:pt x="207" y="77"/>
                  </a:lnTo>
                  <a:lnTo>
                    <a:pt x="228" y="89"/>
                  </a:lnTo>
                  <a:lnTo>
                    <a:pt x="247" y="100"/>
                  </a:lnTo>
                  <a:lnTo>
                    <a:pt x="268" y="112"/>
                  </a:lnTo>
                  <a:lnTo>
                    <a:pt x="286" y="125"/>
                  </a:lnTo>
                  <a:lnTo>
                    <a:pt x="305" y="138"/>
                  </a:lnTo>
                  <a:lnTo>
                    <a:pt x="322" y="154"/>
                  </a:lnTo>
                  <a:lnTo>
                    <a:pt x="339" y="169"/>
                  </a:lnTo>
                  <a:lnTo>
                    <a:pt x="355" y="186"/>
                  </a:lnTo>
                  <a:lnTo>
                    <a:pt x="370" y="204"/>
                  </a:lnTo>
                  <a:lnTo>
                    <a:pt x="385" y="221"/>
                  </a:lnTo>
                  <a:lnTo>
                    <a:pt x="399" y="240"/>
                  </a:lnTo>
                  <a:lnTo>
                    <a:pt x="410" y="259"/>
                  </a:lnTo>
                  <a:lnTo>
                    <a:pt x="422" y="279"/>
                  </a:lnTo>
                  <a:lnTo>
                    <a:pt x="433" y="300"/>
                  </a:lnTo>
                  <a:lnTo>
                    <a:pt x="443" y="321"/>
                  </a:lnTo>
                  <a:lnTo>
                    <a:pt x="453" y="342"/>
                  </a:lnTo>
                  <a:lnTo>
                    <a:pt x="460" y="363"/>
                  </a:lnTo>
                  <a:lnTo>
                    <a:pt x="466" y="386"/>
                  </a:lnTo>
                  <a:lnTo>
                    <a:pt x="472" y="409"/>
                  </a:lnTo>
                  <a:lnTo>
                    <a:pt x="477" y="432"/>
                  </a:lnTo>
                  <a:lnTo>
                    <a:pt x="481" y="455"/>
                  </a:lnTo>
                  <a:lnTo>
                    <a:pt x="483" y="480"/>
                  </a:lnTo>
                  <a:lnTo>
                    <a:pt x="485" y="505"/>
                  </a:lnTo>
                  <a:lnTo>
                    <a:pt x="516" y="503"/>
                  </a:lnTo>
                  <a:lnTo>
                    <a:pt x="516" y="478"/>
                  </a:lnTo>
                  <a:lnTo>
                    <a:pt x="512" y="451"/>
                  </a:lnTo>
                  <a:lnTo>
                    <a:pt x="508" y="426"/>
                  </a:lnTo>
                  <a:lnTo>
                    <a:pt x="504" y="401"/>
                  </a:lnTo>
                  <a:lnTo>
                    <a:pt x="499" y="376"/>
                  </a:lnTo>
                  <a:lnTo>
                    <a:pt x="491" y="353"/>
                  </a:lnTo>
                  <a:lnTo>
                    <a:pt x="481" y="330"/>
                  </a:lnTo>
                  <a:lnTo>
                    <a:pt x="474" y="307"/>
                  </a:lnTo>
                  <a:lnTo>
                    <a:pt x="462" y="284"/>
                  </a:lnTo>
                  <a:lnTo>
                    <a:pt x="451" y="263"/>
                  </a:lnTo>
                  <a:lnTo>
                    <a:pt x="437" y="242"/>
                  </a:lnTo>
                  <a:lnTo>
                    <a:pt x="424" y="221"/>
                  </a:lnTo>
                  <a:lnTo>
                    <a:pt x="410" y="202"/>
                  </a:lnTo>
                  <a:lnTo>
                    <a:pt x="395" y="183"/>
                  </a:lnTo>
                  <a:lnTo>
                    <a:pt x="378" y="163"/>
                  </a:lnTo>
                  <a:lnTo>
                    <a:pt x="360" y="146"/>
                  </a:lnTo>
                  <a:lnTo>
                    <a:pt x="343" y="131"/>
                  </a:lnTo>
                  <a:lnTo>
                    <a:pt x="324" y="113"/>
                  </a:lnTo>
                  <a:lnTo>
                    <a:pt x="305" y="100"/>
                  </a:lnTo>
                  <a:lnTo>
                    <a:pt x="286" y="85"/>
                  </a:lnTo>
                  <a:lnTo>
                    <a:pt x="264" y="71"/>
                  </a:lnTo>
                  <a:lnTo>
                    <a:pt x="243" y="60"/>
                  </a:lnTo>
                  <a:lnTo>
                    <a:pt x="220" y="48"/>
                  </a:lnTo>
                  <a:lnTo>
                    <a:pt x="197" y="39"/>
                  </a:lnTo>
                  <a:lnTo>
                    <a:pt x="174" y="29"/>
                  </a:lnTo>
                  <a:lnTo>
                    <a:pt x="151" y="21"/>
                  </a:lnTo>
                  <a:lnTo>
                    <a:pt x="126" y="16"/>
                  </a:lnTo>
                  <a:lnTo>
                    <a:pt x="101" y="10"/>
                  </a:lnTo>
                  <a:lnTo>
                    <a:pt x="76" y="6"/>
                  </a:lnTo>
                  <a:lnTo>
                    <a:pt x="52" y="2"/>
                  </a:lnTo>
                  <a:lnTo>
                    <a:pt x="27" y="0"/>
                  </a:lnTo>
                  <a:lnTo>
                    <a:pt x="0" y="0"/>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0" name="Freeform 56"/>
            <p:cNvSpPr/>
            <p:nvPr/>
          </p:nvSpPr>
          <p:spPr bwMode="auto">
            <a:xfrm>
              <a:off x="3393" y="1455"/>
              <a:ext cx="518" cy="515"/>
            </a:xfrm>
            <a:custGeom>
              <a:avLst/>
              <a:gdLst>
                <a:gd name="T0" fmla="*/ 32 w 518"/>
                <a:gd name="T1" fmla="*/ 490 h 515"/>
                <a:gd name="T2" fmla="*/ 36 w 518"/>
                <a:gd name="T3" fmla="*/ 442 h 515"/>
                <a:gd name="T4" fmla="*/ 46 w 518"/>
                <a:gd name="T5" fmla="*/ 394 h 515"/>
                <a:gd name="T6" fmla="*/ 61 w 518"/>
                <a:gd name="T7" fmla="*/ 350 h 515"/>
                <a:gd name="T8" fmla="*/ 78 w 518"/>
                <a:gd name="T9" fmla="*/ 305 h 515"/>
                <a:gd name="T10" fmla="*/ 101 w 518"/>
                <a:gd name="T11" fmla="*/ 265 h 515"/>
                <a:gd name="T12" fmla="*/ 128 w 518"/>
                <a:gd name="T13" fmla="*/ 225 h 515"/>
                <a:gd name="T14" fmla="*/ 157 w 518"/>
                <a:gd name="T15" fmla="*/ 190 h 515"/>
                <a:gd name="T16" fmla="*/ 190 w 518"/>
                <a:gd name="T17" fmla="*/ 158 h 515"/>
                <a:gd name="T18" fmla="*/ 226 w 518"/>
                <a:gd name="T19" fmla="*/ 127 h 515"/>
                <a:gd name="T20" fmla="*/ 264 w 518"/>
                <a:gd name="T21" fmla="*/ 102 h 515"/>
                <a:gd name="T22" fmla="*/ 307 w 518"/>
                <a:gd name="T23" fmla="*/ 79 h 515"/>
                <a:gd name="T24" fmla="*/ 351 w 518"/>
                <a:gd name="T25" fmla="*/ 62 h 515"/>
                <a:gd name="T26" fmla="*/ 395 w 518"/>
                <a:gd name="T27" fmla="*/ 46 h 515"/>
                <a:gd name="T28" fmla="*/ 443 w 518"/>
                <a:gd name="T29" fmla="*/ 37 h 515"/>
                <a:gd name="T30" fmla="*/ 493 w 518"/>
                <a:gd name="T31" fmla="*/ 33 h 515"/>
                <a:gd name="T32" fmla="*/ 518 w 518"/>
                <a:gd name="T33" fmla="*/ 0 h 515"/>
                <a:gd name="T34" fmla="*/ 464 w 518"/>
                <a:gd name="T35" fmla="*/ 2 h 515"/>
                <a:gd name="T36" fmla="*/ 412 w 518"/>
                <a:gd name="T37" fmla="*/ 10 h 515"/>
                <a:gd name="T38" fmla="*/ 364 w 518"/>
                <a:gd name="T39" fmla="*/ 23 h 515"/>
                <a:gd name="T40" fmla="*/ 316 w 518"/>
                <a:gd name="T41" fmla="*/ 41 h 515"/>
                <a:gd name="T42" fmla="*/ 270 w 518"/>
                <a:gd name="T43" fmla="*/ 62 h 515"/>
                <a:gd name="T44" fmla="*/ 228 w 518"/>
                <a:gd name="T45" fmla="*/ 87 h 515"/>
                <a:gd name="T46" fmla="*/ 188 w 518"/>
                <a:gd name="T47" fmla="*/ 117 h 515"/>
                <a:gd name="T48" fmla="*/ 151 w 518"/>
                <a:gd name="T49" fmla="*/ 150 h 515"/>
                <a:gd name="T50" fmla="*/ 117 w 518"/>
                <a:gd name="T51" fmla="*/ 186 h 515"/>
                <a:gd name="T52" fmla="*/ 88 w 518"/>
                <a:gd name="T53" fmla="*/ 227 h 515"/>
                <a:gd name="T54" fmla="*/ 61 w 518"/>
                <a:gd name="T55" fmla="*/ 269 h 515"/>
                <a:gd name="T56" fmla="*/ 40 w 518"/>
                <a:gd name="T57" fmla="*/ 315 h 515"/>
                <a:gd name="T58" fmla="*/ 23 w 518"/>
                <a:gd name="T59" fmla="*/ 361 h 515"/>
                <a:gd name="T60" fmla="*/ 9 w 518"/>
                <a:gd name="T61" fmla="*/ 411 h 515"/>
                <a:gd name="T62" fmla="*/ 2 w 518"/>
                <a:gd name="T63" fmla="*/ 463 h 515"/>
                <a:gd name="T64" fmla="*/ 0 w 518"/>
                <a:gd name="T65" fmla="*/ 515 h 5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8"/>
                <a:gd name="T100" fmla="*/ 0 h 515"/>
                <a:gd name="T101" fmla="*/ 518 w 518"/>
                <a:gd name="T102" fmla="*/ 515 h 5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8" h="515">
                  <a:moveTo>
                    <a:pt x="30" y="515"/>
                  </a:moveTo>
                  <a:lnTo>
                    <a:pt x="32" y="490"/>
                  </a:lnTo>
                  <a:lnTo>
                    <a:pt x="34" y="467"/>
                  </a:lnTo>
                  <a:lnTo>
                    <a:pt x="36" y="442"/>
                  </a:lnTo>
                  <a:lnTo>
                    <a:pt x="42" y="419"/>
                  </a:lnTo>
                  <a:lnTo>
                    <a:pt x="46" y="394"/>
                  </a:lnTo>
                  <a:lnTo>
                    <a:pt x="53" y="371"/>
                  </a:lnTo>
                  <a:lnTo>
                    <a:pt x="61" y="350"/>
                  </a:lnTo>
                  <a:lnTo>
                    <a:pt x="69" y="327"/>
                  </a:lnTo>
                  <a:lnTo>
                    <a:pt x="78" y="305"/>
                  </a:lnTo>
                  <a:lnTo>
                    <a:pt x="90" y="284"/>
                  </a:lnTo>
                  <a:lnTo>
                    <a:pt x="101" y="265"/>
                  </a:lnTo>
                  <a:lnTo>
                    <a:pt x="115" y="244"/>
                  </a:lnTo>
                  <a:lnTo>
                    <a:pt x="128" y="225"/>
                  </a:lnTo>
                  <a:lnTo>
                    <a:pt x="142" y="208"/>
                  </a:lnTo>
                  <a:lnTo>
                    <a:pt x="157" y="190"/>
                  </a:lnTo>
                  <a:lnTo>
                    <a:pt x="174" y="173"/>
                  </a:lnTo>
                  <a:lnTo>
                    <a:pt x="190" y="158"/>
                  </a:lnTo>
                  <a:lnTo>
                    <a:pt x="209" y="142"/>
                  </a:lnTo>
                  <a:lnTo>
                    <a:pt x="226" y="127"/>
                  </a:lnTo>
                  <a:lnTo>
                    <a:pt x="245" y="113"/>
                  </a:lnTo>
                  <a:lnTo>
                    <a:pt x="264" y="102"/>
                  </a:lnTo>
                  <a:lnTo>
                    <a:pt x="286" y="90"/>
                  </a:lnTo>
                  <a:lnTo>
                    <a:pt x="307" y="79"/>
                  </a:lnTo>
                  <a:lnTo>
                    <a:pt x="328" y="69"/>
                  </a:lnTo>
                  <a:lnTo>
                    <a:pt x="351" y="62"/>
                  </a:lnTo>
                  <a:lnTo>
                    <a:pt x="372" y="54"/>
                  </a:lnTo>
                  <a:lnTo>
                    <a:pt x="395" y="46"/>
                  </a:lnTo>
                  <a:lnTo>
                    <a:pt x="420" y="41"/>
                  </a:lnTo>
                  <a:lnTo>
                    <a:pt x="443" y="37"/>
                  </a:lnTo>
                  <a:lnTo>
                    <a:pt x="468" y="35"/>
                  </a:lnTo>
                  <a:lnTo>
                    <a:pt x="493" y="33"/>
                  </a:lnTo>
                  <a:lnTo>
                    <a:pt x="518" y="31"/>
                  </a:lnTo>
                  <a:lnTo>
                    <a:pt x="518" y="0"/>
                  </a:lnTo>
                  <a:lnTo>
                    <a:pt x="491" y="0"/>
                  </a:lnTo>
                  <a:lnTo>
                    <a:pt x="464" y="2"/>
                  </a:lnTo>
                  <a:lnTo>
                    <a:pt x="439" y="6"/>
                  </a:lnTo>
                  <a:lnTo>
                    <a:pt x="412" y="10"/>
                  </a:lnTo>
                  <a:lnTo>
                    <a:pt x="387" y="16"/>
                  </a:lnTo>
                  <a:lnTo>
                    <a:pt x="364" y="23"/>
                  </a:lnTo>
                  <a:lnTo>
                    <a:pt x="339" y="31"/>
                  </a:lnTo>
                  <a:lnTo>
                    <a:pt x="316" y="41"/>
                  </a:lnTo>
                  <a:lnTo>
                    <a:pt x="293" y="50"/>
                  </a:lnTo>
                  <a:lnTo>
                    <a:pt x="270" y="62"/>
                  </a:lnTo>
                  <a:lnTo>
                    <a:pt x="249" y="73"/>
                  </a:lnTo>
                  <a:lnTo>
                    <a:pt x="228" y="87"/>
                  </a:lnTo>
                  <a:lnTo>
                    <a:pt x="207" y="102"/>
                  </a:lnTo>
                  <a:lnTo>
                    <a:pt x="188" y="117"/>
                  </a:lnTo>
                  <a:lnTo>
                    <a:pt x="168" y="133"/>
                  </a:lnTo>
                  <a:lnTo>
                    <a:pt x="151" y="150"/>
                  </a:lnTo>
                  <a:lnTo>
                    <a:pt x="134" y="169"/>
                  </a:lnTo>
                  <a:lnTo>
                    <a:pt x="117" y="186"/>
                  </a:lnTo>
                  <a:lnTo>
                    <a:pt x="101" y="206"/>
                  </a:lnTo>
                  <a:lnTo>
                    <a:pt x="88" y="227"/>
                  </a:lnTo>
                  <a:lnTo>
                    <a:pt x="74" y="248"/>
                  </a:lnTo>
                  <a:lnTo>
                    <a:pt x="61" y="269"/>
                  </a:lnTo>
                  <a:lnTo>
                    <a:pt x="50" y="292"/>
                  </a:lnTo>
                  <a:lnTo>
                    <a:pt x="40" y="315"/>
                  </a:lnTo>
                  <a:lnTo>
                    <a:pt x="30" y="338"/>
                  </a:lnTo>
                  <a:lnTo>
                    <a:pt x="23" y="361"/>
                  </a:lnTo>
                  <a:lnTo>
                    <a:pt x="15" y="386"/>
                  </a:lnTo>
                  <a:lnTo>
                    <a:pt x="9" y="411"/>
                  </a:lnTo>
                  <a:lnTo>
                    <a:pt x="5" y="436"/>
                  </a:lnTo>
                  <a:lnTo>
                    <a:pt x="2" y="463"/>
                  </a:lnTo>
                  <a:lnTo>
                    <a:pt x="0" y="490"/>
                  </a:lnTo>
                  <a:lnTo>
                    <a:pt x="0" y="515"/>
                  </a:lnTo>
                  <a:lnTo>
                    <a:pt x="30" y="5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1" name="Freeform 57"/>
            <p:cNvSpPr/>
            <p:nvPr/>
          </p:nvSpPr>
          <p:spPr bwMode="auto">
            <a:xfrm>
              <a:off x="3393" y="1970"/>
              <a:ext cx="518" cy="518"/>
            </a:xfrm>
            <a:custGeom>
              <a:avLst/>
              <a:gdLst>
                <a:gd name="T0" fmla="*/ 493 w 518"/>
                <a:gd name="T1" fmla="*/ 485 h 518"/>
                <a:gd name="T2" fmla="*/ 443 w 518"/>
                <a:gd name="T3" fmla="*/ 480 h 518"/>
                <a:gd name="T4" fmla="*/ 395 w 518"/>
                <a:gd name="T5" fmla="*/ 470 h 518"/>
                <a:gd name="T6" fmla="*/ 351 w 518"/>
                <a:gd name="T7" fmla="*/ 457 h 518"/>
                <a:gd name="T8" fmla="*/ 307 w 518"/>
                <a:gd name="T9" fmla="*/ 437 h 518"/>
                <a:gd name="T10" fmla="*/ 264 w 518"/>
                <a:gd name="T11" fmla="*/ 416 h 518"/>
                <a:gd name="T12" fmla="*/ 226 w 518"/>
                <a:gd name="T13" fmla="*/ 389 h 518"/>
                <a:gd name="T14" fmla="*/ 190 w 518"/>
                <a:gd name="T15" fmla="*/ 361 h 518"/>
                <a:gd name="T16" fmla="*/ 157 w 518"/>
                <a:gd name="T17" fmla="*/ 328 h 518"/>
                <a:gd name="T18" fmla="*/ 128 w 518"/>
                <a:gd name="T19" fmla="*/ 291 h 518"/>
                <a:gd name="T20" fmla="*/ 101 w 518"/>
                <a:gd name="T21" fmla="*/ 253 h 518"/>
                <a:gd name="T22" fmla="*/ 78 w 518"/>
                <a:gd name="T23" fmla="*/ 211 h 518"/>
                <a:gd name="T24" fmla="*/ 61 w 518"/>
                <a:gd name="T25" fmla="*/ 167 h 518"/>
                <a:gd name="T26" fmla="*/ 46 w 518"/>
                <a:gd name="T27" fmla="*/ 123 h 518"/>
                <a:gd name="T28" fmla="*/ 36 w 518"/>
                <a:gd name="T29" fmla="*/ 75 h 518"/>
                <a:gd name="T30" fmla="*/ 32 w 518"/>
                <a:gd name="T31" fmla="*/ 27 h 518"/>
                <a:gd name="T32" fmla="*/ 0 w 518"/>
                <a:gd name="T33" fmla="*/ 0 h 518"/>
                <a:gd name="T34" fmla="*/ 2 w 518"/>
                <a:gd name="T35" fmla="*/ 53 h 518"/>
                <a:gd name="T36" fmla="*/ 9 w 518"/>
                <a:gd name="T37" fmla="*/ 105 h 518"/>
                <a:gd name="T38" fmla="*/ 23 w 518"/>
                <a:gd name="T39" fmla="*/ 155 h 518"/>
                <a:gd name="T40" fmla="*/ 40 w 518"/>
                <a:gd name="T41" fmla="*/ 201 h 518"/>
                <a:gd name="T42" fmla="*/ 61 w 518"/>
                <a:gd name="T43" fmla="*/ 247 h 518"/>
                <a:gd name="T44" fmla="*/ 88 w 518"/>
                <a:gd name="T45" fmla="*/ 290 h 518"/>
                <a:gd name="T46" fmla="*/ 117 w 518"/>
                <a:gd name="T47" fmla="*/ 330 h 518"/>
                <a:gd name="T48" fmla="*/ 151 w 518"/>
                <a:gd name="T49" fmla="*/ 366 h 518"/>
                <a:gd name="T50" fmla="*/ 188 w 518"/>
                <a:gd name="T51" fmla="*/ 401 h 518"/>
                <a:gd name="T52" fmla="*/ 228 w 518"/>
                <a:gd name="T53" fmla="*/ 430 h 518"/>
                <a:gd name="T54" fmla="*/ 270 w 518"/>
                <a:gd name="T55" fmla="*/ 457 h 518"/>
                <a:gd name="T56" fmla="*/ 316 w 518"/>
                <a:gd name="T57" fmla="*/ 478 h 518"/>
                <a:gd name="T58" fmla="*/ 364 w 518"/>
                <a:gd name="T59" fmla="*/ 495 h 518"/>
                <a:gd name="T60" fmla="*/ 412 w 518"/>
                <a:gd name="T61" fmla="*/ 508 h 518"/>
                <a:gd name="T62" fmla="*/ 464 w 518"/>
                <a:gd name="T63" fmla="*/ 516 h 518"/>
                <a:gd name="T64" fmla="*/ 518 w 518"/>
                <a:gd name="T65" fmla="*/ 518 h 5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8"/>
                <a:gd name="T100" fmla="*/ 0 h 518"/>
                <a:gd name="T101" fmla="*/ 518 w 518"/>
                <a:gd name="T102" fmla="*/ 518 h 5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8" h="518">
                  <a:moveTo>
                    <a:pt x="518" y="485"/>
                  </a:moveTo>
                  <a:lnTo>
                    <a:pt x="493" y="485"/>
                  </a:lnTo>
                  <a:lnTo>
                    <a:pt x="468" y="483"/>
                  </a:lnTo>
                  <a:lnTo>
                    <a:pt x="443" y="480"/>
                  </a:lnTo>
                  <a:lnTo>
                    <a:pt x="420" y="476"/>
                  </a:lnTo>
                  <a:lnTo>
                    <a:pt x="395" y="470"/>
                  </a:lnTo>
                  <a:lnTo>
                    <a:pt x="372" y="464"/>
                  </a:lnTo>
                  <a:lnTo>
                    <a:pt x="351" y="457"/>
                  </a:lnTo>
                  <a:lnTo>
                    <a:pt x="328" y="449"/>
                  </a:lnTo>
                  <a:lnTo>
                    <a:pt x="307" y="437"/>
                  </a:lnTo>
                  <a:lnTo>
                    <a:pt x="286" y="428"/>
                  </a:lnTo>
                  <a:lnTo>
                    <a:pt x="264" y="416"/>
                  </a:lnTo>
                  <a:lnTo>
                    <a:pt x="245" y="403"/>
                  </a:lnTo>
                  <a:lnTo>
                    <a:pt x="226" y="389"/>
                  </a:lnTo>
                  <a:lnTo>
                    <a:pt x="209" y="376"/>
                  </a:lnTo>
                  <a:lnTo>
                    <a:pt x="190" y="361"/>
                  </a:lnTo>
                  <a:lnTo>
                    <a:pt x="174" y="343"/>
                  </a:lnTo>
                  <a:lnTo>
                    <a:pt x="157" y="328"/>
                  </a:lnTo>
                  <a:lnTo>
                    <a:pt x="142" y="309"/>
                  </a:lnTo>
                  <a:lnTo>
                    <a:pt x="128" y="291"/>
                  </a:lnTo>
                  <a:lnTo>
                    <a:pt x="115" y="272"/>
                  </a:lnTo>
                  <a:lnTo>
                    <a:pt x="101" y="253"/>
                  </a:lnTo>
                  <a:lnTo>
                    <a:pt x="90" y="232"/>
                  </a:lnTo>
                  <a:lnTo>
                    <a:pt x="78" y="211"/>
                  </a:lnTo>
                  <a:lnTo>
                    <a:pt x="69" y="190"/>
                  </a:lnTo>
                  <a:lnTo>
                    <a:pt x="61" y="167"/>
                  </a:lnTo>
                  <a:lnTo>
                    <a:pt x="53" y="146"/>
                  </a:lnTo>
                  <a:lnTo>
                    <a:pt x="46" y="123"/>
                  </a:lnTo>
                  <a:lnTo>
                    <a:pt x="42" y="98"/>
                  </a:lnTo>
                  <a:lnTo>
                    <a:pt x="36" y="75"/>
                  </a:lnTo>
                  <a:lnTo>
                    <a:pt x="34" y="50"/>
                  </a:lnTo>
                  <a:lnTo>
                    <a:pt x="32" y="27"/>
                  </a:lnTo>
                  <a:lnTo>
                    <a:pt x="30" y="0"/>
                  </a:lnTo>
                  <a:lnTo>
                    <a:pt x="0" y="0"/>
                  </a:lnTo>
                  <a:lnTo>
                    <a:pt x="0" y="27"/>
                  </a:lnTo>
                  <a:lnTo>
                    <a:pt x="2" y="53"/>
                  </a:lnTo>
                  <a:lnTo>
                    <a:pt x="5" y="80"/>
                  </a:lnTo>
                  <a:lnTo>
                    <a:pt x="9" y="105"/>
                  </a:lnTo>
                  <a:lnTo>
                    <a:pt x="15" y="130"/>
                  </a:lnTo>
                  <a:lnTo>
                    <a:pt x="23" y="155"/>
                  </a:lnTo>
                  <a:lnTo>
                    <a:pt x="30" y="178"/>
                  </a:lnTo>
                  <a:lnTo>
                    <a:pt x="40" y="201"/>
                  </a:lnTo>
                  <a:lnTo>
                    <a:pt x="50" y="224"/>
                  </a:lnTo>
                  <a:lnTo>
                    <a:pt x="61" y="247"/>
                  </a:lnTo>
                  <a:lnTo>
                    <a:pt x="74" y="268"/>
                  </a:lnTo>
                  <a:lnTo>
                    <a:pt x="88" y="290"/>
                  </a:lnTo>
                  <a:lnTo>
                    <a:pt x="101" y="311"/>
                  </a:lnTo>
                  <a:lnTo>
                    <a:pt x="117" y="330"/>
                  </a:lnTo>
                  <a:lnTo>
                    <a:pt x="134" y="349"/>
                  </a:lnTo>
                  <a:lnTo>
                    <a:pt x="151" y="366"/>
                  </a:lnTo>
                  <a:lnTo>
                    <a:pt x="168" y="384"/>
                  </a:lnTo>
                  <a:lnTo>
                    <a:pt x="188" y="401"/>
                  </a:lnTo>
                  <a:lnTo>
                    <a:pt x="207" y="416"/>
                  </a:lnTo>
                  <a:lnTo>
                    <a:pt x="228" y="430"/>
                  </a:lnTo>
                  <a:lnTo>
                    <a:pt x="249" y="443"/>
                  </a:lnTo>
                  <a:lnTo>
                    <a:pt x="270" y="457"/>
                  </a:lnTo>
                  <a:lnTo>
                    <a:pt x="293" y="468"/>
                  </a:lnTo>
                  <a:lnTo>
                    <a:pt x="316" y="478"/>
                  </a:lnTo>
                  <a:lnTo>
                    <a:pt x="339" y="487"/>
                  </a:lnTo>
                  <a:lnTo>
                    <a:pt x="364" y="495"/>
                  </a:lnTo>
                  <a:lnTo>
                    <a:pt x="387" y="503"/>
                  </a:lnTo>
                  <a:lnTo>
                    <a:pt x="412" y="508"/>
                  </a:lnTo>
                  <a:lnTo>
                    <a:pt x="439" y="512"/>
                  </a:lnTo>
                  <a:lnTo>
                    <a:pt x="464" y="516"/>
                  </a:lnTo>
                  <a:lnTo>
                    <a:pt x="491" y="518"/>
                  </a:lnTo>
                  <a:lnTo>
                    <a:pt x="518" y="518"/>
                  </a:lnTo>
                  <a:lnTo>
                    <a:pt x="518" y="4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2" name="Freeform 58"/>
            <p:cNvSpPr/>
            <p:nvPr/>
          </p:nvSpPr>
          <p:spPr bwMode="auto">
            <a:xfrm>
              <a:off x="3911" y="1970"/>
              <a:ext cx="516" cy="518"/>
            </a:xfrm>
            <a:custGeom>
              <a:avLst/>
              <a:gdLst>
                <a:gd name="T0" fmla="*/ 483 w 516"/>
                <a:gd name="T1" fmla="*/ 27 h 518"/>
                <a:gd name="T2" fmla="*/ 479 w 516"/>
                <a:gd name="T3" fmla="*/ 75 h 518"/>
                <a:gd name="T4" fmla="*/ 470 w 516"/>
                <a:gd name="T5" fmla="*/ 123 h 518"/>
                <a:gd name="T6" fmla="*/ 454 w 516"/>
                <a:gd name="T7" fmla="*/ 167 h 518"/>
                <a:gd name="T8" fmla="*/ 437 w 516"/>
                <a:gd name="T9" fmla="*/ 211 h 518"/>
                <a:gd name="T10" fmla="*/ 414 w 516"/>
                <a:gd name="T11" fmla="*/ 253 h 518"/>
                <a:gd name="T12" fmla="*/ 387 w 516"/>
                <a:gd name="T13" fmla="*/ 291 h 518"/>
                <a:gd name="T14" fmla="*/ 359 w 516"/>
                <a:gd name="T15" fmla="*/ 328 h 518"/>
                <a:gd name="T16" fmla="*/ 326 w 516"/>
                <a:gd name="T17" fmla="*/ 361 h 518"/>
                <a:gd name="T18" fmla="*/ 289 w 516"/>
                <a:gd name="T19" fmla="*/ 389 h 518"/>
                <a:gd name="T20" fmla="*/ 251 w 516"/>
                <a:gd name="T21" fmla="*/ 416 h 518"/>
                <a:gd name="T22" fmla="*/ 209 w 516"/>
                <a:gd name="T23" fmla="*/ 437 h 518"/>
                <a:gd name="T24" fmla="*/ 167 w 516"/>
                <a:gd name="T25" fmla="*/ 457 h 518"/>
                <a:gd name="T26" fmla="*/ 121 w 516"/>
                <a:gd name="T27" fmla="*/ 470 h 518"/>
                <a:gd name="T28" fmla="*/ 73 w 516"/>
                <a:gd name="T29" fmla="*/ 480 h 518"/>
                <a:gd name="T30" fmla="*/ 25 w 516"/>
                <a:gd name="T31" fmla="*/ 485 h 518"/>
                <a:gd name="T32" fmla="*/ 0 w 516"/>
                <a:gd name="T33" fmla="*/ 518 h 518"/>
                <a:gd name="T34" fmla="*/ 52 w 516"/>
                <a:gd name="T35" fmla="*/ 516 h 518"/>
                <a:gd name="T36" fmla="*/ 103 w 516"/>
                <a:gd name="T37" fmla="*/ 508 h 518"/>
                <a:gd name="T38" fmla="*/ 153 w 516"/>
                <a:gd name="T39" fmla="*/ 495 h 518"/>
                <a:gd name="T40" fmla="*/ 201 w 516"/>
                <a:gd name="T41" fmla="*/ 478 h 518"/>
                <a:gd name="T42" fmla="*/ 245 w 516"/>
                <a:gd name="T43" fmla="*/ 457 h 518"/>
                <a:gd name="T44" fmla="*/ 289 w 516"/>
                <a:gd name="T45" fmla="*/ 430 h 518"/>
                <a:gd name="T46" fmla="*/ 328 w 516"/>
                <a:gd name="T47" fmla="*/ 401 h 518"/>
                <a:gd name="T48" fmla="*/ 364 w 516"/>
                <a:gd name="T49" fmla="*/ 366 h 518"/>
                <a:gd name="T50" fmla="*/ 399 w 516"/>
                <a:gd name="T51" fmla="*/ 330 h 518"/>
                <a:gd name="T52" fmla="*/ 428 w 516"/>
                <a:gd name="T53" fmla="*/ 290 h 518"/>
                <a:gd name="T54" fmla="*/ 454 w 516"/>
                <a:gd name="T55" fmla="*/ 247 h 518"/>
                <a:gd name="T56" fmla="*/ 476 w 516"/>
                <a:gd name="T57" fmla="*/ 201 h 518"/>
                <a:gd name="T58" fmla="*/ 493 w 516"/>
                <a:gd name="T59" fmla="*/ 155 h 518"/>
                <a:gd name="T60" fmla="*/ 506 w 516"/>
                <a:gd name="T61" fmla="*/ 105 h 518"/>
                <a:gd name="T62" fmla="*/ 514 w 516"/>
                <a:gd name="T63" fmla="*/ 53 h 518"/>
                <a:gd name="T64" fmla="*/ 516 w 516"/>
                <a:gd name="T65" fmla="*/ 0 h 5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6"/>
                <a:gd name="T100" fmla="*/ 0 h 518"/>
                <a:gd name="T101" fmla="*/ 516 w 516"/>
                <a:gd name="T102" fmla="*/ 518 h 5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6" h="518">
                  <a:moveTo>
                    <a:pt x="485" y="0"/>
                  </a:moveTo>
                  <a:lnTo>
                    <a:pt x="483" y="27"/>
                  </a:lnTo>
                  <a:lnTo>
                    <a:pt x="481" y="50"/>
                  </a:lnTo>
                  <a:lnTo>
                    <a:pt x="479" y="75"/>
                  </a:lnTo>
                  <a:lnTo>
                    <a:pt x="474" y="98"/>
                  </a:lnTo>
                  <a:lnTo>
                    <a:pt x="470" y="123"/>
                  </a:lnTo>
                  <a:lnTo>
                    <a:pt x="462" y="146"/>
                  </a:lnTo>
                  <a:lnTo>
                    <a:pt x="454" y="167"/>
                  </a:lnTo>
                  <a:lnTo>
                    <a:pt x="447" y="190"/>
                  </a:lnTo>
                  <a:lnTo>
                    <a:pt x="437" y="211"/>
                  </a:lnTo>
                  <a:lnTo>
                    <a:pt x="426" y="232"/>
                  </a:lnTo>
                  <a:lnTo>
                    <a:pt x="414" y="253"/>
                  </a:lnTo>
                  <a:lnTo>
                    <a:pt x="401" y="272"/>
                  </a:lnTo>
                  <a:lnTo>
                    <a:pt x="387" y="291"/>
                  </a:lnTo>
                  <a:lnTo>
                    <a:pt x="374" y="309"/>
                  </a:lnTo>
                  <a:lnTo>
                    <a:pt x="359" y="328"/>
                  </a:lnTo>
                  <a:lnTo>
                    <a:pt x="343" y="343"/>
                  </a:lnTo>
                  <a:lnTo>
                    <a:pt x="326" y="361"/>
                  </a:lnTo>
                  <a:lnTo>
                    <a:pt x="309" y="376"/>
                  </a:lnTo>
                  <a:lnTo>
                    <a:pt x="289" y="389"/>
                  </a:lnTo>
                  <a:lnTo>
                    <a:pt x="270" y="403"/>
                  </a:lnTo>
                  <a:lnTo>
                    <a:pt x="251" y="416"/>
                  </a:lnTo>
                  <a:lnTo>
                    <a:pt x="230" y="428"/>
                  </a:lnTo>
                  <a:lnTo>
                    <a:pt x="209" y="437"/>
                  </a:lnTo>
                  <a:lnTo>
                    <a:pt x="188" y="449"/>
                  </a:lnTo>
                  <a:lnTo>
                    <a:pt x="167" y="457"/>
                  </a:lnTo>
                  <a:lnTo>
                    <a:pt x="144" y="464"/>
                  </a:lnTo>
                  <a:lnTo>
                    <a:pt x="121" y="470"/>
                  </a:lnTo>
                  <a:lnTo>
                    <a:pt x="98" y="476"/>
                  </a:lnTo>
                  <a:lnTo>
                    <a:pt x="73" y="480"/>
                  </a:lnTo>
                  <a:lnTo>
                    <a:pt x="50" y="483"/>
                  </a:lnTo>
                  <a:lnTo>
                    <a:pt x="25" y="485"/>
                  </a:lnTo>
                  <a:lnTo>
                    <a:pt x="0" y="485"/>
                  </a:lnTo>
                  <a:lnTo>
                    <a:pt x="0" y="518"/>
                  </a:lnTo>
                  <a:lnTo>
                    <a:pt x="27" y="518"/>
                  </a:lnTo>
                  <a:lnTo>
                    <a:pt x="52" y="516"/>
                  </a:lnTo>
                  <a:lnTo>
                    <a:pt x="78" y="512"/>
                  </a:lnTo>
                  <a:lnTo>
                    <a:pt x="103" y="508"/>
                  </a:lnTo>
                  <a:lnTo>
                    <a:pt x="128" y="503"/>
                  </a:lnTo>
                  <a:lnTo>
                    <a:pt x="153" y="495"/>
                  </a:lnTo>
                  <a:lnTo>
                    <a:pt x="178" y="487"/>
                  </a:lnTo>
                  <a:lnTo>
                    <a:pt x="201" y="478"/>
                  </a:lnTo>
                  <a:lnTo>
                    <a:pt x="224" y="468"/>
                  </a:lnTo>
                  <a:lnTo>
                    <a:pt x="245" y="457"/>
                  </a:lnTo>
                  <a:lnTo>
                    <a:pt x="268" y="443"/>
                  </a:lnTo>
                  <a:lnTo>
                    <a:pt x="289" y="430"/>
                  </a:lnTo>
                  <a:lnTo>
                    <a:pt x="309" y="416"/>
                  </a:lnTo>
                  <a:lnTo>
                    <a:pt x="328" y="401"/>
                  </a:lnTo>
                  <a:lnTo>
                    <a:pt x="347" y="384"/>
                  </a:lnTo>
                  <a:lnTo>
                    <a:pt x="364" y="366"/>
                  </a:lnTo>
                  <a:lnTo>
                    <a:pt x="382" y="349"/>
                  </a:lnTo>
                  <a:lnTo>
                    <a:pt x="399" y="330"/>
                  </a:lnTo>
                  <a:lnTo>
                    <a:pt x="414" y="311"/>
                  </a:lnTo>
                  <a:lnTo>
                    <a:pt x="428" y="290"/>
                  </a:lnTo>
                  <a:lnTo>
                    <a:pt x="441" y="268"/>
                  </a:lnTo>
                  <a:lnTo>
                    <a:pt x="454" y="247"/>
                  </a:lnTo>
                  <a:lnTo>
                    <a:pt x="466" y="224"/>
                  </a:lnTo>
                  <a:lnTo>
                    <a:pt x="476" y="201"/>
                  </a:lnTo>
                  <a:lnTo>
                    <a:pt x="485" y="178"/>
                  </a:lnTo>
                  <a:lnTo>
                    <a:pt x="493" y="155"/>
                  </a:lnTo>
                  <a:lnTo>
                    <a:pt x="500" y="130"/>
                  </a:lnTo>
                  <a:lnTo>
                    <a:pt x="506" y="105"/>
                  </a:lnTo>
                  <a:lnTo>
                    <a:pt x="510" y="80"/>
                  </a:lnTo>
                  <a:lnTo>
                    <a:pt x="514" y="53"/>
                  </a:lnTo>
                  <a:lnTo>
                    <a:pt x="516" y="27"/>
                  </a:lnTo>
                  <a:lnTo>
                    <a:pt x="516" y="0"/>
                  </a:lnTo>
                  <a:lnTo>
                    <a:pt x="48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3" name="Freeform 59"/>
            <p:cNvSpPr/>
            <p:nvPr/>
          </p:nvSpPr>
          <p:spPr bwMode="auto">
            <a:xfrm>
              <a:off x="4396" y="1960"/>
              <a:ext cx="31" cy="10"/>
            </a:xfrm>
            <a:custGeom>
              <a:avLst/>
              <a:gdLst>
                <a:gd name="T0" fmla="*/ 0 w 31"/>
                <a:gd name="T1" fmla="*/ 0 h 10"/>
                <a:gd name="T2" fmla="*/ 0 w 31"/>
                <a:gd name="T3" fmla="*/ 2 h 10"/>
                <a:gd name="T4" fmla="*/ 0 w 31"/>
                <a:gd name="T5" fmla="*/ 4 h 10"/>
                <a:gd name="T6" fmla="*/ 0 w 31"/>
                <a:gd name="T7" fmla="*/ 6 h 10"/>
                <a:gd name="T8" fmla="*/ 0 w 31"/>
                <a:gd name="T9" fmla="*/ 8 h 10"/>
                <a:gd name="T10" fmla="*/ 0 w 31"/>
                <a:gd name="T11" fmla="*/ 10 h 10"/>
                <a:gd name="T12" fmla="*/ 31 w 31"/>
                <a:gd name="T13" fmla="*/ 10 h 10"/>
                <a:gd name="T14" fmla="*/ 31 w 31"/>
                <a:gd name="T15" fmla="*/ 8 h 10"/>
                <a:gd name="T16" fmla="*/ 31 w 31"/>
                <a:gd name="T17" fmla="*/ 6 h 10"/>
                <a:gd name="T18" fmla="*/ 31 w 31"/>
                <a:gd name="T19" fmla="*/ 4 h 10"/>
                <a:gd name="T20" fmla="*/ 31 w 31"/>
                <a:gd name="T21" fmla="*/ 2 h 10"/>
                <a:gd name="T22" fmla="*/ 31 w 31"/>
                <a:gd name="T23" fmla="*/ 0 h 10"/>
                <a:gd name="T24" fmla="*/ 0 w 31"/>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10"/>
                <a:gd name="T41" fmla="*/ 31 w 31"/>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10">
                  <a:moveTo>
                    <a:pt x="0" y="0"/>
                  </a:moveTo>
                  <a:lnTo>
                    <a:pt x="0" y="2"/>
                  </a:lnTo>
                  <a:lnTo>
                    <a:pt x="0" y="4"/>
                  </a:lnTo>
                  <a:lnTo>
                    <a:pt x="0" y="6"/>
                  </a:lnTo>
                  <a:lnTo>
                    <a:pt x="0" y="8"/>
                  </a:lnTo>
                  <a:lnTo>
                    <a:pt x="0" y="10"/>
                  </a:lnTo>
                  <a:lnTo>
                    <a:pt x="31" y="10"/>
                  </a:lnTo>
                  <a:lnTo>
                    <a:pt x="31" y="8"/>
                  </a:lnTo>
                  <a:lnTo>
                    <a:pt x="31" y="6"/>
                  </a:lnTo>
                  <a:lnTo>
                    <a:pt x="31" y="4"/>
                  </a:lnTo>
                  <a:lnTo>
                    <a:pt x="31" y="2"/>
                  </a:lnTo>
                  <a:lnTo>
                    <a:pt x="3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4" name="Freeform 60"/>
            <p:cNvSpPr/>
            <p:nvPr/>
          </p:nvSpPr>
          <p:spPr bwMode="auto">
            <a:xfrm>
              <a:off x="3767" y="1488"/>
              <a:ext cx="203" cy="102"/>
            </a:xfrm>
            <a:custGeom>
              <a:avLst/>
              <a:gdLst>
                <a:gd name="T0" fmla="*/ 199 w 203"/>
                <a:gd name="T1" fmla="*/ 92 h 102"/>
                <a:gd name="T2" fmla="*/ 203 w 203"/>
                <a:gd name="T3" fmla="*/ 102 h 102"/>
                <a:gd name="T4" fmla="*/ 184 w 203"/>
                <a:gd name="T5" fmla="*/ 96 h 102"/>
                <a:gd name="T6" fmla="*/ 176 w 203"/>
                <a:gd name="T7" fmla="*/ 94 h 102"/>
                <a:gd name="T8" fmla="*/ 165 w 203"/>
                <a:gd name="T9" fmla="*/ 86 h 102"/>
                <a:gd name="T10" fmla="*/ 159 w 203"/>
                <a:gd name="T11" fmla="*/ 77 h 102"/>
                <a:gd name="T12" fmla="*/ 148 w 203"/>
                <a:gd name="T13" fmla="*/ 71 h 102"/>
                <a:gd name="T14" fmla="*/ 132 w 203"/>
                <a:gd name="T15" fmla="*/ 65 h 102"/>
                <a:gd name="T16" fmla="*/ 103 w 203"/>
                <a:gd name="T17" fmla="*/ 63 h 102"/>
                <a:gd name="T18" fmla="*/ 98 w 203"/>
                <a:gd name="T19" fmla="*/ 65 h 102"/>
                <a:gd name="T20" fmla="*/ 88 w 203"/>
                <a:gd name="T21" fmla="*/ 59 h 102"/>
                <a:gd name="T22" fmla="*/ 82 w 203"/>
                <a:gd name="T23" fmla="*/ 52 h 102"/>
                <a:gd name="T24" fmla="*/ 75 w 203"/>
                <a:gd name="T25" fmla="*/ 44 h 102"/>
                <a:gd name="T26" fmla="*/ 65 w 203"/>
                <a:gd name="T27" fmla="*/ 38 h 102"/>
                <a:gd name="T28" fmla="*/ 55 w 203"/>
                <a:gd name="T29" fmla="*/ 38 h 102"/>
                <a:gd name="T30" fmla="*/ 40 w 203"/>
                <a:gd name="T31" fmla="*/ 40 h 102"/>
                <a:gd name="T32" fmla="*/ 31 w 203"/>
                <a:gd name="T33" fmla="*/ 38 h 102"/>
                <a:gd name="T34" fmla="*/ 25 w 203"/>
                <a:gd name="T35" fmla="*/ 38 h 102"/>
                <a:gd name="T36" fmla="*/ 17 w 203"/>
                <a:gd name="T37" fmla="*/ 38 h 102"/>
                <a:gd name="T38" fmla="*/ 11 w 203"/>
                <a:gd name="T39" fmla="*/ 38 h 102"/>
                <a:gd name="T40" fmla="*/ 2 w 203"/>
                <a:gd name="T41" fmla="*/ 38 h 102"/>
                <a:gd name="T42" fmla="*/ 7 w 203"/>
                <a:gd name="T43" fmla="*/ 32 h 102"/>
                <a:gd name="T44" fmla="*/ 13 w 203"/>
                <a:gd name="T45" fmla="*/ 29 h 102"/>
                <a:gd name="T46" fmla="*/ 29 w 203"/>
                <a:gd name="T47" fmla="*/ 21 h 102"/>
                <a:gd name="T48" fmla="*/ 44 w 203"/>
                <a:gd name="T49" fmla="*/ 19 h 102"/>
                <a:gd name="T50" fmla="*/ 50 w 203"/>
                <a:gd name="T51" fmla="*/ 17 h 102"/>
                <a:gd name="T52" fmla="*/ 59 w 203"/>
                <a:gd name="T53" fmla="*/ 13 h 102"/>
                <a:gd name="T54" fmla="*/ 63 w 203"/>
                <a:gd name="T55" fmla="*/ 11 h 102"/>
                <a:gd name="T56" fmla="*/ 71 w 203"/>
                <a:gd name="T57" fmla="*/ 6 h 102"/>
                <a:gd name="T58" fmla="*/ 88 w 203"/>
                <a:gd name="T59" fmla="*/ 4 h 102"/>
                <a:gd name="T60" fmla="*/ 94 w 203"/>
                <a:gd name="T61" fmla="*/ 4 h 102"/>
                <a:gd name="T62" fmla="*/ 105 w 203"/>
                <a:gd name="T63" fmla="*/ 4 h 102"/>
                <a:gd name="T64" fmla="*/ 111 w 203"/>
                <a:gd name="T65" fmla="*/ 4 h 102"/>
                <a:gd name="T66" fmla="*/ 119 w 203"/>
                <a:gd name="T67" fmla="*/ 6 h 102"/>
                <a:gd name="T68" fmla="*/ 128 w 203"/>
                <a:gd name="T69" fmla="*/ 6 h 102"/>
                <a:gd name="T70" fmla="*/ 134 w 203"/>
                <a:gd name="T71" fmla="*/ 4 h 102"/>
                <a:gd name="T72" fmla="*/ 144 w 203"/>
                <a:gd name="T73" fmla="*/ 2 h 102"/>
                <a:gd name="T74" fmla="*/ 153 w 203"/>
                <a:gd name="T75" fmla="*/ 2 h 102"/>
                <a:gd name="T76" fmla="*/ 157 w 203"/>
                <a:gd name="T77" fmla="*/ 2 h 102"/>
                <a:gd name="T78" fmla="*/ 165 w 203"/>
                <a:gd name="T79" fmla="*/ 6 h 102"/>
                <a:gd name="T80" fmla="*/ 172 w 203"/>
                <a:gd name="T81" fmla="*/ 11 h 102"/>
                <a:gd name="T82" fmla="*/ 176 w 203"/>
                <a:gd name="T83" fmla="*/ 13 h 102"/>
                <a:gd name="T84" fmla="*/ 180 w 203"/>
                <a:gd name="T85" fmla="*/ 15 h 102"/>
                <a:gd name="T86" fmla="*/ 182 w 203"/>
                <a:gd name="T87" fmla="*/ 15 h 102"/>
                <a:gd name="T88" fmla="*/ 184 w 203"/>
                <a:gd name="T89" fmla="*/ 21 h 102"/>
                <a:gd name="T90" fmla="*/ 184 w 203"/>
                <a:gd name="T91" fmla="*/ 29 h 102"/>
                <a:gd name="T92" fmla="*/ 188 w 203"/>
                <a:gd name="T93" fmla="*/ 34 h 102"/>
                <a:gd name="T94" fmla="*/ 190 w 203"/>
                <a:gd name="T95" fmla="*/ 50 h 102"/>
                <a:gd name="T96" fmla="*/ 190 w 203"/>
                <a:gd name="T97" fmla="*/ 63 h 102"/>
                <a:gd name="T98" fmla="*/ 190 w 203"/>
                <a:gd name="T99" fmla="*/ 65 h 102"/>
                <a:gd name="T100" fmla="*/ 190 w 203"/>
                <a:gd name="T101" fmla="*/ 69 h 102"/>
                <a:gd name="T102" fmla="*/ 192 w 203"/>
                <a:gd name="T103" fmla="*/ 71 h 102"/>
                <a:gd name="T104" fmla="*/ 192 w 203"/>
                <a:gd name="T105" fmla="*/ 75 h 102"/>
                <a:gd name="T106" fmla="*/ 194 w 203"/>
                <a:gd name="T107" fmla="*/ 79 h 1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3"/>
                <a:gd name="T163" fmla="*/ 0 h 102"/>
                <a:gd name="T164" fmla="*/ 203 w 203"/>
                <a:gd name="T165" fmla="*/ 102 h 1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3" h="102">
                  <a:moveTo>
                    <a:pt x="197" y="88"/>
                  </a:moveTo>
                  <a:lnTo>
                    <a:pt x="197" y="88"/>
                  </a:lnTo>
                  <a:lnTo>
                    <a:pt x="199" y="92"/>
                  </a:lnTo>
                  <a:lnTo>
                    <a:pt x="201" y="96"/>
                  </a:lnTo>
                  <a:lnTo>
                    <a:pt x="203" y="98"/>
                  </a:lnTo>
                  <a:lnTo>
                    <a:pt x="203" y="102"/>
                  </a:lnTo>
                  <a:lnTo>
                    <a:pt x="201" y="102"/>
                  </a:lnTo>
                  <a:lnTo>
                    <a:pt x="194" y="102"/>
                  </a:lnTo>
                  <a:lnTo>
                    <a:pt x="184" y="96"/>
                  </a:lnTo>
                  <a:lnTo>
                    <a:pt x="182" y="96"/>
                  </a:lnTo>
                  <a:lnTo>
                    <a:pt x="180" y="94"/>
                  </a:lnTo>
                  <a:lnTo>
                    <a:pt x="176" y="94"/>
                  </a:lnTo>
                  <a:lnTo>
                    <a:pt x="172" y="92"/>
                  </a:lnTo>
                  <a:lnTo>
                    <a:pt x="169" y="88"/>
                  </a:lnTo>
                  <a:lnTo>
                    <a:pt x="165" y="86"/>
                  </a:lnTo>
                  <a:lnTo>
                    <a:pt x="163" y="82"/>
                  </a:lnTo>
                  <a:lnTo>
                    <a:pt x="159" y="77"/>
                  </a:lnTo>
                  <a:lnTo>
                    <a:pt x="155" y="75"/>
                  </a:lnTo>
                  <a:lnTo>
                    <a:pt x="151" y="73"/>
                  </a:lnTo>
                  <a:lnTo>
                    <a:pt x="148" y="71"/>
                  </a:lnTo>
                  <a:lnTo>
                    <a:pt x="142" y="69"/>
                  </a:lnTo>
                  <a:lnTo>
                    <a:pt x="136" y="65"/>
                  </a:lnTo>
                  <a:lnTo>
                    <a:pt x="132" y="65"/>
                  </a:lnTo>
                  <a:lnTo>
                    <a:pt x="128" y="63"/>
                  </a:lnTo>
                  <a:lnTo>
                    <a:pt x="105" y="63"/>
                  </a:lnTo>
                  <a:lnTo>
                    <a:pt x="103" y="63"/>
                  </a:lnTo>
                  <a:lnTo>
                    <a:pt x="101" y="65"/>
                  </a:lnTo>
                  <a:lnTo>
                    <a:pt x="98" y="65"/>
                  </a:lnTo>
                  <a:lnTo>
                    <a:pt x="96" y="63"/>
                  </a:lnTo>
                  <a:lnTo>
                    <a:pt x="92" y="61"/>
                  </a:lnTo>
                  <a:lnTo>
                    <a:pt x="88" y="59"/>
                  </a:lnTo>
                  <a:lnTo>
                    <a:pt x="84" y="54"/>
                  </a:lnTo>
                  <a:lnTo>
                    <a:pt x="82" y="52"/>
                  </a:lnTo>
                  <a:lnTo>
                    <a:pt x="80" y="50"/>
                  </a:lnTo>
                  <a:lnTo>
                    <a:pt x="78" y="46"/>
                  </a:lnTo>
                  <a:lnTo>
                    <a:pt x="75" y="44"/>
                  </a:lnTo>
                  <a:lnTo>
                    <a:pt x="73" y="40"/>
                  </a:lnTo>
                  <a:lnTo>
                    <a:pt x="69" y="38"/>
                  </a:lnTo>
                  <a:lnTo>
                    <a:pt x="65" y="38"/>
                  </a:lnTo>
                  <a:lnTo>
                    <a:pt x="63" y="38"/>
                  </a:lnTo>
                  <a:lnTo>
                    <a:pt x="61" y="38"/>
                  </a:lnTo>
                  <a:lnTo>
                    <a:pt x="55" y="38"/>
                  </a:lnTo>
                  <a:lnTo>
                    <a:pt x="50" y="38"/>
                  </a:lnTo>
                  <a:lnTo>
                    <a:pt x="44" y="40"/>
                  </a:lnTo>
                  <a:lnTo>
                    <a:pt x="40" y="40"/>
                  </a:lnTo>
                  <a:lnTo>
                    <a:pt x="34" y="38"/>
                  </a:lnTo>
                  <a:lnTo>
                    <a:pt x="31" y="38"/>
                  </a:lnTo>
                  <a:lnTo>
                    <a:pt x="29" y="38"/>
                  </a:lnTo>
                  <a:lnTo>
                    <a:pt x="27" y="38"/>
                  </a:lnTo>
                  <a:lnTo>
                    <a:pt x="25" y="38"/>
                  </a:lnTo>
                  <a:lnTo>
                    <a:pt x="21" y="38"/>
                  </a:lnTo>
                  <a:lnTo>
                    <a:pt x="19" y="38"/>
                  </a:lnTo>
                  <a:lnTo>
                    <a:pt x="17" y="38"/>
                  </a:lnTo>
                  <a:lnTo>
                    <a:pt x="15" y="40"/>
                  </a:lnTo>
                  <a:lnTo>
                    <a:pt x="13" y="40"/>
                  </a:lnTo>
                  <a:lnTo>
                    <a:pt x="11" y="38"/>
                  </a:lnTo>
                  <a:lnTo>
                    <a:pt x="7" y="38"/>
                  </a:lnTo>
                  <a:lnTo>
                    <a:pt x="4" y="38"/>
                  </a:lnTo>
                  <a:lnTo>
                    <a:pt x="2" y="38"/>
                  </a:lnTo>
                  <a:lnTo>
                    <a:pt x="0" y="36"/>
                  </a:lnTo>
                  <a:lnTo>
                    <a:pt x="2" y="34"/>
                  </a:lnTo>
                  <a:lnTo>
                    <a:pt x="7" y="32"/>
                  </a:lnTo>
                  <a:lnTo>
                    <a:pt x="7" y="31"/>
                  </a:lnTo>
                  <a:lnTo>
                    <a:pt x="9" y="31"/>
                  </a:lnTo>
                  <a:lnTo>
                    <a:pt x="13" y="29"/>
                  </a:lnTo>
                  <a:lnTo>
                    <a:pt x="17" y="25"/>
                  </a:lnTo>
                  <a:lnTo>
                    <a:pt x="23" y="23"/>
                  </a:lnTo>
                  <a:lnTo>
                    <a:pt x="29" y="21"/>
                  </a:lnTo>
                  <a:lnTo>
                    <a:pt x="36" y="19"/>
                  </a:lnTo>
                  <a:lnTo>
                    <a:pt x="42" y="19"/>
                  </a:lnTo>
                  <a:lnTo>
                    <a:pt x="44" y="19"/>
                  </a:lnTo>
                  <a:lnTo>
                    <a:pt x="46" y="17"/>
                  </a:lnTo>
                  <a:lnTo>
                    <a:pt x="48" y="17"/>
                  </a:lnTo>
                  <a:lnTo>
                    <a:pt x="50" y="17"/>
                  </a:lnTo>
                  <a:lnTo>
                    <a:pt x="54" y="15"/>
                  </a:lnTo>
                  <a:lnTo>
                    <a:pt x="57" y="15"/>
                  </a:lnTo>
                  <a:lnTo>
                    <a:pt x="59" y="13"/>
                  </a:lnTo>
                  <a:lnTo>
                    <a:pt x="61" y="11"/>
                  </a:lnTo>
                  <a:lnTo>
                    <a:pt x="63" y="11"/>
                  </a:lnTo>
                  <a:lnTo>
                    <a:pt x="65" y="9"/>
                  </a:lnTo>
                  <a:lnTo>
                    <a:pt x="67" y="8"/>
                  </a:lnTo>
                  <a:lnTo>
                    <a:pt x="71" y="6"/>
                  </a:lnTo>
                  <a:lnTo>
                    <a:pt x="75" y="6"/>
                  </a:lnTo>
                  <a:lnTo>
                    <a:pt x="80" y="4"/>
                  </a:lnTo>
                  <a:lnTo>
                    <a:pt x="88" y="4"/>
                  </a:lnTo>
                  <a:lnTo>
                    <a:pt x="90" y="4"/>
                  </a:lnTo>
                  <a:lnTo>
                    <a:pt x="94" y="4"/>
                  </a:lnTo>
                  <a:lnTo>
                    <a:pt x="98" y="4"/>
                  </a:lnTo>
                  <a:lnTo>
                    <a:pt x="101" y="4"/>
                  </a:lnTo>
                  <a:lnTo>
                    <a:pt x="105" y="4"/>
                  </a:lnTo>
                  <a:lnTo>
                    <a:pt x="107" y="4"/>
                  </a:lnTo>
                  <a:lnTo>
                    <a:pt x="111" y="4"/>
                  </a:lnTo>
                  <a:lnTo>
                    <a:pt x="113" y="4"/>
                  </a:lnTo>
                  <a:lnTo>
                    <a:pt x="115" y="6"/>
                  </a:lnTo>
                  <a:lnTo>
                    <a:pt x="119" y="6"/>
                  </a:lnTo>
                  <a:lnTo>
                    <a:pt x="123" y="6"/>
                  </a:lnTo>
                  <a:lnTo>
                    <a:pt x="125" y="6"/>
                  </a:lnTo>
                  <a:lnTo>
                    <a:pt x="128" y="6"/>
                  </a:lnTo>
                  <a:lnTo>
                    <a:pt x="132" y="6"/>
                  </a:lnTo>
                  <a:lnTo>
                    <a:pt x="132" y="4"/>
                  </a:lnTo>
                  <a:lnTo>
                    <a:pt x="134" y="4"/>
                  </a:lnTo>
                  <a:lnTo>
                    <a:pt x="136" y="4"/>
                  </a:lnTo>
                  <a:lnTo>
                    <a:pt x="140" y="2"/>
                  </a:lnTo>
                  <a:lnTo>
                    <a:pt x="144" y="2"/>
                  </a:lnTo>
                  <a:lnTo>
                    <a:pt x="148" y="0"/>
                  </a:lnTo>
                  <a:lnTo>
                    <a:pt x="151" y="0"/>
                  </a:lnTo>
                  <a:lnTo>
                    <a:pt x="153" y="2"/>
                  </a:lnTo>
                  <a:lnTo>
                    <a:pt x="155" y="2"/>
                  </a:lnTo>
                  <a:lnTo>
                    <a:pt x="157" y="2"/>
                  </a:lnTo>
                  <a:lnTo>
                    <a:pt x="159" y="4"/>
                  </a:lnTo>
                  <a:lnTo>
                    <a:pt x="163" y="4"/>
                  </a:lnTo>
                  <a:lnTo>
                    <a:pt x="165" y="6"/>
                  </a:lnTo>
                  <a:lnTo>
                    <a:pt x="169" y="8"/>
                  </a:lnTo>
                  <a:lnTo>
                    <a:pt x="172" y="11"/>
                  </a:lnTo>
                  <a:lnTo>
                    <a:pt x="174" y="11"/>
                  </a:lnTo>
                  <a:lnTo>
                    <a:pt x="176" y="13"/>
                  </a:lnTo>
                  <a:lnTo>
                    <a:pt x="178" y="15"/>
                  </a:lnTo>
                  <a:lnTo>
                    <a:pt x="180" y="15"/>
                  </a:lnTo>
                  <a:lnTo>
                    <a:pt x="182" y="15"/>
                  </a:lnTo>
                  <a:lnTo>
                    <a:pt x="182" y="17"/>
                  </a:lnTo>
                  <a:lnTo>
                    <a:pt x="184" y="19"/>
                  </a:lnTo>
                  <a:lnTo>
                    <a:pt x="184" y="21"/>
                  </a:lnTo>
                  <a:lnTo>
                    <a:pt x="184" y="23"/>
                  </a:lnTo>
                  <a:lnTo>
                    <a:pt x="186" y="25"/>
                  </a:lnTo>
                  <a:lnTo>
                    <a:pt x="184" y="29"/>
                  </a:lnTo>
                  <a:lnTo>
                    <a:pt x="186" y="31"/>
                  </a:lnTo>
                  <a:lnTo>
                    <a:pt x="188" y="34"/>
                  </a:lnTo>
                  <a:lnTo>
                    <a:pt x="188" y="38"/>
                  </a:lnTo>
                  <a:lnTo>
                    <a:pt x="190" y="44"/>
                  </a:lnTo>
                  <a:lnTo>
                    <a:pt x="190" y="50"/>
                  </a:lnTo>
                  <a:lnTo>
                    <a:pt x="190" y="56"/>
                  </a:lnTo>
                  <a:lnTo>
                    <a:pt x="190" y="63"/>
                  </a:lnTo>
                  <a:lnTo>
                    <a:pt x="190" y="65"/>
                  </a:lnTo>
                  <a:lnTo>
                    <a:pt x="190" y="67"/>
                  </a:lnTo>
                  <a:lnTo>
                    <a:pt x="190" y="69"/>
                  </a:lnTo>
                  <a:lnTo>
                    <a:pt x="192" y="69"/>
                  </a:lnTo>
                  <a:lnTo>
                    <a:pt x="192" y="71"/>
                  </a:lnTo>
                  <a:lnTo>
                    <a:pt x="192" y="73"/>
                  </a:lnTo>
                  <a:lnTo>
                    <a:pt x="192" y="75"/>
                  </a:lnTo>
                  <a:lnTo>
                    <a:pt x="194" y="75"/>
                  </a:lnTo>
                  <a:lnTo>
                    <a:pt x="194" y="77"/>
                  </a:lnTo>
                  <a:lnTo>
                    <a:pt x="194" y="79"/>
                  </a:lnTo>
                  <a:lnTo>
                    <a:pt x="197" y="88"/>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5" name="Freeform 61"/>
            <p:cNvSpPr/>
            <p:nvPr/>
          </p:nvSpPr>
          <p:spPr bwMode="auto">
            <a:xfrm>
              <a:off x="3947" y="1572"/>
              <a:ext cx="29" cy="25"/>
            </a:xfrm>
            <a:custGeom>
              <a:avLst/>
              <a:gdLst>
                <a:gd name="T0" fmla="*/ 2 w 29"/>
                <a:gd name="T1" fmla="*/ 18 h 25"/>
                <a:gd name="T2" fmla="*/ 0 w 29"/>
                <a:gd name="T3" fmla="*/ 18 h 25"/>
                <a:gd name="T4" fmla="*/ 12 w 29"/>
                <a:gd name="T5" fmla="*/ 23 h 25"/>
                <a:gd name="T6" fmla="*/ 19 w 29"/>
                <a:gd name="T7" fmla="*/ 25 h 25"/>
                <a:gd name="T8" fmla="*/ 27 w 29"/>
                <a:gd name="T9" fmla="*/ 21 h 25"/>
                <a:gd name="T10" fmla="*/ 29 w 29"/>
                <a:gd name="T11" fmla="*/ 14 h 25"/>
                <a:gd name="T12" fmla="*/ 27 w 29"/>
                <a:gd name="T13" fmla="*/ 8 h 25"/>
                <a:gd name="T14" fmla="*/ 25 w 29"/>
                <a:gd name="T15" fmla="*/ 4 h 25"/>
                <a:gd name="T16" fmla="*/ 23 w 29"/>
                <a:gd name="T17" fmla="*/ 2 h 25"/>
                <a:gd name="T18" fmla="*/ 21 w 29"/>
                <a:gd name="T19" fmla="*/ 0 h 25"/>
                <a:gd name="T20" fmla="*/ 12 w 29"/>
                <a:gd name="T21" fmla="*/ 8 h 25"/>
                <a:gd name="T22" fmla="*/ 14 w 29"/>
                <a:gd name="T23" fmla="*/ 8 h 25"/>
                <a:gd name="T24" fmla="*/ 16 w 29"/>
                <a:gd name="T25" fmla="*/ 10 h 25"/>
                <a:gd name="T26" fmla="*/ 17 w 29"/>
                <a:gd name="T27" fmla="*/ 14 h 25"/>
                <a:gd name="T28" fmla="*/ 17 w 29"/>
                <a:gd name="T29" fmla="*/ 16 h 25"/>
                <a:gd name="T30" fmla="*/ 19 w 29"/>
                <a:gd name="T31" fmla="*/ 14 h 25"/>
                <a:gd name="T32" fmla="*/ 21 w 29"/>
                <a:gd name="T33" fmla="*/ 12 h 25"/>
                <a:gd name="T34" fmla="*/ 16 w 29"/>
                <a:gd name="T35" fmla="*/ 12 h 25"/>
                <a:gd name="T36" fmla="*/ 6 w 29"/>
                <a:gd name="T37" fmla="*/ 6 h 25"/>
                <a:gd name="T38" fmla="*/ 2 w 29"/>
                <a:gd name="T39" fmla="*/ 18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
                <a:gd name="T61" fmla="*/ 0 h 25"/>
                <a:gd name="T62" fmla="*/ 29 w 29"/>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 h="25">
                  <a:moveTo>
                    <a:pt x="2" y="18"/>
                  </a:moveTo>
                  <a:lnTo>
                    <a:pt x="0" y="18"/>
                  </a:lnTo>
                  <a:lnTo>
                    <a:pt x="12" y="23"/>
                  </a:lnTo>
                  <a:lnTo>
                    <a:pt x="19" y="25"/>
                  </a:lnTo>
                  <a:lnTo>
                    <a:pt x="27" y="21"/>
                  </a:lnTo>
                  <a:lnTo>
                    <a:pt x="29" y="14"/>
                  </a:lnTo>
                  <a:lnTo>
                    <a:pt x="27" y="8"/>
                  </a:lnTo>
                  <a:lnTo>
                    <a:pt x="25" y="4"/>
                  </a:lnTo>
                  <a:lnTo>
                    <a:pt x="23" y="2"/>
                  </a:lnTo>
                  <a:lnTo>
                    <a:pt x="21" y="0"/>
                  </a:lnTo>
                  <a:lnTo>
                    <a:pt x="12" y="8"/>
                  </a:lnTo>
                  <a:lnTo>
                    <a:pt x="14" y="8"/>
                  </a:lnTo>
                  <a:lnTo>
                    <a:pt x="16" y="10"/>
                  </a:lnTo>
                  <a:lnTo>
                    <a:pt x="17" y="14"/>
                  </a:lnTo>
                  <a:lnTo>
                    <a:pt x="17" y="16"/>
                  </a:lnTo>
                  <a:lnTo>
                    <a:pt x="19" y="14"/>
                  </a:lnTo>
                  <a:lnTo>
                    <a:pt x="21" y="12"/>
                  </a:lnTo>
                  <a:lnTo>
                    <a:pt x="16" y="12"/>
                  </a:lnTo>
                  <a:lnTo>
                    <a:pt x="6" y="6"/>
                  </a:lnTo>
                  <a:lnTo>
                    <a:pt x="2"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6" name="Freeform 62"/>
            <p:cNvSpPr/>
            <p:nvPr/>
          </p:nvSpPr>
          <p:spPr bwMode="auto">
            <a:xfrm>
              <a:off x="3920" y="1561"/>
              <a:ext cx="33" cy="29"/>
            </a:xfrm>
            <a:custGeom>
              <a:avLst/>
              <a:gdLst>
                <a:gd name="T0" fmla="*/ 4 w 33"/>
                <a:gd name="T1" fmla="*/ 9 h 29"/>
                <a:gd name="T2" fmla="*/ 0 w 33"/>
                <a:gd name="T3" fmla="*/ 6 h 29"/>
                <a:gd name="T4" fmla="*/ 4 w 33"/>
                <a:gd name="T5" fmla="*/ 11 h 29"/>
                <a:gd name="T6" fmla="*/ 8 w 33"/>
                <a:gd name="T7" fmla="*/ 17 h 29"/>
                <a:gd name="T8" fmla="*/ 12 w 33"/>
                <a:gd name="T9" fmla="*/ 21 h 29"/>
                <a:gd name="T10" fmla="*/ 18 w 33"/>
                <a:gd name="T11" fmla="*/ 23 h 29"/>
                <a:gd name="T12" fmla="*/ 21 w 33"/>
                <a:gd name="T13" fmla="*/ 25 h 29"/>
                <a:gd name="T14" fmla="*/ 25 w 33"/>
                <a:gd name="T15" fmla="*/ 27 h 29"/>
                <a:gd name="T16" fmla="*/ 27 w 33"/>
                <a:gd name="T17" fmla="*/ 29 h 29"/>
                <a:gd name="T18" fmla="*/ 29 w 33"/>
                <a:gd name="T19" fmla="*/ 29 h 29"/>
                <a:gd name="T20" fmla="*/ 33 w 33"/>
                <a:gd name="T21" fmla="*/ 17 h 29"/>
                <a:gd name="T22" fmla="*/ 29 w 33"/>
                <a:gd name="T23" fmla="*/ 17 h 29"/>
                <a:gd name="T24" fmla="*/ 27 w 33"/>
                <a:gd name="T25" fmla="*/ 15 h 29"/>
                <a:gd name="T26" fmla="*/ 23 w 33"/>
                <a:gd name="T27" fmla="*/ 13 h 29"/>
                <a:gd name="T28" fmla="*/ 19 w 33"/>
                <a:gd name="T29" fmla="*/ 11 h 29"/>
                <a:gd name="T30" fmla="*/ 16 w 33"/>
                <a:gd name="T31" fmla="*/ 7 h 29"/>
                <a:gd name="T32" fmla="*/ 14 w 33"/>
                <a:gd name="T33" fmla="*/ 6 h 29"/>
                <a:gd name="T34" fmla="*/ 12 w 33"/>
                <a:gd name="T35" fmla="*/ 2 h 29"/>
                <a:gd name="T36" fmla="*/ 10 w 33"/>
                <a:gd name="T37" fmla="*/ 0 h 29"/>
                <a:gd name="T38" fmla="*/ 4 w 33"/>
                <a:gd name="T39" fmla="*/ 9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29"/>
                <a:gd name="T62" fmla="*/ 33 w 33"/>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29">
                  <a:moveTo>
                    <a:pt x="4" y="9"/>
                  </a:moveTo>
                  <a:lnTo>
                    <a:pt x="0" y="6"/>
                  </a:lnTo>
                  <a:lnTo>
                    <a:pt x="4" y="11"/>
                  </a:lnTo>
                  <a:lnTo>
                    <a:pt x="8" y="17"/>
                  </a:lnTo>
                  <a:lnTo>
                    <a:pt x="12" y="21"/>
                  </a:lnTo>
                  <a:lnTo>
                    <a:pt x="18" y="23"/>
                  </a:lnTo>
                  <a:lnTo>
                    <a:pt x="21" y="25"/>
                  </a:lnTo>
                  <a:lnTo>
                    <a:pt x="25" y="27"/>
                  </a:lnTo>
                  <a:lnTo>
                    <a:pt x="27" y="29"/>
                  </a:lnTo>
                  <a:lnTo>
                    <a:pt x="29" y="29"/>
                  </a:lnTo>
                  <a:lnTo>
                    <a:pt x="33" y="17"/>
                  </a:lnTo>
                  <a:lnTo>
                    <a:pt x="29" y="17"/>
                  </a:lnTo>
                  <a:lnTo>
                    <a:pt x="27" y="15"/>
                  </a:lnTo>
                  <a:lnTo>
                    <a:pt x="23" y="13"/>
                  </a:lnTo>
                  <a:lnTo>
                    <a:pt x="19" y="11"/>
                  </a:lnTo>
                  <a:lnTo>
                    <a:pt x="16" y="7"/>
                  </a:lnTo>
                  <a:lnTo>
                    <a:pt x="14" y="6"/>
                  </a:lnTo>
                  <a:lnTo>
                    <a:pt x="12" y="2"/>
                  </a:lnTo>
                  <a:lnTo>
                    <a:pt x="10" y="0"/>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7" name="Freeform 63"/>
            <p:cNvSpPr/>
            <p:nvPr/>
          </p:nvSpPr>
          <p:spPr bwMode="auto">
            <a:xfrm>
              <a:off x="3895" y="1545"/>
              <a:ext cx="35" cy="25"/>
            </a:xfrm>
            <a:custGeom>
              <a:avLst/>
              <a:gdLst>
                <a:gd name="T0" fmla="*/ 0 w 35"/>
                <a:gd name="T1" fmla="*/ 14 h 25"/>
                <a:gd name="T2" fmla="*/ 2 w 35"/>
                <a:gd name="T3" fmla="*/ 14 h 25"/>
                <a:gd name="T4" fmla="*/ 6 w 35"/>
                <a:gd name="T5" fmla="*/ 14 h 25"/>
                <a:gd name="T6" fmla="*/ 12 w 35"/>
                <a:gd name="T7" fmla="*/ 16 h 25"/>
                <a:gd name="T8" fmla="*/ 16 w 35"/>
                <a:gd name="T9" fmla="*/ 20 h 25"/>
                <a:gd name="T10" fmla="*/ 21 w 35"/>
                <a:gd name="T11" fmla="*/ 22 h 25"/>
                <a:gd name="T12" fmla="*/ 25 w 35"/>
                <a:gd name="T13" fmla="*/ 23 h 25"/>
                <a:gd name="T14" fmla="*/ 27 w 35"/>
                <a:gd name="T15" fmla="*/ 25 h 25"/>
                <a:gd name="T16" fmla="*/ 29 w 35"/>
                <a:gd name="T17" fmla="*/ 25 h 25"/>
                <a:gd name="T18" fmla="*/ 35 w 35"/>
                <a:gd name="T19" fmla="*/ 16 h 25"/>
                <a:gd name="T20" fmla="*/ 33 w 35"/>
                <a:gd name="T21" fmla="*/ 14 h 25"/>
                <a:gd name="T22" fmla="*/ 31 w 35"/>
                <a:gd name="T23" fmla="*/ 14 h 25"/>
                <a:gd name="T24" fmla="*/ 27 w 35"/>
                <a:gd name="T25" fmla="*/ 10 h 25"/>
                <a:gd name="T26" fmla="*/ 21 w 35"/>
                <a:gd name="T27" fmla="*/ 8 h 25"/>
                <a:gd name="T28" fmla="*/ 16 w 35"/>
                <a:gd name="T29" fmla="*/ 6 h 25"/>
                <a:gd name="T30" fmla="*/ 10 w 35"/>
                <a:gd name="T31" fmla="*/ 4 h 25"/>
                <a:gd name="T32" fmla="*/ 4 w 35"/>
                <a:gd name="T33" fmla="*/ 2 h 25"/>
                <a:gd name="T34" fmla="*/ 0 w 35"/>
                <a:gd name="T35" fmla="*/ 0 h 25"/>
                <a:gd name="T36" fmla="*/ 0 w 35"/>
                <a:gd name="T37" fmla="*/ 1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5"/>
                <a:gd name="T59" fmla="*/ 35 w 35"/>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5">
                  <a:moveTo>
                    <a:pt x="0" y="14"/>
                  </a:moveTo>
                  <a:lnTo>
                    <a:pt x="2" y="14"/>
                  </a:lnTo>
                  <a:lnTo>
                    <a:pt x="6" y="14"/>
                  </a:lnTo>
                  <a:lnTo>
                    <a:pt x="12" y="16"/>
                  </a:lnTo>
                  <a:lnTo>
                    <a:pt x="16" y="20"/>
                  </a:lnTo>
                  <a:lnTo>
                    <a:pt x="21" y="22"/>
                  </a:lnTo>
                  <a:lnTo>
                    <a:pt x="25" y="23"/>
                  </a:lnTo>
                  <a:lnTo>
                    <a:pt x="27" y="25"/>
                  </a:lnTo>
                  <a:lnTo>
                    <a:pt x="29" y="25"/>
                  </a:lnTo>
                  <a:lnTo>
                    <a:pt x="35" y="16"/>
                  </a:lnTo>
                  <a:lnTo>
                    <a:pt x="33" y="14"/>
                  </a:lnTo>
                  <a:lnTo>
                    <a:pt x="31" y="14"/>
                  </a:lnTo>
                  <a:lnTo>
                    <a:pt x="27" y="10"/>
                  </a:lnTo>
                  <a:lnTo>
                    <a:pt x="21" y="8"/>
                  </a:lnTo>
                  <a:lnTo>
                    <a:pt x="16" y="6"/>
                  </a:lnTo>
                  <a:lnTo>
                    <a:pt x="10" y="4"/>
                  </a:lnTo>
                  <a:lnTo>
                    <a:pt x="4" y="2"/>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8" name="Freeform 64"/>
            <p:cNvSpPr/>
            <p:nvPr/>
          </p:nvSpPr>
          <p:spPr bwMode="auto">
            <a:xfrm>
              <a:off x="3868" y="1545"/>
              <a:ext cx="27" cy="14"/>
            </a:xfrm>
            <a:custGeom>
              <a:avLst/>
              <a:gdLst>
                <a:gd name="T0" fmla="*/ 6 w 27"/>
                <a:gd name="T1" fmla="*/ 12 h 14"/>
                <a:gd name="T2" fmla="*/ 2 w 27"/>
                <a:gd name="T3" fmla="*/ 12 h 14"/>
                <a:gd name="T4" fmla="*/ 27 w 27"/>
                <a:gd name="T5" fmla="*/ 14 h 14"/>
                <a:gd name="T6" fmla="*/ 27 w 27"/>
                <a:gd name="T7" fmla="*/ 0 h 14"/>
                <a:gd name="T8" fmla="*/ 4 w 27"/>
                <a:gd name="T9" fmla="*/ 0 h 14"/>
                <a:gd name="T10" fmla="*/ 0 w 27"/>
                <a:gd name="T11" fmla="*/ 0 h 14"/>
                <a:gd name="T12" fmla="*/ 6 w 27"/>
                <a:gd name="T13" fmla="*/ 12 h 14"/>
                <a:gd name="T14" fmla="*/ 0 60000 65536"/>
                <a:gd name="T15" fmla="*/ 0 60000 65536"/>
                <a:gd name="T16" fmla="*/ 0 60000 65536"/>
                <a:gd name="T17" fmla="*/ 0 60000 65536"/>
                <a:gd name="T18" fmla="*/ 0 60000 65536"/>
                <a:gd name="T19" fmla="*/ 0 60000 65536"/>
                <a:gd name="T20" fmla="*/ 0 60000 65536"/>
                <a:gd name="T21" fmla="*/ 0 w 27"/>
                <a:gd name="T22" fmla="*/ 0 h 14"/>
                <a:gd name="T23" fmla="*/ 27 w 27"/>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4">
                  <a:moveTo>
                    <a:pt x="6" y="12"/>
                  </a:moveTo>
                  <a:lnTo>
                    <a:pt x="2" y="12"/>
                  </a:lnTo>
                  <a:lnTo>
                    <a:pt x="27" y="14"/>
                  </a:lnTo>
                  <a:lnTo>
                    <a:pt x="27" y="0"/>
                  </a:lnTo>
                  <a:lnTo>
                    <a:pt x="4" y="0"/>
                  </a:lnTo>
                  <a:lnTo>
                    <a:pt x="0"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29" name="Freeform 65"/>
            <p:cNvSpPr/>
            <p:nvPr/>
          </p:nvSpPr>
          <p:spPr bwMode="auto">
            <a:xfrm>
              <a:off x="3847" y="1538"/>
              <a:ext cx="27" cy="21"/>
            </a:xfrm>
            <a:custGeom>
              <a:avLst/>
              <a:gdLst>
                <a:gd name="T0" fmla="*/ 0 w 27"/>
                <a:gd name="T1" fmla="*/ 7 h 21"/>
                <a:gd name="T2" fmla="*/ 4 w 27"/>
                <a:gd name="T3" fmla="*/ 13 h 21"/>
                <a:gd name="T4" fmla="*/ 8 w 27"/>
                <a:gd name="T5" fmla="*/ 17 h 21"/>
                <a:gd name="T6" fmla="*/ 14 w 27"/>
                <a:gd name="T7" fmla="*/ 19 h 21"/>
                <a:gd name="T8" fmla="*/ 18 w 27"/>
                <a:gd name="T9" fmla="*/ 21 h 21"/>
                <a:gd name="T10" fmla="*/ 21 w 27"/>
                <a:gd name="T11" fmla="*/ 21 h 21"/>
                <a:gd name="T12" fmla="*/ 23 w 27"/>
                <a:gd name="T13" fmla="*/ 19 h 21"/>
                <a:gd name="T14" fmla="*/ 27 w 27"/>
                <a:gd name="T15" fmla="*/ 19 h 21"/>
                <a:gd name="T16" fmla="*/ 21 w 27"/>
                <a:gd name="T17" fmla="*/ 7 h 21"/>
                <a:gd name="T18" fmla="*/ 20 w 27"/>
                <a:gd name="T19" fmla="*/ 7 h 21"/>
                <a:gd name="T20" fmla="*/ 18 w 27"/>
                <a:gd name="T21" fmla="*/ 7 h 21"/>
                <a:gd name="T22" fmla="*/ 16 w 27"/>
                <a:gd name="T23" fmla="*/ 7 h 21"/>
                <a:gd name="T24" fmla="*/ 14 w 27"/>
                <a:gd name="T25" fmla="*/ 6 h 21"/>
                <a:gd name="T26" fmla="*/ 10 w 27"/>
                <a:gd name="T27" fmla="*/ 2 h 21"/>
                <a:gd name="T28" fmla="*/ 10 w 27"/>
                <a:gd name="T29" fmla="*/ 0 h 21"/>
                <a:gd name="T30" fmla="*/ 0 w 27"/>
                <a:gd name="T31" fmla="*/ 7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21"/>
                <a:gd name="T50" fmla="*/ 27 w 27"/>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21">
                  <a:moveTo>
                    <a:pt x="0" y="7"/>
                  </a:moveTo>
                  <a:lnTo>
                    <a:pt x="4" y="13"/>
                  </a:lnTo>
                  <a:lnTo>
                    <a:pt x="8" y="17"/>
                  </a:lnTo>
                  <a:lnTo>
                    <a:pt x="14" y="19"/>
                  </a:lnTo>
                  <a:lnTo>
                    <a:pt x="18" y="21"/>
                  </a:lnTo>
                  <a:lnTo>
                    <a:pt x="21" y="21"/>
                  </a:lnTo>
                  <a:lnTo>
                    <a:pt x="23" y="19"/>
                  </a:lnTo>
                  <a:lnTo>
                    <a:pt x="27" y="19"/>
                  </a:lnTo>
                  <a:lnTo>
                    <a:pt x="21" y="7"/>
                  </a:lnTo>
                  <a:lnTo>
                    <a:pt x="20" y="7"/>
                  </a:lnTo>
                  <a:lnTo>
                    <a:pt x="18" y="7"/>
                  </a:lnTo>
                  <a:lnTo>
                    <a:pt x="16" y="7"/>
                  </a:lnTo>
                  <a:lnTo>
                    <a:pt x="14" y="6"/>
                  </a:lnTo>
                  <a:lnTo>
                    <a:pt x="10" y="2"/>
                  </a:lnTo>
                  <a:lnTo>
                    <a:pt x="1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0" name="Freeform 66"/>
            <p:cNvSpPr/>
            <p:nvPr/>
          </p:nvSpPr>
          <p:spPr bwMode="auto">
            <a:xfrm>
              <a:off x="3832" y="1520"/>
              <a:ext cx="25" cy="25"/>
            </a:xfrm>
            <a:custGeom>
              <a:avLst/>
              <a:gdLst>
                <a:gd name="T0" fmla="*/ 0 w 25"/>
                <a:gd name="T1" fmla="*/ 12 h 25"/>
                <a:gd name="T2" fmla="*/ 2 w 25"/>
                <a:gd name="T3" fmla="*/ 12 h 25"/>
                <a:gd name="T4" fmla="*/ 4 w 25"/>
                <a:gd name="T5" fmla="*/ 14 h 25"/>
                <a:gd name="T6" fmla="*/ 6 w 25"/>
                <a:gd name="T7" fmla="*/ 16 h 25"/>
                <a:gd name="T8" fmla="*/ 10 w 25"/>
                <a:gd name="T9" fmla="*/ 18 h 25"/>
                <a:gd name="T10" fmla="*/ 12 w 25"/>
                <a:gd name="T11" fmla="*/ 22 h 25"/>
                <a:gd name="T12" fmla="*/ 13 w 25"/>
                <a:gd name="T13" fmla="*/ 24 h 25"/>
                <a:gd name="T14" fmla="*/ 15 w 25"/>
                <a:gd name="T15" fmla="*/ 25 h 25"/>
                <a:gd name="T16" fmla="*/ 25 w 25"/>
                <a:gd name="T17" fmla="*/ 18 h 25"/>
                <a:gd name="T18" fmla="*/ 23 w 25"/>
                <a:gd name="T19" fmla="*/ 16 h 25"/>
                <a:gd name="T20" fmla="*/ 21 w 25"/>
                <a:gd name="T21" fmla="*/ 14 h 25"/>
                <a:gd name="T22" fmla="*/ 17 w 25"/>
                <a:gd name="T23" fmla="*/ 10 h 25"/>
                <a:gd name="T24" fmla="*/ 13 w 25"/>
                <a:gd name="T25" fmla="*/ 6 h 25"/>
                <a:gd name="T26" fmla="*/ 10 w 25"/>
                <a:gd name="T27" fmla="*/ 4 h 25"/>
                <a:gd name="T28" fmla="*/ 6 w 25"/>
                <a:gd name="T29" fmla="*/ 0 h 25"/>
                <a:gd name="T30" fmla="*/ 0 w 25"/>
                <a:gd name="T31" fmla="*/ 0 h 25"/>
                <a:gd name="T32" fmla="*/ 0 w 25"/>
                <a:gd name="T33" fmla="*/ 12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5"/>
                <a:gd name="T53" fmla="*/ 25 w 25"/>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5">
                  <a:moveTo>
                    <a:pt x="0" y="12"/>
                  </a:moveTo>
                  <a:lnTo>
                    <a:pt x="2" y="12"/>
                  </a:lnTo>
                  <a:lnTo>
                    <a:pt x="4" y="14"/>
                  </a:lnTo>
                  <a:lnTo>
                    <a:pt x="6" y="16"/>
                  </a:lnTo>
                  <a:lnTo>
                    <a:pt x="10" y="18"/>
                  </a:lnTo>
                  <a:lnTo>
                    <a:pt x="12" y="22"/>
                  </a:lnTo>
                  <a:lnTo>
                    <a:pt x="13" y="24"/>
                  </a:lnTo>
                  <a:lnTo>
                    <a:pt x="15" y="25"/>
                  </a:lnTo>
                  <a:lnTo>
                    <a:pt x="25" y="18"/>
                  </a:lnTo>
                  <a:lnTo>
                    <a:pt x="23" y="16"/>
                  </a:lnTo>
                  <a:lnTo>
                    <a:pt x="21" y="14"/>
                  </a:lnTo>
                  <a:lnTo>
                    <a:pt x="17" y="10"/>
                  </a:lnTo>
                  <a:lnTo>
                    <a:pt x="13" y="6"/>
                  </a:lnTo>
                  <a:lnTo>
                    <a:pt x="10" y="4"/>
                  </a:lnTo>
                  <a:lnTo>
                    <a:pt x="6"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1" name="Freeform 67"/>
            <p:cNvSpPr/>
            <p:nvPr/>
          </p:nvSpPr>
          <p:spPr bwMode="auto">
            <a:xfrm>
              <a:off x="3796" y="1520"/>
              <a:ext cx="36" cy="14"/>
            </a:xfrm>
            <a:custGeom>
              <a:avLst/>
              <a:gdLst>
                <a:gd name="T0" fmla="*/ 2 w 36"/>
                <a:gd name="T1" fmla="*/ 12 h 14"/>
                <a:gd name="T2" fmla="*/ 0 w 36"/>
                <a:gd name="T3" fmla="*/ 12 h 14"/>
                <a:gd name="T4" fmla="*/ 5 w 36"/>
                <a:gd name="T5" fmla="*/ 14 h 14"/>
                <a:gd name="T6" fmla="*/ 11 w 36"/>
                <a:gd name="T7" fmla="*/ 14 h 14"/>
                <a:gd name="T8" fmla="*/ 17 w 36"/>
                <a:gd name="T9" fmla="*/ 14 h 14"/>
                <a:gd name="T10" fmla="*/ 23 w 36"/>
                <a:gd name="T11" fmla="*/ 14 h 14"/>
                <a:gd name="T12" fmla="*/ 28 w 36"/>
                <a:gd name="T13" fmla="*/ 12 h 14"/>
                <a:gd name="T14" fmla="*/ 32 w 36"/>
                <a:gd name="T15" fmla="*/ 12 h 14"/>
                <a:gd name="T16" fmla="*/ 36 w 36"/>
                <a:gd name="T17" fmla="*/ 12 h 14"/>
                <a:gd name="T18" fmla="*/ 36 w 36"/>
                <a:gd name="T19" fmla="*/ 0 h 14"/>
                <a:gd name="T20" fmla="*/ 34 w 36"/>
                <a:gd name="T21" fmla="*/ 0 h 14"/>
                <a:gd name="T22" fmla="*/ 30 w 36"/>
                <a:gd name="T23" fmla="*/ 0 h 14"/>
                <a:gd name="T24" fmla="*/ 26 w 36"/>
                <a:gd name="T25" fmla="*/ 0 h 14"/>
                <a:gd name="T26" fmla="*/ 21 w 36"/>
                <a:gd name="T27" fmla="*/ 0 h 14"/>
                <a:gd name="T28" fmla="*/ 15 w 36"/>
                <a:gd name="T29" fmla="*/ 0 h 14"/>
                <a:gd name="T30" fmla="*/ 11 w 36"/>
                <a:gd name="T31" fmla="*/ 0 h 14"/>
                <a:gd name="T32" fmla="*/ 5 w 36"/>
                <a:gd name="T33" fmla="*/ 0 h 14"/>
                <a:gd name="T34" fmla="*/ 3 w 36"/>
                <a:gd name="T35" fmla="*/ 0 h 14"/>
                <a:gd name="T36" fmla="*/ 2 w 36"/>
                <a:gd name="T37" fmla="*/ 12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14"/>
                <a:gd name="T59" fmla="*/ 36 w 3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14">
                  <a:moveTo>
                    <a:pt x="2" y="12"/>
                  </a:moveTo>
                  <a:lnTo>
                    <a:pt x="0" y="12"/>
                  </a:lnTo>
                  <a:lnTo>
                    <a:pt x="5" y="14"/>
                  </a:lnTo>
                  <a:lnTo>
                    <a:pt x="11" y="14"/>
                  </a:lnTo>
                  <a:lnTo>
                    <a:pt x="17" y="14"/>
                  </a:lnTo>
                  <a:lnTo>
                    <a:pt x="23" y="14"/>
                  </a:lnTo>
                  <a:lnTo>
                    <a:pt x="28" y="12"/>
                  </a:lnTo>
                  <a:lnTo>
                    <a:pt x="32" y="12"/>
                  </a:lnTo>
                  <a:lnTo>
                    <a:pt x="36" y="12"/>
                  </a:lnTo>
                  <a:lnTo>
                    <a:pt x="36" y="0"/>
                  </a:lnTo>
                  <a:lnTo>
                    <a:pt x="34" y="0"/>
                  </a:lnTo>
                  <a:lnTo>
                    <a:pt x="30" y="0"/>
                  </a:lnTo>
                  <a:lnTo>
                    <a:pt x="26" y="0"/>
                  </a:lnTo>
                  <a:lnTo>
                    <a:pt x="21" y="0"/>
                  </a:lnTo>
                  <a:lnTo>
                    <a:pt x="15" y="0"/>
                  </a:lnTo>
                  <a:lnTo>
                    <a:pt x="11" y="0"/>
                  </a:lnTo>
                  <a:lnTo>
                    <a:pt x="5" y="0"/>
                  </a:lnTo>
                  <a:lnTo>
                    <a:pt x="3"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2" name="Freeform 68"/>
            <p:cNvSpPr/>
            <p:nvPr/>
          </p:nvSpPr>
          <p:spPr bwMode="auto">
            <a:xfrm>
              <a:off x="3778" y="1520"/>
              <a:ext cx="21" cy="14"/>
            </a:xfrm>
            <a:custGeom>
              <a:avLst/>
              <a:gdLst>
                <a:gd name="T0" fmla="*/ 4 w 21"/>
                <a:gd name="T1" fmla="*/ 14 h 14"/>
                <a:gd name="T2" fmla="*/ 6 w 21"/>
                <a:gd name="T3" fmla="*/ 12 h 14"/>
                <a:gd name="T4" fmla="*/ 8 w 21"/>
                <a:gd name="T5" fmla="*/ 12 h 14"/>
                <a:gd name="T6" fmla="*/ 10 w 21"/>
                <a:gd name="T7" fmla="*/ 12 h 14"/>
                <a:gd name="T8" fmla="*/ 14 w 21"/>
                <a:gd name="T9" fmla="*/ 12 h 14"/>
                <a:gd name="T10" fmla="*/ 16 w 21"/>
                <a:gd name="T11" fmla="*/ 12 h 14"/>
                <a:gd name="T12" fmla="*/ 18 w 21"/>
                <a:gd name="T13" fmla="*/ 12 h 14"/>
                <a:gd name="T14" fmla="*/ 20 w 21"/>
                <a:gd name="T15" fmla="*/ 12 h 14"/>
                <a:gd name="T16" fmla="*/ 21 w 21"/>
                <a:gd name="T17" fmla="*/ 0 h 14"/>
                <a:gd name="T18" fmla="*/ 20 w 21"/>
                <a:gd name="T19" fmla="*/ 0 h 14"/>
                <a:gd name="T20" fmla="*/ 18 w 21"/>
                <a:gd name="T21" fmla="*/ 0 h 14"/>
                <a:gd name="T22" fmla="*/ 16 w 21"/>
                <a:gd name="T23" fmla="*/ 0 h 14"/>
                <a:gd name="T24" fmla="*/ 14 w 21"/>
                <a:gd name="T25" fmla="*/ 0 h 14"/>
                <a:gd name="T26" fmla="*/ 10 w 21"/>
                <a:gd name="T27" fmla="*/ 0 h 14"/>
                <a:gd name="T28" fmla="*/ 8 w 21"/>
                <a:gd name="T29" fmla="*/ 0 h 14"/>
                <a:gd name="T30" fmla="*/ 4 w 21"/>
                <a:gd name="T31" fmla="*/ 0 h 14"/>
                <a:gd name="T32" fmla="*/ 0 w 21"/>
                <a:gd name="T33" fmla="*/ 2 h 14"/>
                <a:gd name="T34" fmla="*/ 4 w 21"/>
                <a:gd name="T35" fmla="*/ 0 h 14"/>
                <a:gd name="T36" fmla="*/ 4 w 21"/>
                <a:gd name="T37" fmla="*/ 1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4"/>
                <a:gd name="T59" fmla="*/ 21 w 21"/>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4">
                  <a:moveTo>
                    <a:pt x="4" y="14"/>
                  </a:moveTo>
                  <a:lnTo>
                    <a:pt x="6" y="12"/>
                  </a:lnTo>
                  <a:lnTo>
                    <a:pt x="8" y="12"/>
                  </a:lnTo>
                  <a:lnTo>
                    <a:pt x="10" y="12"/>
                  </a:lnTo>
                  <a:lnTo>
                    <a:pt x="14" y="12"/>
                  </a:lnTo>
                  <a:lnTo>
                    <a:pt x="16" y="12"/>
                  </a:lnTo>
                  <a:lnTo>
                    <a:pt x="18" y="12"/>
                  </a:lnTo>
                  <a:lnTo>
                    <a:pt x="20" y="12"/>
                  </a:lnTo>
                  <a:lnTo>
                    <a:pt x="21" y="0"/>
                  </a:lnTo>
                  <a:lnTo>
                    <a:pt x="20" y="0"/>
                  </a:lnTo>
                  <a:lnTo>
                    <a:pt x="18" y="0"/>
                  </a:lnTo>
                  <a:lnTo>
                    <a:pt x="16" y="0"/>
                  </a:lnTo>
                  <a:lnTo>
                    <a:pt x="14" y="0"/>
                  </a:lnTo>
                  <a:lnTo>
                    <a:pt x="10" y="0"/>
                  </a:lnTo>
                  <a:lnTo>
                    <a:pt x="8" y="0"/>
                  </a:lnTo>
                  <a:lnTo>
                    <a:pt x="4" y="0"/>
                  </a:lnTo>
                  <a:lnTo>
                    <a:pt x="0" y="2"/>
                  </a:lnTo>
                  <a:lnTo>
                    <a:pt x="4" y="0"/>
                  </a:lnTo>
                  <a:lnTo>
                    <a:pt x="4"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3" name="Freeform 69"/>
            <p:cNvSpPr/>
            <p:nvPr/>
          </p:nvSpPr>
          <p:spPr bwMode="auto">
            <a:xfrm>
              <a:off x="3761" y="1515"/>
              <a:ext cx="21" cy="19"/>
            </a:xfrm>
            <a:custGeom>
              <a:avLst/>
              <a:gdLst>
                <a:gd name="T0" fmla="*/ 10 w 21"/>
                <a:gd name="T1" fmla="*/ 0 h 19"/>
                <a:gd name="T2" fmla="*/ 4 w 21"/>
                <a:gd name="T3" fmla="*/ 2 h 19"/>
                <a:gd name="T4" fmla="*/ 0 w 21"/>
                <a:gd name="T5" fmla="*/ 7 h 19"/>
                <a:gd name="T6" fmla="*/ 4 w 21"/>
                <a:gd name="T7" fmla="*/ 15 h 19"/>
                <a:gd name="T8" fmla="*/ 8 w 21"/>
                <a:gd name="T9" fmla="*/ 17 h 19"/>
                <a:gd name="T10" fmla="*/ 13 w 21"/>
                <a:gd name="T11" fmla="*/ 17 h 19"/>
                <a:gd name="T12" fmla="*/ 17 w 21"/>
                <a:gd name="T13" fmla="*/ 19 h 19"/>
                <a:gd name="T14" fmla="*/ 19 w 21"/>
                <a:gd name="T15" fmla="*/ 19 h 19"/>
                <a:gd name="T16" fmla="*/ 21 w 21"/>
                <a:gd name="T17" fmla="*/ 19 h 19"/>
                <a:gd name="T18" fmla="*/ 21 w 21"/>
                <a:gd name="T19" fmla="*/ 5 h 19"/>
                <a:gd name="T20" fmla="*/ 19 w 21"/>
                <a:gd name="T21" fmla="*/ 5 h 19"/>
                <a:gd name="T22" fmla="*/ 17 w 21"/>
                <a:gd name="T23" fmla="*/ 5 h 19"/>
                <a:gd name="T24" fmla="*/ 13 w 21"/>
                <a:gd name="T25" fmla="*/ 5 h 19"/>
                <a:gd name="T26" fmla="*/ 12 w 21"/>
                <a:gd name="T27" fmla="*/ 5 h 19"/>
                <a:gd name="T28" fmla="*/ 10 w 21"/>
                <a:gd name="T29" fmla="*/ 5 h 19"/>
                <a:gd name="T30" fmla="*/ 12 w 21"/>
                <a:gd name="T31" fmla="*/ 9 h 19"/>
                <a:gd name="T32" fmla="*/ 12 w 21"/>
                <a:gd name="T33" fmla="*/ 11 h 19"/>
                <a:gd name="T34" fmla="*/ 15 w 21"/>
                <a:gd name="T35" fmla="*/ 11 h 19"/>
                <a:gd name="T36" fmla="*/ 15 w 21"/>
                <a:gd name="T37" fmla="*/ 9 h 19"/>
                <a:gd name="T38" fmla="*/ 10 w 21"/>
                <a:gd name="T39" fmla="*/ 0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19"/>
                <a:gd name="T62" fmla="*/ 21 w 21"/>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19">
                  <a:moveTo>
                    <a:pt x="10" y="0"/>
                  </a:moveTo>
                  <a:lnTo>
                    <a:pt x="4" y="2"/>
                  </a:lnTo>
                  <a:lnTo>
                    <a:pt x="0" y="7"/>
                  </a:lnTo>
                  <a:lnTo>
                    <a:pt x="4" y="15"/>
                  </a:lnTo>
                  <a:lnTo>
                    <a:pt x="8" y="17"/>
                  </a:lnTo>
                  <a:lnTo>
                    <a:pt x="13" y="17"/>
                  </a:lnTo>
                  <a:lnTo>
                    <a:pt x="17" y="19"/>
                  </a:lnTo>
                  <a:lnTo>
                    <a:pt x="19" y="19"/>
                  </a:lnTo>
                  <a:lnTo>
                    <a:pt x="21" y="19"/>
                  </a:lnTo>
                  <a:lnTo>
                    <a:pt x="21" y="5"/>
                  </a:lnTo>
                  <a:lnTo>
                    <a:pt x="19" y="5"/>
                  </a:lnTo>
                  <a:lnTo>
                    <a:pt x="17" y="5"/>
                  </a:lnTo>
                  <a:lnTo>
                    <a:pt x="13" y="5"/>
                  </a:lnTo>
                  <a:lnTo>
                    <a:pt x="12" y="5"/>
                  </a:lnTo>
                  <a:lnTo>
                    <a:pt x="10" y="5"/>
                  </a:lnTo>
                  <a:lnTo>
                    <a:pt x="12" y="9"/>
                  </a:lnTo>
                  <a:lnTo>
                    <a:pt x="12" y="11"/>
                  </a:lnTo>
                  <a:lnTo>
                    <a:pt x="15" y="11"/>
                  </a:lnTo>
                  <a:lnTo>
                    <a:pt x="15" y="9"/>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4" name="Freeform 70"/>
            <p:cNvSpPr/>
            <p:nvPr/>
          </p:nvSpPr>
          <p:spPr bwMode="auto">
            <a:xfrm>
              <a:off x="3771" y="1499"/>
              <a:ext cx="40" cy="25"/>
            </a:xfrm>
            <a:custGeom>
              <a:avLst/>
              <a:gdLst>
                <a:gd name="T0" fmla="*/ 38 w 40"/>
                <a:gd name="T1" fmla="*/ 0 h 25"/>
                <a:gd name="T2" fmla="*/ 30 w 40"/>
                <a:gd name="T3" fmla="*/ 2 h 25"/>
                <a:gd name="T4" fmla="*/ 23 w 40"/>
                <a:gd name="T5" fmla="*/ 4 h 25"/>
                <a:gd name="T6" fmla="*/ 17 w 40"/>
                <a:gd name="T7" fmla="*/ 6 h 25"/>
                <a:gd name="T8" fmla="*/ 11 w 40"/>
                <a:gd name="T9" fmla="*/ 8 h 25"/>
                <a:gd name="T10" fmla="*/ 5 w 40"/>
                <a:gd name="T11" fmla="*/ 12 h 25"/>
                <a:gd name="T12" fmla="*/ 2 w 40"/>
                <a:gd name="T13" fmla="*/ 14 h 25"/>
                <a:gd name="T14" fmla="*/ 0 w 40"/>
                <a:gd name="T15" fmla="*/ 16 h 25"/>
                <a:gd name="T16" fmla="*/ 5 w 40"/>
                <a:gd name="T17" fmla="*/ 25 h 25"/>
                <a:gd name="T18" fmla="*/ 7 w 40"/>
                <a:gd name="T19" fmla="*/ 25 h 25"/>
                <a:gd name="T20" fmla="*/ 9 w 40"/>
                <a:gd name="T21" fmla="*/ 23 h 25"/>
                <a:gd name="T22" fmla="*/ 11 w 40"/>
                <a:gd name="T23" fmla="*/ 21 h 25"/>
                <a:gd name="T24" fmla="*/ 17 w 40"/>
                <a:gd name="T25" fmla="*/ 20 h 25"/>
                <a:gd name="T26" fmla="*/ 21 w 40"/>
                <a:gd name="T27" fmla="*/ 18 h 25"/>
                <a:gd name="T28" fmla="*/ 27 w 40"/>
                <a:gd name="T29" fmla="*/ 16 h 25"/>
                <a:gd name="T30" fmla="*/ 32 w 40"/>
                <a:gd name="T31" fmla="*/ 14 h 25"/>
                <a:gd name="T32" fmla="*/ 38 w 40"/>
                <a:gd name="T33" fmla="*/ 14 h 25"/>
                <a:gd name="T34" fmla="*/ 40 w 40"/>
                <a:gd name="T35" fmla="*/ 14 h 25"/>
                <a:gd name="T36" fmla="*/ 38 w 40"/>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25"/>
                <a:gd name="T59" fmla="*/ 40 w 40"/>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25">
                  <a:moveTo>
                    <a:pt x="38" y="0"/>
                  </a:moveTo>
                  <a:lnTo>
                    <a:pt x="30" y="2"/>
                  </a:lnTo>
                  <a:lnTo>
                    <a:pt x="23" y="4"/>
                  </a:lnTo>
                  <a:lnTo>
                    <a:pt x="17" y="6"/>
                  </a:lnTo>
                  <a:lnTo>
                    <a:pt x="11" y="8"/>
                  </a:lnTo>
                  <a:lnTo>
                    <a:pt x="5" y="12"/>
                  </a:lnTo>
                  <a:lnTo>
                    <a:pt x="2" y="14"/>
                  </a:lnTo>
                  <a:lnTo>
                    <a:pt x="0" y="16"/>
                  </a:lnTo>
                  <a:lnTo>
                    <a:pt x="5" y="25"/>
                  </a:lnTo>
                  <a:lnTo>
                    <a:pt x="7" y="25"/>
                  </a:lnTo>
                  <a:lnTo>
                    <a:pt x="9" y="23"/>
                  </a:lnTo>
                  <a:lnTo>
                    <a:pt x="11" y="21"/>
                  </a:lnTo>
                  <a:lnTo>
                    <a:pt x="17" y="20"/>
                  </a:lnTo>
                  <a:lnTo>
                    <a:pt x="21" y="18"/>
                  </a:lnTo>
                  <a:lnTo>
                    <a:pt x="27" y="16"/>
                  </a:lnTo>
                  <a:lnTo>
                    <a:pt x="32" y="14"/>
                  </a:lnTo>
                  <a:lnTo>
                    <a:pt x="38" y="14"/>
                  </a:lnTo>
                  <a:lnTo>
                    <a:pt x="40" y="14"/>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5" name="Freeform 71"/>
            <p:cNvSpPr/>
            <p:nvPr/>
          </p:nvSpPr>
          <p:spPr bwMode="auto">
            <a:xfrm>
              <a:off x="3809" y="1496"/>
              <a:ext cx="25" cy="17"/>
            </a:xfrm>
            <a:custGeom>
              <a:avLst/>
              <a:gdLst>
                <a:gd name="T0" fmla="*/ 15 w 25"/>
                <a:gd name="T1" fmla="*/ 1 h 17"/>
                <a:gd name="T2" fmla="*/ 15 w 25"/>
                <a:gd name="T3" fmla="*/ 0 h 17"/>
                <a:gd name="T4" fmla="*/ 13 w 25"/>
                <a:gd name="T5" fmla="*/ 1 h 17"/>
                <a:gd name="T6" fmla="*/ 10 w 25"/>
                <a:gd name="T7" fmla="*/ 1 h 17"/>
                <a:gd name="T8" fmla="*/ 8 w 25"/>
                <a:gd name="T9" fmla="*/ 3 h 17"/>
                <a:gd name="T10" fmla="*/ 4 w 25"/>
                <a:gd name="T11" fmla="*/ 3 h 17"/>
                <a:gd name="T12" fmla="*/ 2 w 25"/>
                <a:gd name="T13" fmla="*/ 3 h 17"/>
                <a:gd name="T14" fmla="*/ 0 w 25"/>
                <a:gd name="T15" fmla="*/ 3 h 17"/>
                <a:gd name="T16" fmla="*/ 2 w 25"/>
                <a:gd name="T17" fmla="*/ 17 h 17"/>
                <a:gd name="T18" fmla="*/ 4 w 25"/>
                <a:gd name="T19" fmla="*/ 15 h 17"/>
                <a:gd name="T20" fmla="*/ 6 w 25"/>
                <a:gd name="T21" fmla="*/ 15 h 17"/>
                <a:gd name="T22" fmla="*/ 10 w 25"/>
                <a:gd name="T23" fmla="*/ 15 h 17"/>
                <a:gd name="T24" fmla="*/ 13 w 25"/>
                <a:gd name="T25" fmla="*/ 13 h 17"/>
                <a:gd name="T26" fmla="*/ 17 w 25"/>
                <a:gd name="T27" fmla="*/ 13 h 17"/>
                <a:gd name="T28" fmla="*/ 21 w 25"/>
                <a:gd name="T29" fmla="*/ 11 h 17"/>
                <a:gd name="T30" fmla="*/ 23 w 25"/>
                <a:gd name="T31" fmla="*/ 9 h 17"/>
                <a:gd name="T32" fmla="*/ 25 w 25"/>
                <a:gd name="T33" fmla="*/ 7 h 17"/>
                <a:gd name="T34" fmla="*/ 15 w 25"/>
                <a:gd name="T35" fmla="*/ 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17"/>
                <a:gd name="T56" fmla="*/ 25 w 2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17">
                  <a:moveTo>
                    <a:pt x="15" y="1"/>
                  </a:moveTo>
                  <a:lnTo>
                    <a:pt x="15" y="0"/>
                  </a:lnTo>
                  <a:lnTo>
                    <a:pt x="13" y="1"/>
                  </a:lnTo>
                  <a:lnTo>
                    <a:pt x="10" y="1"/>
                  </a:lnTo>
                  <a:lnTo>
                    <a:pt x="8" y="3"/>
                  </a:lnTo>
                  <a:lnTo>
                    <a:pt x="4" y="3"/>
                  </a:lnTo>
                  <a:lnTo>
                    <a:pt x="2" y="3"/>
                  </a:lnTo>
                  <a:lnTo>
                    <a:pt x="0" y="3"/>
                  </a:lnTo>
                  <a:lnTo>
                    <a:pt x="2" y="17"/>
                  </a:lnTo>
                  <a:lnTo>
                    <a:pt x="4" y="15"/>
                  </a:lnTo>
                  <a:lnTo>
                    <a:pt x="6" y="15"/>
                  </a:lnTo>
                  <a:lnTo>
                    <a:pt x="10" y="15"/>
                  </a:lnTo>
                  <a:lnTo>
                    <a:pt x="13" y="13"/>
                  </a:lnTo>
                  <a:lnTo>
                    <a:pt x="17" y="13"/>
                  </a:lnTo>
                  <a:lnTo>
                    <a:pt x="21" y="11"/>
                  </a:lnTo>
                  <a:lnTo>
                    <a:pt x="23" y="9"/>
                  </a:lnTo>
                  <a:lnTo>
                    <a:pt x="25" y="7"/>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6" name="Freeform 72"/>
            <p:cNvSpPr/>
            <p:nvPr/>
          </p:nvSpPr>
          <p:spPr bwMode="auto">
            <a:xfrm>
              <a:off x="3824" y="1486"/>
              <a:ext cx="31" cy="17"/>
            </a:xfrm>
            <a:custGeom>
              <a:avLst/>
              <a:gdLst>
                <a:gd name="T0" fmla="*/ 31 w 31"/>
                <a:gd name="T1" fmla="*/ 0 h 17"/>
                <a:gd name="T2" fmla="*/ 23 w 31"/>
                <a:gd name="T3" fmla="*/ 0 h 17"/>
                <a:gd name="T4" fmla="*/ 16 w 31"/>
                <a:gd name="T5" fmla="*/ 0 h 17"/>
                <a:gd name="T6" fmla="*/ 12 w 31"/>
                <a:gd name="T7" fmla="*/ 2 h 17"/>
                <a:gd name="T8" fmla="*/ 6 w 31"/>
                <a:gd name="T9" fmla="*/ 4 h 17"/>
                <a:gd name="T10" fmla="*/ 4 w 31"/>
                <a:gd name="T11" fmla="*/ 8 h 17"/>
                <a:gd name="T12" fmla="*/ 2 w 31"/>
                <a:gd name="T13" fmla="*/ 10 h 17"/>
                <a:gd name="T14" fmla="*/ 0 w 31"/>
                <a:gd name="T15" fmla="*/ 10 h 17"/>
                <a:gd name="T16" fmla="*/ 0 w 31"/>
                <a:gd name="T17" fmla="*/ 11 h 17"/>
                <a:gd name="T18" fmla="*/ 10 w 31"/>
                <a:gd name="T19" fmla="*/ 17 h 17"/>
                <a:gd name="T20" fmla="*/ 12 w 31"/>
                <a:gd name="T21" fmla="*/ 15 h 17"/>
                <a:gd name="T22" fmla="*/ 14 w 31"/>
                <a:gd name="T23" fmla="*/ 15 h 17"/>
                <a:gd name="T24" fmla="*/ 16 w 31"/>
                <a:gd name="T25" fmla="*/ 13 h 17"/>
                <a:gd name="T26" fmla="*/ 20 w 31"/>
                <a:gd name="T27" fmla="*/ 13 h 17"/>
                <a:gd name="T28" fmla="*/ 25 w 31"/>
                <a:gd name="T29" fmla="*/ 11 h 17"/>
                <a:gd name="T30" fmla="*/ 31 w 31"/>
                <a:gd name="T31" fmla="*/ 11 h 17"/>
                <a:gd name="T32" fmla="*/ 31 w 31"/>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17"/>
                <a:gd name="T53" fmla="*/ 31 w 31"/>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17">
                  <a:moveTo>
                    <a:pt x="31" y="0"/>
                  </a:moveTo>
                  <a:lnTo>
                    <a:pt x="23" y="0"/>
                  </a:lnTo>
                  <a:lnTo>
                    <a:pt x="16" y="0"/>
                  </a:lnTo>
                  <a:lnTo>
                    <a:pt x="12" y="2"/>
                  </a:lnTo>
                  <a:lnTo>
                    <a:pt x="6" y="4"/>
                  </a:lnTo>
                  <a:lnTo>
                    <a:pt x="4" y="8"/>
                  </a:lnTo>
                  <a:lnTo>
                    <a:pt x="2" y="10"/>
                  </a:lnTo>
                  <a:lnTo>
                    <a:pt x="0" y="10"/>
                  </a:lnTo>
                  <a:lnTo>
                    <a:pt x="0" y="11"/>
                  </a:lnTo>
                  <a:lnTo>
                    <a:pt x="10" y="17"/>
                  </a:lnTo>
                  <a:lnTo>
                    <a:pt x="12" y="15"/>
                  </a:lnTo>
                  <a:lnTo>
                    <a:pt x="14" y="15"/>
                  </a:lnTo>
                  <a:lnTo>
                    <a:pt x="16" y="13"/>
                  </a:lnTo>
                  <a:lnTo>
                    <a:pt x="20" y="13"/>
                  </a:lnTo>
                  <a:lnTo>
                    <a:pt x="25" y="11"/>
                  </a:lnTo>
                  <a:lnTo>
                    <a:pt x="31" y="11"/>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7" name="Freeform 73"/>
            <p:cNvSpPr/>
            <p:nvPr/>
          </p:nvSpPr>
          <p:spPr bwMode="auto">
            <a:xfrm>
              <a:off x="3855" y="1484"/>
              <a:ext cx="25" cy="13"/>
            </a:xfrm>
            <a:custGeom>
              <a:avLst/>
              <a:gdLst>
                <a:gd name="T0" fmla="*/ 25 w 25"/>
                <a:gd name="T1" fmla="*/ 2 h 13"/>
                <a:gd name="T2" fmla="*/ 23 w 25"/>
                <a:gd name="T3" fmla="*/ 2 h 13"/>
                <a:gd name="T4" fmla="*/ 21 w 25"/>
                <a:gd name="T5" fmla="*/ 2 h 13"/>
                <a:gd name="T6" fmla="*/ 17 w 25"/>
                <a:gd name="T7" fmla="*/ 2 h 13"/>
                <a:gd name="T8" fmla="*/ 13 w 25"/>
                <a:gd name="T9" fmla="*/ 0 h 13"/>
                <a:gd name="T10" fmla="*/ 10 w 25"/>
                <a:gd name="T11" fmla="*/ 2 h 13"/>
                <a:gd name="T12" fmla="*/ 6 w 25"/>
                <a:gd name="T13" fmla="*/ 2 h 13"/>
                <a:gd name="T14" fmla="*/ 2 w 25"/>
                <a:gd name="T15" fmla="*/ 2 h 13"/>
                <a:gd name="T16" fmla="*/ 0 w 25"/>
                <a:gd name="T17" fmla="*/ 2 h 13"/>
                <a:gd name="T18" fmla="*/ 0 w 25"/>
                <a:gd name="T19" fmla="*/ 13 h 13"/>
                <a:gd name="T20" fmla="*/ 2 w 25"/>
                <a:gd name="T21" fmla="*/ 13 h 13"/>
                <a:gd name="T22" fmla="*/ 4 w 25"/>
                <a:gd name="T23" fmla="*/ 13 h 13"/>
                <a:gd name="T24" fmla="*/ 6 w 25"/>
                <a:gd name="T25" fmla="*/ 13 h 13"/>
                <a:gd name="T26" fmla="*/ 10 w 25"/>
                <a:gd name="T27" fmla="*/ 13 h 13"/>
                <a:gd name="T28" fmla="*/ 13 w 25"/>
                <a:gd name="T29" fmla="*/ 13 h 13"/>
                <a:gd name="T30" fmla="*/ 17 w 25"/>
                <a:gd name="T31" fmla="*/ 13 h 13"/>
                <a:gd name="T32" fmla="*/ 19 w 25"/>
                <a:gd name="T33" fmla="*/ 13 h 13"/>
                <a:gd name="T34" fmla="*/ 21 w 25"/>
                <a:gd name="T35" fmla="*/ 13 h 13"/>
                <a:gd name="T36" fmla="*/ 25 w 25"/>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13"/>
                <a:gd name="T59" fmla="*/ 25 w 25"/>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13">
                  <a:moveTo>
                    <a:pt x="25" y="2"/>
                  </a:moveTo>
                  <a:lnTo>
                    <a:pt x="23" y="2"/>
                  </a:lnTo>
                  <a:lnTo>
                    <a:pt x="21" y="2"/>
                  </a:lnTo>
                  <a:lnTo>
                    <a:pt x="17" y="2"/>
                  </a:lnTo>
                  <a:lnTo>
                    <a:pt x="13" y="0"/>
                  </a:lnTo>
                  <a:lnTo>
                    <a:pt x="10" y="2"/>
                  </a:lnTo>
                  <a:lnTo>
                    <a:pt x="6" y="2"/>
                  </a:lnTo>
                  <a:lnTo>
                    <a:pt x="2" y="2"/>
                  </a:lnTo>
                  <a:lnTo>
                    <a:pt x="0" y="2"/>
                  </a:lnTo>
                  <a:lnTo>
                    <a:pt x="0" y="13"/>
                  </a:lnTo>
                  <a:lnTo>
                    <a:pt x="2" y="13"/>
                  </a:lnTo>
                  <a:lnTo>
                    <a:pt x="4" y="13"/>
                  </a:lnTo>
                  <a:lnTo>
                    <a:pt x="6" y="13"/>
                  </a:lnTo>
                  <a:lnTo>
                    <a:pt x="10" y="13"/>
                  </a:lnTo>
                  <a:lnTo>
                    <a:pt x="13" y="13"/>
                  </a:lnTo>
                  <a:lnTo>
                    <a:pt x="17" y="13"/>
                  </a:lnTo>
                  <a:lnTo>
                    <a:pt x="19" y="13"/>
                  </a:lnTo>
                  <a:lnTo>
                    <a:pt x="21" y="13"/>
                  </a:lnTo>
                  <a:lnTo>
                    <a:pt x="25"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8" name="Freeform 74"/>
            <p:cNvSpPr/>
            <p:nvPr/>
          </p:nvSpPr>
          <p:spPr bwMode="auto">
            <a:xfrm>
              <a:off x="3876" y="1486"/>
              <a:ext cx="25" cy="13"/>
            </a:xfrm>
            <a:custGeom>
              <a:avLst/>
              <a:gdLst>
                <a:gd name="T0" fmla="*/ 19 w 25"/>
                <a:gd name="T1" fmla="*/ 2 h 13"/>
                <a:gd name="T2" fmla="*/ 17 w 25"/>
                <a:gd name="T3" fmla="*/ 2 h 13"/>
                <a:gd name="T4" fmla="*/ 16 w 25"/>
                <a:gd name="T5" fmla="*/ 2 h 13"/>
                <a:gd name="T6" fmla="*/ 14 w 25"/>
                <a:gd name="T7" fmla="*/ 2 h 13"/>
                <a:gd name="T8" fmla="*/ 10 w 25"/>
                <a:gd name="T9" fmla="*/ 2 h 13"/>
                <a:gd name="T10" fmla="*/ 8 w 25"/>
                <a:gd name="T11" fmla="*/ 2 h 13"/>
                <a:gd name="T12" fmla="*/ 6 w 25"/>
                <a:gd name="T13" fmla="*/ 0 h 13"/>
                <a:gd name="T14" fmla="*/ 4 w 25"/>
                <a:gd name="T15" fmla="*/ 0 h 13"/>
                <a:gd name="T16" fmla="*/ 0 w 25"/>
                <a:gd name="T17" fmla="*/ 11 h 13"/>
                <a:gd name="T18" fmla="*/ 2 w 25"/>
                <a:gd name="T19" fmla="*/ 11 h 13"/>
                <a:gd name="T20" fmla="*/ 4 w 25"/>
                <a:gd name="T21" fmla="*/ 13 h 13"/>
                <a:gd name="T22" fmla="*/ 8 w 25"/>
                <a:gd name="T23" fmla="*/ 13 h 13"/>
                <a:gd name="T24" fmla="*/ 12 w 25"/>
                <a:gd name="T25" fmla="*/ 13 h 13"/>
                <a:gd name="T26" fmla="*/ 17 w 25"/>
                <a:gd name="T27" fmla="*/ 13 h 13"/>
                <a:gd name="T28" fmla="*/ 21 w 25"/>
                <a:gd name="T29" fmla="*/ 13 h 13"/>
                <a:gd name="T30" fmla="*/ 25 w 25"/>
                <a:gd name="T31" fmla="*/ 11 h 13"/>
                <a:gd name="T32" fmla="*/ 19 w 25"/>
                <a:gd name="T33" fmla="*/ 2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3"/>
                <a:gd name="T53" fmla="*/ 25 w 25"/>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3">
                  <a:moveTo>
                    <a:pt x="19" y="2"/>
                  </a:moveTo>
                  <a:lnTo>
                    <a:pt x="17" y="2"/>
                  </a:lnTo>
                  <a:lnTo>
                    <a:pt x="16" y="2"/>
                  </a:lnTo>
                  <a:lnTo>
                    <a:pt x="14" y="2"/>
                  </a:lnTo>
                  <a:lnTo>
                    <a:pt x="10" y="2"/>
                  </a:lnTo>
                  <a:lnTo>
                    <a:pt x="8" y="2"/>
                  </a:lnTo>
                  <a:lnTo>
                    <a:pt x="6" y="0"/>
                  </a:lnTo>
                  <a:lnTo>
                    <a:pt x="4" y="0"/>
                  </a:lnTo>
                  <a:lnTo>
                    <a:pt x="0" y="11"/>
                  </a:lnTo>
                  <a:lnTo>
                    <a:pt x="2" y="11"/>
                  </a:lnTo>
                  <a:lnTo>
                    <a:pt x="4" y="13"/>
                  </a:lnTo>
                  <a:lnTo>
                    <a:pt x="8" y="13"/>
                  </a:lnTo>
                  <a:lnTo>
                    <a:pt x="12" y="13"/>
                  </a:lnTo>
                  <a:lnTo>
                    <a:pt x="17" y="13"/>
                  </a:lnTo>
                  <a:lnTo>
                    <a:pt x="21" y="13"/>
                  </a:lnTo>
                  <a:lnTo>
                    <a:pt x="25" y="11"/>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39" name="Freeform 75"/>
            <p:cNvSpPr/>
            <p:nvPr/>
          </p:nvSpPr>
          <p:spPr bwMode="auto">
            <a:xfrm>
              <a:off x="3895" y="1482"/>
              <a:ext cx="27" cy="15"/>
            </a:xfrm>
            <a:custGeom>
              <a:avLst/>
              <a:gdLst>
                <a:gd name="T0" fmla="*/ 27 w 27"/>
                <a:gd name="T1" fmla="*/ 2 h 15"/>
                <a:gd name="T2" fmla="*/ 23 w 27"/>
                <a:gd name="T3" fmla="*/ 0 h 15"/>
                <a:gd name="T4" fmla="*/ 18 w 27"/>
                <a:gd name="T5" fmla="*/ 0 h 15"/>
                <a:gd name="T6" fmla="*/ 14 w 27"/>
                <a:gd name="T7" fmla="*/ 2 h 15"/>
                <a:gd name="T8" fmla="*/ 10 w 27"/>
                <a:gd name="T9" fmla="*/ 2 h 15"/>
                <a:gd name="T10" fmla="*/ 6 w 27"/>
                <a:gd name="T11" fmla="*/ 4 h 15"/>
                <a:gd name="T12" fmla="*/ 4 w 27"/>
                <a:gd name="T13" fmla="*/ 4 h 15"/>
                <a:gd name="T14" fmla="*/ 2 w 27"/>
                <a:gd name="T15" fmla="*/ 6 h 15"/>
                <a:gd name="T16" fmla="*/ 0 w 27"/>
                <a:gd name="T17" fmla="*/ 6 h 15"/>
                <a:gd name="T18" fmla="*/ 6 w 27"/>
                <a:gd name="T19" fmla="*/ 15 h 15"/>
                <a:gd name="T20" fmla="*/ 8 w 27"/>
                <a:gd name="T21" fmla="*/ 15 h 15"/>
                <a:gd name="T22" fmla="*/ 10 w 27"/>
                <a:gd name="T23" fmla="*/ 15 h 15"/>
                <a:gd name="T24" fmla="*/ 14 w 27"/>
                <a:gd name="T25" fmla="*/ 14 h 15"/>
                <a:gd name="T26" fmla="*/ 16 w 27"/>
                <a:gd name="T27" fmla="*/ 14 h 15"/>
                <a:gd name="T28" fmla="*/ 20 w 27"/>
                <a:gd name="T29" fmla="*/ 14 h 15"/>
                <a:gd name="T30" fmla="*/ 21 w 27"/>
                <a:gd name="T31" fmla="*/ 14 h 15"/>
                <a:gd name="T32" fmla="*/ 23 w 27"/>
                <a:gd name="T33" fmla="*/ 14 h 15"/>
                <a:gd name="T34" fmla="*/ 25 w 27"/>
                <a:gd name="T35" fmla="*/ 14 h 15"/>
                <a:gd name="T36" fmla="*/ 27 w 27"/>
                <a:gd name="T37" fmla="*/ 2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5"/>
                <a:gd name="T59" fmla="*/ 27 w 27"/>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5">
                  <a:moveTo>
                    <a:pt x="27" y="2"/>
                  </a:moveTo>
                  <a:lnTo>
                    <a:pt x="23" y="0"/>
                  </a:lnTo>
                  <a:lnTo>
                    <a:pt x="18" y="0"/>
                  </a:lnTo>
                  <a:lnTo>
                    <a:pt x="14" y="2"/>
                  </a:lnTo>
                  <a:lnTo>
                    <a:pt x="10" y="2"/>
                  </a:lnTo>
                  <a:lnTo>
                    <a:pt x="6" y="4"/>
                  </a:lnTo>
                  <a:lnTo>
                    <a:pt x="4" y="4"/>
                  </a:lnTo>
                  <a:lnTo>
                    <a:pt x="2" y="6"/>
                  </a:lnTo>
                  <a:lnTo>
                    <a:pt x="0" y="6"/>
                  </a:lnTo>
                  <a:lnTo>
                    <a:pt x="6" y="15"/>
                  </a:lnTo>
                  <a:lnTo>
                    <a:pt x="8" y="15"/>
                  </a:lnTo>
                  <a:lnTo>
                    <a:pt x="10" y="15"/>
                  </a:lnTo>
                  <a:lnTo>
                    <a:pt x="14" y="14"/>
                  </a:lnTo>
                  <a:lnTo>
                    <a:pt x="16" y="14"/>
                  </a:lnTo>
                  <a:lnTo>
                    <a:pt x="20" y="14"/>
                  </a:lnTo>
                  <a:lnTo>
                    <a:pt x="21" y="14"/>
                  </a:lnTo>
                  <a:lnTo>
                    <a:pt x="23" y="14"/>
                  </a:lnTo>
                  <a:lnTo>
                    <a:pt x="25" y="14"/>
                  </a:lnTo>
                  <a:lnTo>
                    <a:pt x="27"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0" name="Freeform 76"/>
            <p:cNvSpPr/>
            <p:nvPr/>
          </p:nvSpPr>
          <p:spPr bwMode="auto">
            <a:xfrm>
              <a:off x="3920" y="1484"/>
              <a:ext cx="23" cy="19"/>
            </a:xfrm>
            <a:custGeom>
              <a:avLst/>
              <a:gdLst>
                <a:gd name="T0" fmla="*/ 23 w 23"/>
                <a:gd name="T1" fmla="*/ 10 h 19"/>
                <a:gd name="T2" fmla="*/ 19 w 23"/>
                <a:gd name="T3" fmla="*/ 8 h 19"/>
                <a:gd name="T4" fmla="*/ 16 w 23"/>
                <a:gd name="T5" fmla="*/ 4 h 19"/>
                <a:gd name="T6" fmla="*/ 12 w 23"/>
                <a:gd name="T7" fmla="*/ 2 h 19"/>
                <a:gd name="T8" fmla="*/ 8 w 23"/>
                <a:gd name="T9" fmla="*/ 2 h 19"/>
                <a:gd name="T10" fmla="*/ 6 w 23"/>
                <a:gd name="T11" fmla="*/ 0 h 19"/>
                <a:gd name="T12" fmla="*/ 4 w 23"/>
                <a:gd name="T13" fmla="*/ 0 h 19"/>
                <a:gd name="T14" fmla="*/ 2 w 23"/>
                <a:gd name="T15" fmla="*/ 0 h 19"/>
                <a:gd name="T16" fmla="*/ 0 w 23"/>
                <a:gd name="T17" fmla="*/ 12 h 19"/>
                <a:gd name="T18" fmla="*/ 2 w 23"/>
                <a:gd name="T19" fmla="*/ 12 h 19"/>
                <a:gd name="T20" fmla="*/ 4 w 23"/>
                <a:gd name="T21" fmla="*/ 12 h 19"/>
                <a:gd name="T22" fmla="*/ 6 w 23"/>
                <a:gd name="T23" fmla="*/ 13 h 19"/>
                <a:gd name="T24" fmla="*/ 10 w 23"/>
                <a:gd name="T25" fmla="*/ 15 h 19"/>
                <a:gd name="T26" fmla="*/ 12 w 23"/>
                <a:gd name="T27" fmla="*/ 17 h 19"/>
                <a:gd name="T28" fmla="*/ 16 w 23"/>
                <a:gd name="T29" fmla="*/ 19 h 19"/>
                <a:gd name="T30" fmla="*/ 23 w 23"/>
                <a:gd name="T31" fmla="*/ 1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19"/>
                <a:gd name="T50" fmla="*/ 23 w 2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19">
                  <a:moveTo>
                    <a:pt x="23" y="10"/>
                  </a:moveTo>
                  <a:lnTo>
                    <a:pt x="19" y="8"/>
                  </a:lnTo>
                  <a:lnTo>
                    <a:pt x="16" y="4"/>
                  </a:lnTo>
                  <a:lnTo>
                    <a:pt x="12" y="2"/>
                  </a:lnTo>
                  <a:lnTo>
                    <a:pt x="8" y="2"/>
                  </a:lnTo>
                  <a:lnTo>
                    <a:pt x="6" y="0"/>
                  </a:lnTo>
                  <a:lnTo>
                    <a:pt x="4" y="0"/>
                  </a:lnTo>
                  <a:lnTo>
                    <a:pt x="2" y="0"/>
                  </a:lnTo>
                  <a:lnTo>
                    <a:pt x="0" y="12"/>
                  </a:lnTo>
                  <a:lnTo>
                    <a:pt x="2" y="12"/>
                  </a:lnTo>
                  <a:lnTo>
                    <a:pt x="4" y="12"/>
                  </a:lnTo>
                  <a:lnTo>
                    <a:pt x="6" y="13"/>
                  </a:lnTo>
                  <a:lnTo>
                    <a:pt x="10" y="15"/>
                  </a:lnTo>
                  <a:lnTo>
                    <a:pt x="12" y="17"/>
                  </a:lnTo>
                  <a:lnTo>
                    <a:pt x="16" y="19"/>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1" name="Freeform 77"/>
            <p:cNvSpPr/>
            <p:nvPr/>
          </p:nvSpPr>
          <p:spPr bwMode="auto">
            <a:xfrm>
              <a:off x="3936" y="1494"/>
              <a:ext cx="15" cy="15"/>
            </a:xfrm>
            <a:custGeom>
              <a:avLst/>
              <a:gdLst>
                <a:gd name="T0" fmla="*/ 15 w 15"/>
                <a:gd name="T1" fmla="*/ 3 h 15"/>
                <a:gd name="T2" fmla="*/ 13 w 15"/>
                <a:gd name="T3" fmla="*/ 3 h 15"/>
                <a:gd name="T4" fmla="*/ 11 w 15"/>
                <a:gd name="T5" fmla="*/ 3 h 15"/>
                <a:gd name="T6" fmla="*/ 11 w 15"/>
                <a:gd name="T7" fmla="*/ 2 h 15"/>
                <a:gd name="T8" fmla="*/ 9 w 15"/>
                <a:gd name="T9" fmla="*/ 2 h 15"/>
                <a:gd name="T10" fmla="*/ 7 w 15"/>
                <a:gd name="T11" fmla="*/ 0 h 15"/>
                <a:gd name="T12" fmla="*/ 0 w 15"/>
                <a:gd name="T13" fmla="*/ 9 h 15"/>
                <a:gd name="T14" fmla="*/ 2 w 15"/>
                <a:gd name="T15" fmla="*/ 11 h 15"/>
                <a:gd name="T16" fmla="*/ 3 w 15"/>
                <a:gd name="T17" fmla="*/ 11 h 15"/>
                <a:gd name="T18" fmla="*/ 5 w 15"/>
                <a:gd name="T19" fmla="*/ 13 h 15"/>
                <a:gd name="T20" fmla="*/ 7 w 15"/>
                <a:gd name="T21" fmla="*/ 13 h 15"/>
                <a:gd name="T22" fmla="*/ 9 w 15"/>
                <a:gd name="T23" fmla="*/ 15 h 15"/>
                <a:gd name="T24" fmla="*/ 11 w 15"/>
                <a:gd name="T25" fmla="*/ 15 h 15"/>
                <a:gd name="T26" fmla="*/ 9 w 15"/>
                <a:gd name="T27" fmla="*/ 15 h 15"/>
                <a:gd name="T28" fmla="*/ 15 w 15"/>
                <a:gd name="T29" fmla="*/ 3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15"/>
                <a:gd name="T47" fmla="*/ 15 w 1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15">
                  <a:moveTo>
                    <a:pt x="15" y="3"/>
                  </a:moveTo>
                  <a:lnTo>
                    <a:pt x="13" y="3"/>
                  </a:lnTo>
                  <a:lnTo>
                    <a:pt x="11" y="3"/>
                  </a:lnTo>
                  <a:lnTo>
                    <a:pt x="11" y="2"/>
                  </a:lnTo>
                  <a:lnTo>
                    <a:pt x="9" y="2"/>
                  </a:lnTo>
                  <a:lnTo>
                    <a:pt x="7" y="0"/>
                  </a:lnTo>
                  <a:lnTo>
                    <a:pt x="0" y="9"/>
                  </a:lnTo>
                  <a:lnTo>
                    <a:pt x="2" y="11"/>
                  </a:lnTo>
                  <a:lnTo>
                    <a:pt x="3" y="11"/>
                  </a:lnTo>
                  <a:lnTo>
                    <a:pt x="5" y="13"/>
                  </a:lnTo>
                  <a:lnTo>
                    <a:pt x="7" y="13"/>
                  </a:lnTo>
                  <a:lnTo>
                    <a:pt x="9" y="15"/>
                  </a:lnTo>
                  <a:lnTo>
                    <a:pt x="11" y="15"/>
                  </a:lnTo>
                  <a:lnTo>
                    <a:pt x="9" y="15"/>
                  </a:lnTo>
                  <a:lnTo>
                    <a:pt x="15"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2" name="Freeform 78"/>
            <p:cNvSpPr/>
            <p:nvPr/>
          </p:nvSpPr>
          <p:spPr bwMode="auto">
            <a:xfrm>
              <a:off x="3943" y="1497"/>
              <a:ext cx="16" cy="23"/>
            </a:xfrm>
            <a:custGeom>
              <a:avLst/>
              <a:gdLst>
                <a:gd name="T0" fmla="*/ 14 w 16"/>
                <a:gd name="T1" fmla="*/ 18 h 23"/>
                <a:gd name="T2" fmla="*/ 14 w 16"/>
                <a:gd name="T3" fmla="*/ 22 h 23"/>
                <a:gd name="T4" fmla="*/ 16 w 16"/>
                <a:gd name="T5" fmla="*/ 16 h 23"/>
                <a:gd name="T6" fmla="*/ 16 w 16"/>
                <a:gd name="T7" fmla="*/ 12 h 23"/>
                <a:gd name="T8" fmla="*/ 14 w 16"/>
                <a:gd name="T9" fmla="*/ 10 h 23"/>
                <a:gd name="T10" fmla="*/ 14 w 16"/>
                <a:gd name="T11" fmla="*/ 6 h 23"/>
                <a:gd name="T12" fmla="*/ 12 w 16"/>
                <a:gd name="T13" fmla="*/ 4 h 23"/>
                <a:gd name="T14" fmla="*/ 10 w 16"/>
                <a:gd name="T15" fmla="*/ 2 h 23"/>
                <a:gd name="T16" fmla="*/ 8 w 16"/>
                <a:gd name="T17" fmla="*/ 2 h 23"/>
                <a:gd name="T18" fmla="*/ 8 w 16"/>
                <a:gd name="T19" fmla="*/ 0 h 23"/>
                <a:gd name="T20" fmla="*/ 2 w 16"/>
                <a:gd name="T21" fmla="*/ 12 h 23"/>
                <a:gd name="T22" fmla="*/ 0 w 16"/>
                <a:gd name="T23" fmla="*/ 12 h 23"/>
                <a:gd name="T24" fmla="*/ 2 w 16"/>
                <a:gd name="T25" fmla="*/ 12 h 23"/>
                <a:gd name="T26" fmla="*/ 2 w 16"/>
                <a:gd name="T27" fmla="*/ 14 h 23"/>
                <a:gd name="T28" fmla="*/ 2 w 16"/>
                <a:gd name="T29" fmla="*/ 16 h 23"/>
                <a:gd name="T30" fmla="*/ 2 w 16"/>
                <a:gd name="T31" fmla="*/ 18 h 23"/>
                <a:gd name="T32" fmla="*/ 4 w 16"/>
                <a:gd name="T33" fmla="*/ 23 h 23"/>
                <a:gd name="T34" fmla="*/ 14 w 16"/>
                <a:gd name="T35" fmla="*/ 18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23"/>
                <a:gd name="T56" fmla="*/ 16 w 16"/>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23">
                  <a:moveTo>
                    <a:pt x="14" y="18"/>
                  </a:moveTo>
                  <a:lnTo>
                    <a:pt x="14" y="22"/>
                  </a:lnTo>
                  <a:lnTo>
                    <a:pt x="16" y="16"/>
                  </a:lnTo>
                  <a:lnTo>
                    <a:pt x="16" y="12"/>
                  </a:lnTo>
                  <a:lnTo>
                    <a:pt x="14" y="10"/>
                  </a:lnTo>
                  <a:lnTo>
                    <a:pt x="14" y="6"/>
                  </a:lnTo>
                  <a:lnTo>
                    <a:pt x="12" y="4"/>
                  </a:lnTo>
                  <a:lnTo>
                    <a:pt x="10" y="2"/>
                  </a:lnTo>
                  <a:lnTo>
                    <a:pt x="8" y="2"/>
                  </a:lnTo>
                  <a:lnTo>
                    <a:pt x="8" y="0"/>
                  </a:lnTo>
                  <a:lnTo>
                    <a:pt x="2" y="12"/>
                  </a:lnTo>
                  <a:lnTo>
                    <a:pt x="0" y="12"/>
                  </a:lnTo>
                  <a:lnTo>
                    <a:pt x="2" y="12"/>
                  </a:lnTo>
                  <a:lnTo>
                    <a:pt x="2" y="14"/>
                  </a:lnTo>
                  <a:lnTo>
                    <a:pt x="2" y="16"/>
                  </a:lnTo>
                  <a:lnTo>
                    <a:pt x="2" y="18"/>
                  </a:lnTo>
                  <a:lnTo>
                    <a:pt x="4" y="23"/>
                  </a:lnTo>
                  <a:lnTo>
                    <a:pt x="14"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3" name="Freeform 79"/>
            <p:cNvSpPr/>
            <p:nvPr/>
          </p:nvSpPr>
          <p:spPr bwMode="auto">
            <a:xfrm>
              <a:off x="3947" y="1515"/>
              <a:ext cx="16" cy="38"/>
            </a:xfrm>
            <a:custGeom>
              <a:avLst/>
              <a:gdLst>
                <a:gd name="T0" fmla="*/ 16 w 16"/>
                <a:gd name="T1" fmla="*/ 38 h 38"/>
                <a:gd name="T2" fmla="*/ 16 w 16"/>
                <a:gd name="T3" fmla="*/ 36 h 38"/>
                <a:gd name="T4" fmla="*/ 16 w 16"/>
                <a:gd name="T5" fmla="*/ 29 h 38"/>
                <a:gd name="T6" fmla="*/ 16 w 16"/>
                <a:gd name="T7" fmla="*/ 23 h 38"/>
                <a:gd name="T8" fmla="*/ 16 w 16"/>
                <a:gd name="T9" fmla="*/ 15 h 38"/>
                <a:gd name="T10" fmla="*/ 14 w 16"/>
                <a:gd name="T11" fmla="*/ 9 h 38"/>
                <a:gd name="T12" fmla="*/ 14 w 16"/>
                <a:gd name="T13" fmla="*/ 5 h 38"/>
                <a:gd name="T14" fmla="*/ 12 w 16"/>
                <a:gd name="T15" fmla="*/ 2 h 38"/>
                <a:gd name="T16" fmla="*/ 10 w 16"/>
                <a:gd name="T17" fmla="*/ 0 h 38"/>
                <a:gd name="T18" fmla="*/ 0 w 16"/>
                <a:gd name="T19" fmla="*/ 5 h 38"/>
                <a:gd name="T20" fmla="*/ 0 w 16"/>
                <a:gd name="T21" fmla="*/ 7 h 38"/>
                <a:gd name="T22" fmla="*/ 2 w 16"/>
                <a:gd name="T23" fmla="*/ 9 h 38"/>
                <a:gd name="T24" fmla="*/ 2 w 16"/>
                <a:gd name="T25" fmla="*/ 13 h 38"/>
                <a:gd name="T26" fmla="*/ 4 w 16"/>
                <a:gd name="T27" fmla="*/ 17 h 38"/>
                <a:gd name="T28" fmla="*/ 4 w 16"/>
                <a:gd name="T29" fmla="*/ 23 h 38"/>
                <a:gd name="T30" fmla="*/ 4 w 16"/>
                <a:gd name="T31" fmla="*/ 29 h 38"/>
                <a:gd name="T32" fmla="*/ 4 w 16"/>
                <a:gd name="T33" fmla="*/ 34 h 38"/>
                <a:gd name="T34" fmla="*/ 4 w 16"/>
                <a:gd name="T35" fmla="*/ 32 h 38"/>
                <a:gd name="T36" fmla="*/ 16 w 16"/>
                <a:gd name="T37" fmla="*/ 38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38"/>
                <a:gd name="T59" fmla="*/ 16 w 16"/>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38">
                  <a:moveTo>
                    <a:pt x="16" y="38"/>
                  </a:moveTo>
                  <a:lnTo>
                    <a:pt x="16" y="36"/>
                  </a:lnTo>
                  <a:lnTo>
                    <a:pt x="16" y="29"/>
                  </a:lnTo>
                  <a:lnTo>
                    <a:pt x="16" y="23"/>
                  </a:lnTo>
                  <a:lnTo>
                    <a:pt x="16" y="15"/>
                  </a:lnTo>
                  <a:lnTo>
                    <a:pt x="14" y="9"/>
                  </a:lnTo>
                  <a:lnTo>
                    <a:pt x="14" y="5"/>
                  </a:lnTo>
                  <a:lnTo>
                    <a:pt x="12" y="2"/>
                  </a:lnTo>
                  <a:lnTo>
                    <a:pt x="10" y="0"/>
                  </a:lnTo>
                  <a:lnTo>
                    <a:pt x="0" y="5"/>
                  </a:lnTo>
                  <a:lnTo>
                    <a:pt x="0" y="7"/>
                  </a:lnTo>
                  <a:lnTo>
                    <a:pt x="2" y="9"/>
                  </a:lnTo>
                  <a:lnTo>
                    <a:pt x="2" y="13"/>
                  </a:lnTo>
                  <a:lnTo>
                    <a:pt x="4" y="17"/>
                  </a:lnTo>
                  <a:lnTo>
                    <a:pt x="4" y="23"/>
                  </a:lnTo>
                  <a:lnTo>
                    <a:pt x="4" y="29"/>
                  </a:lnTo>
                  <a:lnTo>
                    <a:pt x="4" y="34"/>
                  </a:lnTo>
                  <a:lnTo>
                    <a:pt x="4" y="32"/>
                  </a:lnTo>
                  <a:lnTo>
                    <a:pt x="16"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4" name="Freeform 80"/>
            <p:cNvSpPr/>
            <p:nvPr/>
          </p:nvSpPr>
          <p:spPr bwMode="auto">
            <a:xfrm>
              <a:off x="3949" y="1547"/>
              <a:ext cx="15" cy="16"/>
            </a:xfrm>
            <a:custGeom>
              <a:avLst/>
              <a:gdLst>
                <a:gd name="T0" fmla="*/ 15 w 15"/>
                <a:gd name="T1" fmla="*/ 10 h 16"/>
                <a:gd name="T2" fmla="*/ 14 w 15"/>
                <a:gd name="T3" fmla="*/ 6 h 16"/>
                <a:gd name="T4" fmla="*/ 14 w 15"/>
                <a:gd name="T5" fmla="*/ 4 h 16"/>
                <a:gd name="T6" fmla="*/ 14 w 15"/>
                <a:gd name="T7" fmla="*/ 6 h 16"/>
                <a:gd name="T8" fmla="*/ 2 w 15"/>
                <a:gd name="T9" fmla="*/ 0 h 16"/>
                <a:gd name="T10" fmla="*/ 2 w 15"/>
                <a:gd name="T11" fmla="*/ 2 h 16"/>
                <a:gd name="T12" fmla="*/ 0 w 15"/>
                <a:gd name="T13" fmla="*/ 2 h 16"/>
                <a:gd name="T14" fmla="*/ 0 w 15"/>
                <a:gd name="T15" fmla="*/ 4 h 16"/>
                <a:gd name="T16" fmla="*/ 0 w 15"/>
                <a:gd name="T17" fmla="*/ 6 h 16"/>
                <a:gd name="T18" fmla="*/ 2 w 15"/>
                <a:gd name="T19" fmla="*/ 8 h 16"/>
                <a:gd name="T20" fmla="*/ 2 w 15"/>
                <a:gd name="T21" fmla="*/ 12 h 16"/>
                <a:gd name="T22" fmla="*/ 4 w 15"/>
                <a:gd name="T23" fmla="*/ 14 h 16"/>
                <a:gd name="T24" fmla="*/ 6 w 15"/>
                <a:gd name="T25" fmla="*/ 16 h 16"/>
                <a:gd name="T26" fmla="*/ 4 w 15"/>
                <a:gd name="T27" fmla="*/ 10 h 16"/>
                <a:gd name="T28" fmla="*/ 15 w 15"/>
                <a:gd name="T29" fmla="*/ 1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16"/>
                <a:gd name="T47" fmla="*/ 15 w 15"/>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16">
                  <a:moveTo>
                    <a:pt x="15" y="10"/>
                  </a:moveTo>
                  <a:lnTo>
                    <a:pt x="14" y="6"/>
                  </a:lnTo>
                  <a:lnTo>
                    <a:pt x="14" y="4"/>
                  </a:lnTo>
                  <a:lnTo>
                    <a:pt x="14" y="6"/>
                  </a:lnTo>
                  <a:lnTo>
                    <a:pt x="2" y="0"/>
                  </a:lnTo>
                  <a:lnTo>
                    <a:pt x="2" y="2"/>
                  </a:lnTo>
                  <a:lnTo>
                    <a:pt x="0" y="2"/>
                  </a:lnTo>
                  <a:lnTo>
                    <a:pt x="0" y="4"/>
                  </a:lnTo>
                  <a:lnTo>
                    <a:pt x="0" y="6"/>
                  </a:lnTo>
                  <a:lnTo>
                    <a:pt x="2" y="8"/>
                  </a:lnTo>
                  <a:lnTo>
                    <a:pt x="2" y="12"/>
                  </a:lnTo>
                  <a:lnTo>
                    <a:pt x="4" y="14"/>
                  </a:lnTo>
                  <a:lnTo>
                    <a:pt x="6" y="16"/>
                  </a:lnTo>
                  <a:lnTo>
                    <a:pt x="4" y="10"/>
                  </a:lnTo>
                  <a:lnTo>
                    <a:pt x="15"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5" name="Freeform 81"/>
            <p:cNvSpPr/>
            <p:nvPr/>
          </p:nvSpPr>
          <p:spPr bwMode="auto">
            <a:xfrm>
              <a:off x="3953" y="1557"/>
              <a:ext cx="13" cy="11"/>
            </a:xfrm>
            <a:custGeom>
              <a:avLst/>
              <a:gdLst>
                <a:gd name="T0" fmla="*/ 13 w 13"/>
                <a:gd name="T1" fmla="*/ 8 h 11"/>
                <a:gd name="T2" fmla="*/ 13 w 13"/>
                <a:gd name="T3" fmla="*/ 6 h 11"/>
                <a:gd name="T4" fmla="*/ 11 w 13"/>
                <a:gd name="T5" fmla="*/ 4 h 11"/>
                <a:gd name="T6" fmla="*/ 11 w 13"/>
                <a:gd name="T7" fmla="*/ 2 h 11"/>
                <a:gd name="T8" fmla="*/ 11 w 13"/>
                <a:gd name="T9" fmla="*/ 0 h 11"/>
                <a:gd name="T10" fmla="*/ 0 w 13"/>
                <a:gd name="T11" fmla="*/ 0 h 11"/>
                <a:gd name="T12" fmla="*/ 0 w 13"/>
                <a:gd name="T13" fmla="*/ 2 h 11"/>
                <a:gd name="T14" fmla="*/ 0 w 13"/>
                <a:gd name="T15" fmla="*/ 4 h 11"/>
                <a:gd name="T16" fmla="*/ 0 w 13"/>
                <a:gd name="T17" fmla="*/ 6 h 11"/>
                <a:gd name="T18" fmla="*/ 0 w 13"/>
                <a:gd name="T19" fmla="*/ 8 h 11"/>
                <a:gd name="T20" fmla="*/ 2 w 13"/>
                <a:gd name="T21" fmla="*/ 10 h 11"/>
                <a:gd name="T22" fmla="*/ 2 w 13"/>
                <a:gd name="T23" fmla="*/ 11 h 11"/>
                <a:gd name="T24" fmla="*/ 13 w 13"/>
                <a:gd name="T25" fmla="*/ 8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1"/>
                <a:gd name="T41" fmla="*/ 13 w 13"/>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1">
                  <a:moveTo>
                    <a:pt x="13" y="8"/>
                  </a:moveTo>
                  <a:lnTo>
                    <a:pt x="13" y="6"/>
                  </a:lnTo>
                  <a:lnTo>
                    <a:pt x="11" y="4"/>
                  </a:lnTo>
                  <a:lnTo>
                    <a:pt x="11" y="2"/>
                  </a:lnTo>
                  <a:lnTo>
                    <a:pt x="11" y="0"/>
                  </a:lnTo>
                  <a:lnTo>
                    <a:pt x="0" y="0"/>
                  </a:lnTo>
                  <a:lnTo>
                    <a:pt x="0" y="2"/>
                  </a:lnTo>
                  <a:lnTo>
                    <a:pt x="0" y="4"/>
                  </a:lnTo>
                  <a:lnTo>
                    <a:pt x="0" y="6"/>
                  </a:lnTo>
                  <a:lnTo>
                    <a:pt x="0" y="8"/>
                  </a:lnTo>
                  <a:lnTo>
                    <a:pt x="2" y="10"/>
                  </a:lnTo>
                  <a:lnTo>
                    <a:pt x="2" y="11"/>
                  </a:lnTo>
                  <a:lnTo>
                    <a:pt x="13"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6" name="Freeform 82"/>
            <p:cNvSpPr/>
            <p:nvPr/>
          </p:nvSpPr>
          <p:spPr bwMode="auto">
            <a:xfrm>
              <a:off x="3955" y="1565"/>
              <a:ext cx="15" cy="15"/>
            </a:xfrm>
            <a:custGeom>
              <a:avLst/>
              <a:gdLst>
                <a:gd name="T0" fmla="*/ 13 w 15"/>
                <a:gd name="T1" fmla="*/ 7 h 15"/>
                <a:gd name="T2" fmla="*/ 15 w 15"/>
                <a:gd name="T3" fmla="*/ 9 h 15"/>
                <a:gd name="T4" fmla="*/ 11 w 15"/>
                <a:gd name="T5" fmla="*/ 0 h 15"/>
                <a:gd name="T6" fmla="*/ 0 w 15"/>
                <a:gd name="T7" fmla="*/ 3 h 15"/>
                <a:gd name="T8" fmla="*/ 4 w 15"/>
                <a:gd name="T9" fmla="*/ 13 h 15"/>
                <a:gd name="T10" fmla="*/ 4 w 15"/>
                <a:gd name="T11" fmla="*/ 15 h 15"/>
                <a:gd name="T12" fmla="*/ 13 w 15"/>
                <a:gd name="T13" fmla="*/ 7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13" y="7"/>
                  </a:moveTo>
                  <a:lnTo>
                    <a:pt x="15" y="9"/>
                  </a:lnTo>
                  <a:lnTo>
                    <a:pt x="11" y="0"/>
                  </a:lnTo>
                  <a:lnTo>
                    <a:pt x="0" y="3"/>
                  </a:lnTo>
                  <a:lnTo>
                    <a:pt x="4" y="13"/>
                  </a:lnTo>
                  <a:lnTo>
                    <a:pt x="4" y="15"/>
                  </a:lnTo>
                  <a:lnTo>
                    <a:pt x="13"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7" name="Freeform 83"/>
            <p:cNvSpPr/>
            <p:nvPr/>
          </p:nvSpPr>
          <p:spPr bwMode="auto">
            <a:xfrm>
              <a:off x="3471" y="1720"/>
              <a:ext cx="509" cy="687"/>
            </a:xfrm>
            <a:custGeom>
              <a:avLst/>
              <a:gdLst>
                <a:gd name="T0" fmla="*/ 77 w 509"/>
                <a:gd name="T1" fmla="*/ 92 h 687"/>
                <a:gd name="T2" fmla="*/ 125 w 509"/>
                <a:gd name="T3" fmla="*/ 206 h 687"/>
                <a:gd name="T4" fmla="*/ 196 w 509"/>
                <a:gd name="T5" fmla="*/ 271 h 687"/>
                <a:gd name="T6" fmla="*/ 275 w 509"/>
                <a:gd name="T7" fmla="*/ 305 h 687"/>
                <a:gd name="T8" fmla="*/ 367 w 509"/>
                <a:gd name="T9" fmla="*/ 346 h 687"/>
                <a:gd name="T10" fmla="*/ 421 w 509"/>
                <a:gd name="T11" fmla="*/ 424 h 687"/>
                <a:gd name="T12" fmla="*/ 440 w 509"/>
                <a:gd name="T13" fmla="*/ 480 h 687"/>
                <a:gd name="T14" fmla="*/ 484 w 509"/>
                <a:gd name="T15" fmla="*/ 534 h 687"/>
                <a:gd name="T16" fmla="*/ 509 w 509"/>
                <a:gd name="T17" fmla="*/ 580 h 687"/>
                <a:gd name="T18" fmla="*/ 474 w 509"/>
                <a:gd name="T19" fmla="*/ 637 h 687"/>
                <a:gd name="T20" fmla="*/ 390 w 509"/>
                <a:gd name="T21" fmla="*/ 684 h 687"/>
                <a:gd name="T22" fmla="*/ 294 w 509"/>
                <a:gd name="T23" fmla="*/ 678 h 687"/>
                <a:gd name="T24" fmla="*/ 248 w 509"/>
                <a:gd name="T25" fmla="*/ 645 h 687"/>
                <a:gd name="T26" fmla="*/ 351 w 509"/>
                <a:gd name="T27" fmla="*/ 655 h 687"/>
                <a:gd name="T28" fmla="*/ 417 w 509"/>
                <a:gd name="T29" fmla="*/ 620 h 687"/>
                <a:gd name="T30" fmla="*/ 325 w 509"/>
                <a:gd name="T31" fmla="*/ 636 h 687"/>
                <a:gd name="T32" fmla="*/ 215 w 509"/>
                <a:gd name="T33" fmla="*/ 603 h 687"/>
                <a:gd name="T34" fmla="*/ 229 w 509"/>
                <a:gd name="T35" fmla="*/ 582 h 687"/>
                <a:gd name="T36" fmla="*/ 346 w 509"/>
                <a:gd name="T37" fmla="*/ 586 h 687"/>
                <a:gd name="T38" fmla="*/ 384 w 509"/>
                <a:gd name="T39" fmla="*/ 565 h 687"/>
                <a:gd name="T40" fmla="*/ 269 w 509"/>
                <a:gd name="T41" fmla="*/ 565 h 687"/>
                <a:gd name="T42" fmla="*/ 148 w 509"/>
                <a:gd name="T43" fmla="*/ 520 h 687"/>
                <a:gd name="T44" fmla="*/ 227 w 509"/>
                <a:gd name="T45" fmla="*/ 518 h 687"/>
                <a:gd name="T46" fmla="*/ 350 w 509"/>
                <a:gd name="T47" fmla="*/ 509 h 687"/>
                <a:gd name="T48" fmla="*/ 280 w 509"/>
                <a:gd name="T49" fmla="*/ 509 h 687"/>
                <a:gd name="T50" fmla="*/ 173 w 509"/>
                <a:gd name="T51" fmla="*/ 486 h 687"/>
                <a:gd name="T52" fmla="*/ 123 w 509"/>
                <a:gd name="T53" fmla="*/ 453 h 687"/>
                <a:gd name="T54" fmla="*/ 267 w 509"/>
                <a:gd name="T55" fmla="*/ 459 h 687"/>
                <a:gd name="T56" fmla="*/ 282 w 509"/>
                <a:gd name="T57" fmla="*/ 447 h 687"/>
                <a:gd name="T58" fmla="*/ 167 w 509"/>
                <a:gd name="T59" fmla="*/ 440 h 687"/>
                <a:gd name="T60" fmla="*/ 73 w 509"/>
                <a:gd name="T61" fmla="*/ 397 h 687"/>
                <a:gd name="T62" fmla="*/ 181 w 509"/>
                <a:gd name="T63" fmla="*/ 403 h 687"/>
                <a:gd name="T64" fmla="*/ 250 w 509"/>
                <a:gd name="T65" fmla="*/ 382 h 687"/>
                <a:gd name="T66" fmla="*/ 160 w 509"/>
                <a:gd name="T67" fmla="*/ 384 h 687"/>
                <a:gd name="T68" fmla="*/ 75 w 509"/>
                <a:gd name="T69" fmla="*/ 359 h 687"/>
                <a:gd name="T70" fmla="*/ 79 w 509"/>
                <a:gd name="T71" fmla="*/ 342 h 687"/>
                <a:gd name="T72" fmla="*/ 165 w 509"/>
                <a:gd name="T73" fmla="*/ 340 h 687"/>
                <a:gd name="T74" fmla="*/ 144 w 509"/>
                <a:gd name="T75" fmla="*/ 334 h 687"/>
                <a:gd name="T76" fmla="*/ 69 w 509"/>
                <a:gd name="T77" fmla="*/ 313 h 687"/>
                <a:gd name="T78" fmla="*/ 25 w 509"/>
                <a:gd name="T79" fmla="*/ 269 h 687"/>
                <a:gd name="T80" fmla="*/ 92 w 509"/>
                <a:gd name="T81" fmla="*/ 288 h 687"/>
                <a:gd name="T82" fmla="*/ 119 w 509"/>
                <a:gd name="T83" fmla="*/ 280 h 687"/>
                <a:gd name="T84" fmla="*/ 39 w 509"/>
                <a:gd name="T85" fmla="*/ 246 h 687"/>
                <a:gd name="T86" fmla="*/ 10 w 509"/>
                <a:gd name="T87" fmla="*/ 213 h 687"/>
                <a:gd name="T88" fmla="*/ 64 w 509"/>
                <a:gd name="T89" fmla="*/ 223 h 687"/>
                <a:gd name="T90" fmla="*/ 64 w 509"/>
                <a:gd name="T91" fmla="*/ 209 h 687"/>
                <a:gd name="T92" fmla="*/ 0 w 509"/>
                <a:gd name="T93" fmla="*/ 156 h 687"/>
                <a:gd name="T94" fmla="*/ 41 w 509"/>
                <a:gd name="T95" fmla="*/ 171 h 687"/>
                <a:gd name="T96" fmla="*/ 58 w 509"/>
                <a:gd name="T97" fmla="*/ 163 h 687"/>
                <a:gd name="T98" fmla="*/ 8 w 509"/>
                <a:gd name="T99" fmla="*/ 125 h 687"/>
                <a:gd name="T100" fmla="*/ 8 w 509"/>
                <a:gd name="T101" fmla="*/ 110 h 687"/>
                <a:gd name="T102" fmla="*/ 50 w 509"/>
                <a:gd name="T103" fmla="*/ 123 h 687"/>
                <a:gd name="T104" fmla="*/ 35 w 509"/>
                <a:gd name="T105" fmla="*/ 104 h 687"/>
                <a:gd name="T106" fmla="*/ 8 w 509"/>
                <a:gd name="T107" fmla="*/ 63 h 687"/>
                <a:gd name="T108" fmla="*/ 43 w 509"/>
                <a:gd name="T109" fmla="*/ 83 h 687"/>
                <a:gd name="T110" fmla="*/ 43 w 509"/>
                <a:gd name="T111" fmla="*/ 69 h 687"/>
                <a:gd name="T112" fmla="*/ 20 w 509"/>
                <a:gd name="T113" fmla="*/ 31 h 687"/>
                <a:gd name="T114" fmla="*/ 39 w 509"/>
                <a:gd name="T115" fmla="*/ 42 h 687"/>
                <a:gd name="T116" fmla="*/ 52 w 509"/>
                <a:gd name="T117" fmla="*/ 42 h 687"/>
                <a:gd name="T118" fmla="*/ 35 w 509"/>
                <a:gd name="T119" fmla="*/ 10 h 687"/>
                <a:gd name="T120" fmla="*/ 46 w 509"/>
                <a:gd name="T121" fmla="*/ 15 h 6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09"/>
                <a:gd name="T184" fmla="*/ 0 h 687"/>
                <a:gd name="T185" fmla="*/ 509 w 509"/>
                <a:gd name="T186" fmla="*/ 687 h 68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09" h="687">
                  <a:moveTo>
                    <a:pt x="75" y="21"/>
                  </a:moveTo>
                  <a:lnTo>
                    <a:pt x="75" y="31"/>
                  </a:lnTo>
                  <a:lnTo>
                    <a:pt x="73" y="56"/>
                  </a:lnTo>
                  <a:lnTo>
                    <a:pt x="75" y="73"/>
                  </a:lnTo>
                  <a:lnTo>
                    <a:pt x="77" y="92"/>
                  </a:lnTo>
                  <a:lnTo>
                    <a:pt x="81" y="113"/>
                  </a:lnTo>
                  <a:lnTo>
                    <a:pt x="89" y="135"/>
                  </a:lnTo>
                  <a:lnTo>
                    <a:pt x="96" y="159"/>
                  </a:lnTo>
                  <a:lnTo>
                    <a:pt x="110" y="182"/>
                  </a:lnTo>
                  <a:lnTo>
                    <a:pt x="125" y="206"/>
                  </a:lnTo>
                  <a:lnTo>
                    <a:pt x="144" y="229"/>
                  </a:lnTo>
                  <a:lnTo>
                    <a:pt x="156" y="240"/>
                  </a:lnTo>
                  <a:lnTo>
                    <a:pt x="167" y="250"/>
                  </a:lnTo>
                  <a:lnTo>
                    <a:pt x="181" y="261"/>
                  </a:lnTo>
                  <a:lnTo>
                    <a:pt x="196" y="271"/>
                  </a:lnTo>
                  <a:lnTo>
                    <a:pt x="211" y="280"/>
                  </a:lnTo>
                  <a:lnTo>
                    <a:pt x="229" y="288"/>
                  </a:lnTo>
                  <a:lnTo>
                    <a:pt x="248" y="296"/>
                  </a:lnTo>
                  <a:lnTo>
                    <a:pt x="269" y="303"/>
                  </a:lnTo>
                  <a:lnTo>
                    <a:pt x="275" y="305"/>
                  </a:lnTo>
                  <a:lnTo>
                    <a:pt x="290" y="307"/>
                  </a:lnTo>
                  <a:lnTo>
                    <a:pt x="313" y="315"/>
                  </a:lnTo>
                  <a:lnTo>
                    <a:pt x="340" y="328"/>
                  </a:lnTo>
                  <a:lnTo>
                    <a:pt x="353" y="336"/>
                  </a:lnTo>
                  <a:lnTo>
                    <a:pt x="367" y="346"/>
                  </a:lnTo>
                  <a:lnTo>
                    <a:pt x="380" y="357"/>
                  </a:lnTo>
                  <a:lnTo>
                    <a:pt x="392" y="371"/>
                  </a:lnTo>
                  <a:lnTo>
                    <a:pt x="403" y="386"/>
                  </a:lnTo>
                  <a:lnTo>
                    <a:pt x="413" y="405"/>
                  </a:lnTo>
                  <a:lnTo>
                    <a:pt x="421" y="424"/>
                  </a:lnTo>
                  <a:lnTo>
                    <a:pt x="426" y="447"/>
                  </a:lnTo>
                  <a:lnTo>
                    <a:pt x="428" y="451"/>
                  </a:lnTo>
                  <a:lnTo>
                    <a:pt x="430" y="457"/>
                  </a:lnTo>
                  <a:lnTo>
                    <a:pt x="434" y="469"/>
                  </a:lnTo>
                  <a:lnTo>
                    <a:pt x="440" y="480"/>
                  </a:lnTo>
                  <a:lnTo>
                    <a:pt x="447" y="493"/>
                  </a:lnTo>
                  <a:lnTo>
                    <a:pt x="457" y="507"/>
                  </a:lnTo>
                  <a:lnTo>
                    <a:pt x="468" y="520"/>
                  </a:lnTo>
                  <a:lnTo>
                    <a:pt x="480" y="530"/>
                  </a:lnTo>
                  <a:lnTo>
                    <a:pt x="484" y="534"/>
                  </a:lnTo>
                  <a:lnTo>
                    <a:pt x="490" y="540"/>
                  </a:lnTo>
                  <a:lnTo>
                    <a:pt x="499" y="549"/>
                  </a:lnTo>
                  <a:lnTo>
                    <a:pt x="505" y="563"/>
                  </a:lnTo>
                  <a:lnTo>
                    <a:pt x="507" y="570"/>
                  </a:lnTo>
                  <a:lnTo>
                    <a:pt x="509" y="580"/>
                  </a:lnTo>
                  <a:lnTo>
                    <a:pt x="507" y="589"/>
                  </a:lnTo>
                  <a:lnTo>
                    <a:pt x="503" y="601"/>
                  </a:lnTo>
                  <a:lnTo>
                    <a:pt x="497" y="612"/>
                  </a:lnTo>
                  <a:lnTo>
                    <a:pt x="488" y="624"/>
                  </a:lnTo>
                  <a:lnTo>
                    <a:pt x="474" y="637"/>
                  </a:lnTo>
                  <a:lnTo>
                    <a:pt x="457" y="653"/>
                  </a:lnTo>
                  <a:lnTo>
                    <a:pt x="453" y="657"/>
                  </a:lnTo>
                  <a:lnTo>
                    <a:pt x="440" y="664"/>
                  </a:lnTo>
                  <a:lnTo>
                    <a:pt x="419" y="676"/>
                  </a:lnTo>
                  <a:lnTo>
                    <a:pt x="390" y="684"/>
                  </a:lnTo>
                  <a:lnTo>
                    <a:pt x="374" y="687"/>
                  </a:lnTo>
                  <a:lnTo>
                    <a:pt x="355" y="687"/>
                  </a:lnTo>
                  <a:lnTo>
                    <a:pt x="336" y="687"/>
                  </a:lnTo>
                  <a:lnTo>
                    <a:pt x="317" y="684"/>
                  </a:lnTo>
                  <a:lnTo>
                    <a:pt x="294" y="678"/>
                  </a:lnTo>
                  <a:lnTo>
                    <a:pt x="273" y="668"/>
                  </a:lnTo>
                  <a:lnTo>
                    <a:pt x="248" y="655"/>
                  </a:lnTo>
                  <a:lnTo>
                    <a:pt x="225" y="637"/>
                  </a:lnTo>
                  <a:lnTo>
                    <a:pt x="231" y="639"/>
                  </a:lnTo>
                  <a:lnTo>
                    <a:pt x="248" y="645"/>
                  </a:lnTo>
                  <a:lnTo>
                    <a:pt x="273" y="651"/>
                  </a:lnTo>
                  <a:lnTo>
                    <a:pt x="303" y="655"/>
                  </a:lnTo>
                  <a:lnTo>
                    <a:pt x="321" y="657"/>
                  </a:lnTo>
                  <a:lnTo>
                    <a:pt x="336" y="657"/>
                  </a:lnTo>
                  <a:lnTo>
                    <a:pt x="351" y="655"/>
                  </a:lnTo>
                  <a:lnTo>
                    <a:pt x="369" y="653"/>
                  </a:lnTo>
                  <a:lnTo>
                    <a:pt x="382" y="647"/>
                  </a:lnTo>
                  <a:lnTo>
                    <a:pt x="396" y="641"/>
                  </a:lnTo>
                  <a:lnTo>
                    <a:pt x="407" y="632"/>
                  </a:lnTo>
                  <a:lnTo>
                    <a:pt x="417" y="620"/>
                  </a:lnTo>
                  <a:lnTo>
                    <a:pt x="413" y="622"/>
                  </a:lnTo>
                  <a:lnTo>
                    <a:pt x="397" y="628"/>
                  </a:lnTo>
                  <a:lnTo>
                    <a:pt x="374" y="634"/>
                  </a:lnTo>
                  <a:lnTo>
                    <a:pt x="344" y="636"/>
                  </a:lnTo>
                  <a:lnTo>
                    <a:pt x="325" y="636"/>
                  </a:lnTo>
                  <a:lnTo>
                    <a:pt x="305" y="634"/>
                  </a:lnTo>
                  <a:lnTo>
                    <a:pt x="284" y="630"/>
                  </a:lnTo>
                  <a:lnTo>
                    <a:pt x="263" y="624"/>
                  </a:lnTo>
                  <a:lnTo>
                    <a:pt x="238" y="614"/>
                  </a:lnTo>
                  <a:lnTo>
                    <a:pt x="215" y="603"/>
                  </a:lnTo>
                  <a:lnTo>
                    <a:pt x="188" y="588"/>
                  </a:lnTo>
                  <a:lnTo>
                    <a:pt x="163" y="570"/>
                  </a:lnTo>
                  <a:lnTo>
                    <a:pt x="171" y="572"/>
                  </a:lnTo>
                  <a:lnTo>
                    <a:pt x="196" y="576"/>
                  </a:lnTo>
                  <a:lnTo>
                    <a:pt x="229" y="582"/>
                  </a:lnTo>
                  <a:lnTo>
                    <a:pt x="269" y="586"/>
                  </a:lnTo>
                  <a:lnTo>
                    <a:pt x="290" y="588"/>
                  </a:lnTo>
                  <a:lnTo>
                    <a:pt x="309" y="588"/>
                  </a:lnTo>
                  <a:lnTo>
                    <a:pt x="328" y="588"/>
                  </a:lnTo>
                  <a:lnTo>
                    <a:pt x="346" y="586"/>
                  </a:lnTo>
                  <a:lnTo>
                    <a:pt x="361" y="584"/>
                  </a:lnTo>
                  <a:lnTo>
                    <a:pt x="374" y="578"/>
                  </a:lnTo>
                  <a:lnTo>
                    <a:pt x="384" y="572"/>
                  </a:lnTo>
                  <a:lnTo>
                    <a:pt x="390" y="565"/>
                  </a:lnTo>
                  <a:lnTo>
                    <a:pt x="384" y="565"/>
                  </a:lnTo>
                  <a:lnTo>
                    <a:pt x="369" y="568"/>
                  </a:lnTo>
                  <a:lnTo>
                    <a:pt x="342" y="570"/>
                  </a:lnTo>
                  <a:lnTo>
                    <a:pt x="309" y="568"/>
                  </a:lnTo>
                  <a:lnTo>
                    <a:pt x="290" y="568"/>
                  </a:lnTo>
                  <a:lnTo>
                    <a:pt x="269" y="565"/>
                  </a:lnTo>
                  <a:lnTo>
                    <a:pt x="248" y="561"/>
                  </a:lnTo>
                  <a:lnTo>
                    <a:pt x="225" y="553"/>
                  </a:lnTo>
                  <a:lnTo>
                    <a:pt x="200" y="545"/>
                  </a:lnTo>
                  <a:lnTo>
                    <a:pt x="175" y="534"/>
                  </a:lnTo>
                  <a:lnTo>
                    <a:pt x="148" y="520"/>
                  </a:lnTo>
                  <a:lnTo>
                    <a:pt x="121" y="505"/>
                  </a:lnTo>
                  <a:lnTo>
                    <a:pt x="131" y="507"/>
                  </a:lnTo>
                  <a:lnTo>
                    <a:pt x="154" y="511"/>
                  </a:lnTo>
                  <a:lnTo>
                    <a:pt x="186" y="515"/>
                  </a:lnTo>
                  <a:lnTo>
                    <a:pt x="227" y="518"/>
                  </a:lnTo>
                  <a:lnTo>
                    <a:pt x="267" y="520"/>
                  </a:lnTo>
                  <a:lnTo>
                    <a:pt x="305" y="518"/>
                  </a:lnTo>
                  <a:lnTo>
                    <a:pt x="323" y="517"/>
                  </a:lnTo>
                  <a:lnTo>
                    <a:pt x="338" y="515"/>
                  </a:lnTo>
                  <a:lnTo>
                    <a:pt x="350" y="509"/>
                  </a:lnTo>
                  <a:lnTo>
                    <a:pt x="357" y="503"/>
                  </a:lnTo>
                  <a:lnTo>
                    <a:pt x="353" y="503"/>
                  </a:lnTo>
                  <a:lnTo>
                    <a:pt x="336" y="507"/>
                  </a:lnTo>
                  <a:lnTo>
                    <a:pt x="313" y="509"/>
                  </a:lnTo>
                  <a:lnTo>
                    <a:pt x="280" y="509"/>
                  </a:lnTo>
                  <a:lnTo>
                    <a:pt x="261" y="507"/>
                  </a:lnTo>
                  <a:lnTo>
                    <a:pt x="242" y="505"/>
                  </a:lnTo>
                  <a:lnTo>
                    <a:pt x="221" y="499"/>
                  </a:lnTo>
                  <a:lnTo>
                    <a:pt x="198" y="493"/>
                  </a:lnTo>
                  <a:lnTo>
                    <a:pt x="173" y="486"/>
                  </a:lnTo>
                  <a:lnTo>
                    <a:pt x="150" y="476"/>
                  </a:lnTo>
                  <a:lnTo>
                    <a:pt x="123" y="465"/>
                  </a:lnTo>
                  <a:lnTo>
                    <a:pt x="98" y="449"/>
                  </a:lnTo>
                  <a:lnTo>
                    <a:pt x="104" y="451"/>
                  </a:lnTo>
                  <a:lnTo>
                    <a:pt x="123" y="453"/>
                  </a:lnTo>
                  <a:lnTo>
                    <a:pt x="150" y="457"/>
                  </a:lnTo>
                  <a:lnTo>
                    <a:pt x="183" y="461"/>
                  </a:lnTo>
                  <a:lnTo>
                    <a:pt x="217" y="461"/>
                  </a:lnTo>
                  <a:lnTo>
                    <a:pt x="252" y="461"/>
                  </a:lnTo>
                  <a:lnTo>
                    <a:pt x="267" y="459"/>
                  </a:lnTo>
                  <a:lnTo>
                    <a:pt x="282" y="455"/>
                  </a:lnTo>
                  <a:lnTo>
                    <a:pt x="296" y="451"/>
                  </a:lnTo>
                  <a:lnTo>
                    <a:pt x="307" y="445"/>
                  </a:lnTo>
                  <a:lnTo>
                    <a:pt x="302" y="447"/>
                  </a:lnTo>
                  <a:lnTo>
                    <a:pt x="282" y="447"/>
                  </a:lnTo>
                  <a:lnTo>
                    <a:pt x="257" y="449"/>
                  </a:lnTo>
                  <a:lnTo>
                    <a:pt x="223" y="447"/>
                  </a:lnTo>
                  <a:lnTo>
                    <a:pt x="206" y="445"/>
                  </a:lnTo>
                  <a:lnTo>
                    <a:pt x="186" y="444"/>
                  </a:lnTo>
                  <a:lnTo>
                    <a:pt x="167" y="440"/>
                  </a:lnTo>
                  <a:lnTo>
                    <a:pt x="148" y="434"/>
                  </a:lnTo>
                  <a:lnTo>
                    <a:pt x="129" y="428"/>
                  </a:lnTo>
                  <a:lnTo>
                    <a:pt x="110" y="419"/>
                  </a:lnTo>
                  <a:lnTo>
                    <a:pt x="90" y="409"/>
                  </a:lnTo>
                  <a:lnTo>
                    <a:pt x="73" y="397"/>
                  </a:lnTo>
                  <a:lnTo>
                    <a:pt x="79" y="397"/>
                  </a:lnTo>
                  <a:lnTo>
                    <a:pt x="96" y="399"/>
                  </a:lnTo>
                  <a:lnTo>
                    <a:pt x="121" y="401"/>
                  </a:lnTo>
                  <a:lnTo>
                    <a:pt x="150" y="403"/>
                  </a:lnTo>
                  <a:lnTo>
                    <a:pt x="181" y="403"/>
                  </a:lnTo>
                  <a:lnTo>
                    <a:pt x="209" y="399"/>
                  </a:lnTo>
                  <a:lnTo>
                    <a:pt x="221" y="397"/>
                  </a:lnTo>
                  <a:lnTo>
                    <a:pt x="232" y="394"/>
                  </a:lnTo>
                  <a:lnTo>
                    <a:pt x="242" y="390"/>
                  </a:lnTo>
                  <a:lnTo>
                    <a:pt x="250" y="382"/>
                  </a:lnTo>
                  <a:lnTo>
                    <a:pt x="244" y="384"/>
                  </a:lnTo>
                  <a:lnTo>
                    <a:pt x="229" y="386"/>
                  </a:lnTo>
                  <a:lnTo>
                    <a:pt x="204" y="386"/>
                  </a:lnTo>
                  <a:lnTo>
                    <a:pt x="175" y="386"/>
                  </a:lnTo>
                  <a:lnTo>
                    <a:pt x="160" y="384"/>
                  </a:lnTo>
                  <a:lnTo>
                    <a:pt x="142" y="382"/>
                  </a:lnTo>
                  <a:lnTo>
                    <a:pt x="125" y="378"/>
                  </a:lnTo>
                  <a:lnTo>
                    <a:pt x="108" y="373"/>
                  </a:lnTo>
                  <a:lnTo>
                    <a:pt x="90" y="367"/>
                  </a:lnTo>
                  <a:lnTo>
                    <a:pt x="75" y="359"/>
                  </a:lnTo>
                  <a:lnTo>
                    <a:pt x="60" y="348"/>
                  </a:lnTo>
                  <a:lnTo>
                    <a:pt x="44" y="336"/>
                  </a:lnTo>
                  <a:lnTo>
                    <a:pt x="48" y="336"/>
                  </a:lnTo>
                  <a:lnTo>
                    <a:pt x="62" y="338"/>
                  </a:lnTo>
                  <a:lnTo>
                    <a:pt x="79" y="342"/>
                  </a:lnTo>
                  <a:lnTo>
                    <a:pt x="100" y="344"/>
                  </a:lnTo>
                  <a:lnTo>
                    <a:pt x="123" y="344"/>
                  </a:lnTo>
                  <a:lnTo>
                    <a:pt x="144" y="344"/>
                  </a:lnTo>
                  <a:lnTo>
                    <a:pt x="156" y="342"/>
                  </a:lnTo>
                  <a:lnTo>
                    <a:pt x="165" y="340"/>
                  </a:lnTo>
                  <a:lnTo>
                    <a:pt x="173" y="336"/>
                  </a:lnTo>
                  <a:lnTo>
                    <a:pt x="181" y="332"/>
                  </a:lnTo>
                  <a:lnTo>
                    <a:pt x="177" y="332"/>
                  </a:lnTo>
                  <a:lnTo>
                    <a:pt x="163" y="334"/>
                  </a:lnTo>
                  <a:lnTo>
                    <a:pt x="144" y="334"/>
                  </a:lnTo>
                  <a:lnTo>
                    <a:pt x="121" y="330"/>
                  </a:lnTo>
                  <a:lnTo>
                    <a:pt x="110" y="328"/>
                  </a:lnTo>
                  <a:lnTo>
                    <a:pt x="96" y="325"/>
                  </a:lnTo>
                  <a:lnTo>
                    <a:pt x="83" y="319"/>
                  </a:lnTo>
                  <a:lnTo>
                    <a:pt x="69" y="313"/>
                  </a:lnTo>
                  <a:lnTo>
                    <a:pt x="56" y="303"/>
                  </a:lnTo>
                  <a:lnTo>
                    <a:pt x="44" y="294"/>
                  </a:lnTo>
                  <a:lnTo>
                    <a:pt x="33" y="282"/>
                  </a:lnTo>
                  <a:lnTo>
                    <a:pt x="21" y="267"/>
                  </a:lnTo>
                  <a:lnTo>
                    <a:pt x="25" y="269"/>
                  </a:lnTo>
                  <a:lnTo>
                    <a:pt x="33" y="273"/>
                  </a:lnTo>
                  <a:lnTo>
                    <a:pt x="44" y="277"/>
                  </a:lnTo>
                  <a:lnTo>
                    <a:pt x="60" y="282"/>
                  </a:lnTo>
                  <a:lnTo>
                    <a:pt x="75" y="286"/>
                  </a:lnTo>
                  <a:lnTo>
                    <a:pt x="92" y="288"/>
                  </a:lnTo>
                  <a:lnTo>
                    <a:pt x="100" y="288"/>
                  </a:lnTo>
                  <a:lnTo>
                    <a:pt x="110" y="286"/>
                  </a:lnTo>
                  <a:lnTo>
                    <a:pt x="117" y="284"/>
                  </a:lnTo>
                  <a:lnTo>
                    <a:pt x="123" y="280"/>
                  </a:lnTo>
                  <a:lnTo>
                    <a:pt x="119" y="280"/>
                  </a:lnTo>
                  <a:lnTo>
                    <a:pt x="110" y="278"/>
                  </a:lnTo>
                  <a:lnTo>
                    <a:pt x="94" y="273"/>
                  </a:lnTo>
                  <a:lnTo>
                    <a:pt x="77" y="267"/>
                  </a:lnTo>
                  <a:lnTo>
                    <a:pt x="58" y="257"/>
                  </a:lnTo>
                  <a:lnTo>
                    <a:pt x="39" y="246"/>
                  </a:lnTo>
                  <a:lnTo>
                    <a:pt x="29" y="238"/>
                  </a:lnTo>
                  <a:lnTo>
                    <a:pt x="21" y="230"/>
                  </a:lnTo>
                  <a:lnTo>
                    <a:pt x="14" y="221"/>
                  </a:lnTo>
                  <a:lnTo>
                    <a:pt x="8" y="211"/>
                  </a:lnTo>
                  <a:lnTo>
                    <a:pt x="10" y="213"/>
                  </a:lnTo>
                  <a:lnTo>
                    <a:pt x="18" y="215"/>
                  </a:lnTo>
                  <a:lnTo>
                    <a:pt x="25" y="217"/>
                  </a:lnTo>
                  <a:lnTo>
                    <a:pt x="37" y="221"/>
                  </a:lnTo>
                  <a:lnTo>
                    <a:pt x="50" y="223"/>
                  </a:lnTo>
                  <a:lnTo>
                    <a:pt x="64" y="223"/>
                  </a:lnTo>
                  <a:lnTo>
                    <a:pt x="75" y="221"/>
                  </a:lnTo>
                  <a:lnTo>
                    <a:pt x="85" y="217"/>
                  </a:lnTo>
                  <a:lnTo>
                    <a:pt x="83" y="215"/>
                  </a:lnTo>
                  <a:lnTo>
                    <a:pt x="75" y="213"/>
                  </a:lnTo>
                  <a:lnTo>
                    <a:pt x="64" y="209"/>
                  </a:lnTo>
                  <a:lnTo>
                    <a:pt x="50" y="204"/>
                  </a:lnTo>
                  <a:lnTo>
                    <a:pt x="35" y="194"/>
                  </a:lnTo>
                  <a:lnTo>
                    <a:pt x="21" y="184"/>
                  </a:lnTo>
                  <a:lnTo>
                    <a:pt x="10" y="171"/>
                  </a:lnTo>
                  <a:lnTo>
                    <a:pt x="0" y="156"/>
                  </a:lnTo>
                  <a:lnTo>
                    <a:pt x="2" y="156"/>
                  </a:lnTo>
                  <a:lnTo>
                    <a:pt x="8" y="159"/>
                  </a:lnTo>
                  <a:lnTo>
                    <a:pt x="18" y="163"/>
                  </a:lnTo>
                  <a:lnTo>
                    <a:pt x="29" y="167"/>
                  </a:lnTo>
                  <a:lnTo>
                    <a:pt x="41" y="171"/>
                  </a:lnTo>
                  <a:lnTo>
                    <a:pt x="52" y="173"/>
                  </a:lnTo>
                  <a:lnTo>
                    <a:pt x="62" y="171"/>
                  </a:lnTo>
                  <a:lnTo>
                    <a:pt x="69" y="167"/>
                  </a:lnTo>
                  <a:lnTo>
                    <a:pt x="66" y="167"/>
                  </a:lnTo>
                  <a:lnTo>
                    <a:pt x="58" y="163"/>
                  </a:lnTo>
                  <a:lnTo>
                    <a:pt x="48" y="158"/>
                  </a:lnTo>
                  <a:lnTo>
                    <a:pt x="35" y="150"/>
                  </a:lnTo>
                  <a:lnTo>
                    <a:pt x="23" y="140"/>
                  </a:lnTo>
                  <a:lnTo>
                    <a:pt x="12" y="131"/>
                  </a:lnTo>
                  <a:lnTo>
                    <a:pt x="8" y="125"/>
                  </a:lnTo>
                  <a:lnTo>
                    <a:pt x="4" y="119"/>
                  </a:lnTo>
                  <a:lnTo>
                    <a:pt x="2" y="113"/>
                  </a:lnTo>
                  <a:lnTo>
                    <a:pt x="2" y="106"/>
                  </a:lnTo>
                  <a:lnTo>
                    <a:pt x="4" y="108"/>
                  </a:lnTo>
                  <a:lnTo>
                    <a:pt x="8" y="110"/>
                  </a:lnTo>
                  <a:lnTo>
                    <a:pt x="14" y="115"/>
                  </a:lnTo>
                  <a:lnTo>
                    <a:pt x="21" y="119"/>
                  </a:lnTo>
                  <a:lnTo>
                    <a:pt x="31" y="121"/>
                  </a:lnTo>
                  <a:lnTo>
                    <a:pt x="41" y="123"/>
                  </a:lnTo>
                  <a:lnTo>
                    <a:pt x="50" y="123"/>
                  </a:lnTo>
                  <a:lnTo>
                    <a:pt x="60" y="119"/>
                  </a:lnTo>
                  <a:lnTo>
                    <a:pt x="56" y="117"/>
                  </a:lnTo>
                  <a:lnTo>
                    <a:pt x="52" y="115"/>
                  </a:lnTo>
                  <a:lnTo>
                    <a:pt x="44" y="110"/>
                  </a:lnTo>
                  <a:lnTo>
                    <a:pt x="35" y="104"/>
                  </a:lnTo>
                  <a:lnTo>
                    <a:pt x="25" y="96"/>
                  </a:lnTo>
                  <a:lnTo>
                    <a:pt x="16" y="87"/>
                  </a:lnTo>
                  <a:lnTo>
                    <a:pt x="10" y="75"/>
                  </a:lnTo>
                  <a:lnTo>
                    <a:pt x="6" y="62"/>
                  </a:lnTo>
                  <a:lnTo>
                    <a:pt x="8" y="63"/>
                  </a:lnTo>
                  <a:lnTo>
                    <a:pt x="12" y="65"/>
                  </a:lnTo>
                  <a:lnTo>
                    <a:pt x="18" y="71"/>
                  </a:lnTo>
                  <a:lnTo>
                    <a:pt x="27" y="75"/>
                  </a:lnTo>
                  <a:lnTo>
                    <a:pt x="35" y="81"/>
                  </a:lnTo>
                  <a:lnTo>
                    <a:pt x="43" y="83"/>
                  </a:lnTo>
                  <a:lnTo>
                    <a:pt x="48" y="83"/>
                  </a:lnTo>
                  <a:lnTo>
                    <a:pt x="52" y="77"/>
                  </a:lnTo>
                  <a:lnTo>
                    <a:pt x="48" y="75"/>
                  </a:lnTo>
                  <a:lnTo>
                    <a:pt x="43" y="69"/>
                  </a:lnTo>
                  <a:lnTo>
                    <a:pt x="37" y="63"/>
                  </a:lnTo>
                  <a:lnTo>
                    <a:pt x="29" y="58"/>
                  </a:lnTo>
                  <a:lnTo>
                    <a:pt x="25" y="50"/>
                  </a:lnTo>
                  <a:lnTo>
                    <a:pt x="21" y="40"/>
                  </a:lnTo>
                  <a:lnTo>
                    <a:pt x="20" y="31"/>
                  </a:lnTo>
                  <a:lnTo>
                    <a:pt x="21" y="31"/>
                  </a:lnTo>
                  <a:lnTo>
                    <a:pt x="23" y="35"/>
                  </a:lnTo>
                  <a:lnTo>
                    <a:pt x="27" y="37"/>
                  </a:lnTo>
                  <a:lnTo>
                    <a:pt x="33" y="40"/>
                  </a:lnTo>
                  <a:lnTo>
                    <a:pt x="39" y="42"/>
                  </a:lnTo>
                  <a:lnTo>
                    <a:pt x="44" y="46"/>
                  </a:lnTo>
                  <a:lnTo>
                    <a:pt x="50" y="46"/>
                  </a:lnTo>
                  <a:lnTo>
                    <a:pt x="56" y="44"/>
                  </a:lnTo>
                  <a:lnTo>
                    <a:pt x="54" y="44"/>
                  </a:lnTo>
                  <a:lnTo>
                    <a:pt x="52" y="42"/>
                  </a:lnTo>
                  <a:lnTo>
                    <a:pt x="48" y="39"/>
                  </a:lnTo>
                  <a:lnTo>
                    <a:pt x="44" y="33"/>
                  </a:lnTo>
                  <a:lnTo>
                    <a:pt x="41" y="25"/>
                  </a:lnTo>
                  <a:lnTo>
                    <a:pt x="37" y="17"/>
                  </a:lnTo>
                  <a:lnTo>
                    <a:pt x="35" y="10"/>
                  </a:lnTo>
                  <a:lnTo>
                    <a:pt x="37" y="0"/>
                  </a:lnTo>
                  <a:lnTo>
                    <a:pt x="39" y="4"/>
                  </a:lnTo>
                  <a:lnTo>
                    <a:pt x="43" y="10"/>
                  </a:lnTo>
                  <a:lnTo>
                    <a:pt x="46" y="15"/>
                  </a:lnTo>
                  <a:lnTo>
                    <a:pt x="52" y="19"/>
                  </a:lnTo>
                  <a:lnTo>
                    <a:pt x="58" y="23"/>
                  </a:lnTo>
                  <a:lnTo>
                    <a:pt x="66" y="23"/>
                  </a:lnTo>
                  <a:lnTo>
                    <a:pt x="75" y="21"/>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8" name="Freeform 84"/>
            <p:cNvSpPr/>
            <p:nvPr/>
          </p:nvSpPr>
          <p:spPr bwMode="auto">
            <a:xfrm>
              <a:off x="3951" y="1555"/>
              <a:ext cx="430" cy="457"/>
            </a:xfrm>
            <a:custGeom>
              <a:avLst/>
              <a:gdLst>
                <a:gd name="T0" fmla="*/ 65 w 430"/>
                <a:gd name="T1" fmla="*/ 42 h 457"/>
                <a:gd name="T2" fmla="*/ 69 w 430"/>
                <a:gd name="T3" fmla="*/ 73 h 457"/>
                <a:gd name="T4" fmla="*/ 98 w 430"/>
                <a:gd name="T5" fmla="*/ 106 h 457"/>
                <a:gd name="T6" fmla="*/ 94 w 430"/>
                <a:gd name="T7" fmla="*/ 161 h 457"/>
                <a:gd name="T8" fmla="*/ 56 w 430"/>
                <a:gd name="T9" fmla="*/ 196 h 457"/>
                <a:gd name="T10" fmla="*/ 6 w 430"/>
                <a:gd name="T11" fmla="*/ 236 h 457"/>
                <a:gd name="T12" fmla="*/ 12 w 430"/>
                <a:gd name="T13" fmla="*/ 275 h 457"/>
                <a:gd name="T14" fmla="*/ 35 w 430"/>
                <a:gd name="T15" fmla="*/ 294 h 457"/>
                <a:gd name="T16" fmla="*/ 107 w 430"/>
                <a:gd name="T17" fmla="*/ 294 h 457"/>
                <a:gd name="T18" fmla="*/ 150 w 430"/>
                <a:gd name="T19" fmla="*/ 315 h 457"/>
                <a:gd name="T20" fmla="*/ 165 w 430"/>
                <a:gd name="T21" fmla="*/ 344 h 457"/>
                <a:gd name="T22" fmla="*/ 213 w 430"/>
                <a:gd name="T23" fmla="*/ 361 h 457"/>
                <a:gd name="T24" fmla="*/ 303 w 430"/>
                <a:gd name="T25" fmla="*/ 386 h 457"/>
                <a:gd name="T26" fmla="*/ 365 w 430"/>
                <a:gd name="T27" fmla="*/ 438 h 457"/>
                <a:gd name="T28" fmla="*/ 405 w 430"/>
                <a:gd name="T29" fmla="*/ 453 h 457"/>
                <a:gd name="T30" fmla="*/ 428 w 430"/>
                <a:gd name="T31" fmla="*/ 395 h 457"/>
                <a:gd name="T32" fmla="*/ 416 w 430"/>
                <a:gd name="T33" fmla="*/ 395 h 457"/>
                <a:gd name="T34" fmla="*/ 380 w 430"/>
                <a:gd name="T35" fmla="*/ 420 h 457"/>
                <a:gd name="T36" fmla="*/ 407 w 430"/>
                <a:gd name="T37" fmla="*/ 374 h 457"/>
                <a:gd name="T38" fmla="*/ 399 w 430"/>
                <a:gd name="T39" fmla="*/ 355 h 457"/>
                <a:gd name="T40" fmla="*/ 357 w 430"/>
                <a:gd name="T41" fmla="*/ 384 h 457"/>
                <a:gd name="T42" fmla="*/ 357 w 430"/>
                <a:gd name="T43" fmla="*/ 374 h 457"/>
                <a:gd name="T44" fmla="*/ 388 w 430"/>
                <a:gd name="T45" fmla="*/ 292 h 457"/>
                <a:gd name="T46" fmla="*/ 351 w 430"/>
                <a:gd name="T47" fmla="*/ 334 h 457"/>
                <a:gd name="T48" fmla="*/ 297 w 430"/>
                <a:gd name="T49" fmla="*/ 342 h 457"/>
                <a:gd name="T50" fmla="*/ 336 w 430"/>
                <a:gd name="T51" fmla="*/ 311 h 457"/>
                <a:gd name="T52" fmla="*/ 361 w 430"/>
                <a:gd name="T53" fmla="*/ 228 h 457"/>
                <a:gd name="T54" fmla="*/ 317 w 430"/>
                <a:gd name="T55" fmla="*/ 278 h 457"/>
                <a:gd name="T56" fmla="*/ 246 w 430"/>
                <a:gd name="T57" fmla="*/ 296 h 457"/>
                <a:gd name="T58" fmla="*/ 295 w 430"/>
                <a:gd name="T59" fmla="*/ 275 h 457"/>
                <a:gd name="T60" fmla="*/ 328 w 430"/>
                <a:gd name="T61" fmla="*/ 223 h 457"/>
                <a:gd name="T62" fmla="*/ 301 w 430"/>
                <a:gd name="T63" fmla="*/ 217 h 457"/>
                <a:gd name="T64" fmla="*/ 217 w 430"/>
                <a:gd name="T65" fmla="*/ 255 h 457"/>
                <a:gd name="T66" fmla="*/ 154 w 430"/>
                <a:gd name="T67" fmla="*/ 252 h 457"/>
                <a:gd name="T68" fmla="*/ 246 w 430"/>
                <a:gd name="T69" fmla="*/ 230 h 457"/>
                <a:gd name="T70" fmla="*/ 301 w 430"/>
                <a:gd name="T71" fmla="*/ 150 h 457"/>
                <a:gd name="T72" fmla="*/ 248 w 430"/>
                <a:gd name="T73" fmla="*/ 165 h 457"/>
                <a:gd name="T74" fmla="*/ 180 w 430"/>
                <a:gd name="T75" fmla="*/ 186 h 457"/>
                <a:gd name="T76" fmla="*/ 159 w 430"/>
                <a:gd name="T77" fmla="*/ 179 h 457"/>
                <a:gd name="T78" fmla="*/ 221 w 430"/>
                <a:gd name="T79" fmla="*/ 156 h 457"/>
                <a:gd name="T80" fmla="*/ 257 w 430"/>
                <a:gd name="T81" fmla="*/ 83 h 457"/>
                <a:gd name="T82" fmla="*/ 200 w 430"/>
                <a:gd name="T83" fmla="*/ 119 h 457"/>
                <a:gd name="T84" fmla="*/ 142 w 430"/>
                <a:gd name="T85" fmla="*/ 121 h 457"/>
                <a:gd name="T86" fmla="*/ 182 w 430"/>
                <a:gd name="T87" fmla="*/ 106 h 457"/>
                <a:gd name="T88" fmla="*/ 213 w 430"/>
                <a:gd name="T89" fmla="*/ 63 h 457"/>
                <a:gd name="T90" fmla="*/ 198 w 430"/>
                <a:gd name="T91" fmla="*/ 54 h 457"/>
                <a:gd name="T92" fmla="*/ 130 w 430"/>
                <a:gd name="T93" fmla="*/ 79 h 457"/>
                <a:gd name="T94" fmla="*/ 132 w 430"/>
                <a:gd name="T95" fmla="*/ 67 h 457"/>
                <a:gd name="T96" fmla="*/ 167 w 430"/>
                <a:gd name="T97" fmla="*/ 21 h 457"/>
                <a:gd name="T98" fmla="*/ 150 w 430"/>
                <a:gd name="T99" fmla="*/ 15 h 457"/>
                <a:gd name="T100" fmla="*/ 100 w 430"/>
                <a:gd name="T101" fmla="*/ 33 h 45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0"/>
                <a:gd name="T154" fmla="*/ 0 h 457"/>
                <a:gd name="T155" fmla="*/ 430 w 430"/>
                <a:gd name="T156" fmla="*/ 457 h 45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0" h="457">
                  <a:moveTo>
                    <a:pt x="86" y="25"/>
                  </a:moveTo>
                  <a:lnTo>
                    <a:pt x="84" y="25"/>
                  </a:lnTo>
                  <a:lnTo>
                    <a:pt x="79" y="29"/>
                  </a:lnTo>
                  <a:lnTo>
                    <a:pt x="73" y="35"/>
                  </a:lnTo>
                  <a:lnTo>
                    <a:pt x="65" y="42"/>
                  </a:lnTo>
                  <a:lnTo>
                    <a:pt x="63" y="48"/>
                  </a:lnTo>
                  <a:lnTo>
                    <a:pt x="63" y="54"/>
                  </a:lnTo>
                  <a:lnTo>
                    <a:pt x="63" y="60"/>
                  </a:lnTo>
                  <a:lnTo>
                    <a:pt x="65" y="67"/>
                  </a:lnTo>
                  <a:lnTo>
                    <a:pt x="69" y="73"/>
                  </a:lnTo>
                  <a:lnTo>
                    <a:pt x="75" y="83"/>
                  </a:lnTo>
                  <a:lnTo>
                    <a:pt x="83" y="90"/>
                  </a:lnTo>
                  <a:lnTo>
                    <a:pt x="94" y="100"/>
                  </a:lnTo>
                  <a:lnTo>
                    <a:pt x="94" y="102"/>
                  </a:lnTo>
                  <a:lnTo>
                    <a:pt x="98" y="106"/>
                  </a:lnTo>
                  <a:lnTo>
                    <a:pt x="102" y="113"/>
                  </a:lnTo>
                  <a:lnTo>
                    <a:pt x="104" y="125"/>
                  </a:lnTo>
                  <a:lnTo>
                    <a:pt x="102" y="138"/>
                  </a:lnTo>
                  <a:lnTo>
                    <a:pt x="98" y="154"/>
                  </a:lnTo>
                  <a:lnTo>
                    <a:pt x="94" y="161"/>
                  </a:lnTo>
                  <a:lnTo>
                    <a:pt x="88" y="171"/>
                  </a:lnTo>
                  <a:lnTo>
                    <a:pt x="81" y="179"/>
                  </a:lnTo>
                  <a:lnTo>
                    <a:pt x="71" y="188"/>
                  </a:lnTo>
                  <a:lnTo>
                    <a:pt x="67" y="190"/>
                  </a:lnTo>
                  <a:lnTo>
                    <a:pt x="56" y="196"/>
                  </a:lnTo>
                  <a:lnTo>
                    <a:pt x="40" y="204"/>
                  </a:lnTo>
                  <a:lnTo>
                    <a:pt x="23" y="215"/>
                  </a:lnTo>
                  <a:lnTo>
                    <a:pt x="17" y="221"/>
                  </a:lnTo>
                  <a:lnTo>
                    <a:pt x="10" y="228"/>
                  </a:lnTo>
                  <a:lnTo>
                    <a:pt x="6" y="236"/>
                  </a:lnTo>
                  <a:lnTo>
                    <a:pt x="2" y="242"/>
                  </a:lnTo>
                  <a:lnTo>
                    <a:pt x="0" y="252"/>
                  </a:lnTo>
                  <a:lnTo>
                    <a:pt x="2" y="259"/>
                  </a:lnTo>
                  <a:lnTo>
                    <a:pt x="4" y="267"/>
                  </a:lnTo>
                  <a:lnTo>
                    <a:pt x="12" y="275"/>
                  </a:lnTo>
                  <a:lnTo>
                    <a:pt x="12" y="276"/>
                  </a:lnTo>
                  <a:lnTo>
                    <a:pt x="13" y="280"/>
                  </a:lnTo>
                  <a:lnTo>
                    <a:pt x="17" y="284"/>
                  </a:lnTo>
                  <a:lnTo>
                    <a:pt x="23" y="290"/>
                  </a:lnTo>
                  <a:lnTo>
                    <a:pt x="35" y="294"/>
                  </a:lnTo>
                  <a:lnTo>
                    <a:pt x="50" y="298"/>
                  </a:lnTo>
                  <a:lnTo>
                    <a:pt x="71" y="298"/>
                  </a:lnTo>
                  <a:lnTo>
                    <a:pt x="102" y="294"/>
                  </a:lnTo>
                  <a:lnTo>
                    <a:pt x="104" y="294"/>
                  </a:lnTo>
                  <a:lnTo>
                    <a:pt x="107" y="294"/>
                  </a:lnTo>
                  <a:lnTo>
                    <a:pt x="113" y="294"/>
                  </a:lnTo>
                  <a:lnTo>
                    <a:pt x="121" y="296"/>
                  </a:lnTo>
                  <a:lnTo>
                    <a:pt x="129" y="300"/>
                  </a:lnTo>
                  <a:lnTo>
                    <a:pt x="138" y="305"/>
                  </a:lnTo>
                  <a:lnTo>
                    <a:pt x="150" y="315"/>
                  </a:lnTo>
                  <a:lnTo>
                    <a:pt x="159" y="326"/>
                  </a:lnTo>
                  <a:lnTo>
                    <a:pt x="159" y="328"/>
                  </a:lnTo>
                  <a:lnTo>
                    <a:pt x="159" y="332"/>
                  </a:lnTo>
                  <a:lnTo>
                    <a:pt x="161" y="338"/>
                  </a:lnTo>
                  <a:lnTo>
                    <a:pt x="165" y="344"/>
                  </a:lnTo>
                  <a:lnTo>
                    <a:pt x="171" y="351"/>
                  </a:lnTo>
                  <a:lnTo>
                    <a:pt x="180" y="357"/>
                  </a:lnTo>
                  <a:lnTo>
                    <a:pt x="194" y="359"/>
                  </a:lnTo>
                  <a:lnTo>
                    <a:pt x="209" y="361"/>
                  </a:lnTo>
                  <a:lnTo>
                    <a:pt x="213" y="361"/>
                  </a:lnTo>
                  <a:lnTo>
                    <a:pt x="221" y="361"/>
                  </a:lnTo>
                  <a:lnTo>
                    <a:pt x="236" y="361"/>
                  </a:lnTo>
                  <a:lnTo>
                    <a:pt x="255" y="365"/>
                  </a:lnTo>
                  <a:lnTo>
                    <a:pt x="278" y="372"/>
                  </a:lnTo>
                  <a:lnTo>
                    <a:pt x="303" y="386"/>
                  </a:lnTo>
                  <a:lnTo>
                    <a:pt x="317" y="395"/>
                  </a:lnTo>
                  <a:lnTo>
                    <a:pt x="332" y="407"/>
                  </a:lnTo>
                  <a:lnTo>
                    <a:pt x="347" y="419"/>
                  </a:lnTo>
                  <a:lnTo>
                    <a:pt x="361" y="434"/>
                  </a:lnTo>
                  <a:lnTo>
                    <a:pt x="365" y="438"/>
                  </a:lnTo>
                  <a:lnTo>
                    <a:pt x="370" y="443"/>
                  </a:lnTo>
                  <a:lnTo>
                    <a:pt x="382" y="451"/>
                  </a:lnTo>
                  <a:lnTo>
                    <a:pt x="393" y="457"/>
                  </a:lnTo>
                  <a:lnTo>
                    <a:pt x="399" y="455"/>
                  </a:lnTo>
                  <a:lnTo>
                    <a:pt x="405" y="453"/>
                  </a:lnTo>
                  <a:lnTo>
                    <a:pt x="411" y="449"/>
                  </a:lnTo>
                  <a:lnTo>
                    <a:pt x="416" y="442"/>
                  </a:lnTo>
                  <a:lnTo>
                    <a:pt x="420" y="430"/>
                  </a:lnTo>
                  <a:lnTo>
                    <a:pt x="424" y="415"/>
                  </a:lnTo>
                  <a:lnTo>
                    <a:pt x="428" y="395"/>
                  </a:lnTo>
                  <a:lnTo>
                    <a:pt x="430" y="371"/>
                  </a:lnTo>
                  <a:lnTo>
                    <a:pt x="430" y="372"/>
                  </a:lnTo>
                  <a:lnTo>
                    <a:pt x="428" y="378"/>
                  </a:lnTo>
                  <a:lnTo>
                    <a:pt x="422" y="386"/>
                  </a:lnTo>
                  <a:lnTo>
                    <a:pt x="416" y="395"/>
                  </a:lnTo>
                  <a:lnTo>
                    <a:pt x="409" y="405"/>
                  </a:lnTo>
                  <a:lnTo>
                    <a:pt x="401" y="413"/>
                  </a:lnTo>
                  <a:lnTo>
                    <a:pt x="390" y="419"/>
                  </a:lnTo>
                  <a:lnTo>
                    <a:pt x="378" y="422"/>
                  </a:lnTo>
                  <a:lnTo>
                    <a:pt x="380" y="420"/>
                  </a:lnTo>
                  <a:lnTo>
                    <a:pt x="384" y="417"/>
                  </a:lnTo>
                  <a:lnTo>
                    <a:pt x="390" y="409"/>
                  </a:lnTo>
                  <a:lnTo>
                    <a:pt x="395" y="399"/>
                  </a:lnTo>
                  <a:lnTo>
                    <a:pt x="403" y="388"/>
                  </a:lnTo>
                  <a:lnTo>
                    <a:pt x="407" y="374"/>
                  </a:lnTo>
                  <a:lnTo>
                    <a:pt x="411" y="357"/>
                  </a:lnTo>
                  <a:lnTo>
                    <a:pt x="411" y="338"/>
                  </a:lnTo>
                  <a:lnTo>
                    <a:pt x="409" y="340"/>
                  </a:lnTo>
                  <a:lnTo>
                    <a:pt x="405" y="347"/>
                  </a:lnTo>
                  <a:lnTo>
                    <a:pt x="399" y="355"/>
                  </a:lnTo>
                  <a:lnTo>
                    <a:pt x="391" y="365"/>
                  </a:lnTo>
                  <a:lnTo>
                    <a:pt x="382" y="372"/>
                  </a:lnTo>
                  <a:lnTo>
                    <a:pt x="370" y="380"/>
                  </a:lnTo>
                  <a:lnTo>
                    <a:pt x="365" y="382"/>
                  </a:lnTo>
                  <a:lnTo>
                    <a:pt x="357" y="384"/>
                  </a:lnTo>
                  <a:lnTo>
                    <a:pt x="349" y="386"/>
                  </a:lnTo>
                  <a:lnTo>
                    <a:pt x="343" y="384"/>
                  </a:lnTo>
                  <a:lnTo>
                    <a:pt x="345" y="384"/>
                  </a:lnTo>
                  <a:lnTo>
                    <a:pt x="349" y="380"/>
                  </a:lnTo>
                  <a:lnTo>
                    <a:pt x="357" y="374"/>
                  </a:lnTo>
                  <a:lnTo>
                    <a:pt x="365" y="365"/>
                  </a:lnTo>
                  <a:lnTo>
                    <a:pt x="374" y="351"/>
                  </a:lnTo>
                  <a:lnTo>
                    <a:pt x="380" y="336"/>
                  </a:lnTo>
                  <a:lnTo>
                    <a:pt x="386" y="315"/>
                  </a:lnTo>
                  <a:lnTo>
                    <a:pt x="388" y="292"/>
                  </a:lnTo>
                  <a:lnTo>
                    <a:pt x="386" y="294"/>
                  </a:lnTo>
                  <a:lnTo>
                    <a:pt x="382" y="301"/>
                  </a:lnTo>
                  <a:lnTo>
                    <a:pt x="374" y="311"/>
                  </a:lnTo>
                  <a:lnTo>
                    <a:pt x="363" y="323"/>
                  </a:lnTo>
                  <a:lnTo>
                    <a:pt x="351" y="334"/>
                  </a:lnTo>
                  <a:lnTo>
                    <a:pt x="336" y="342"/>
                  </a:lnTo>
                  <a:lnTo>
                    <a:pt x="326" y="344"/>
                  </a:lnTo>
                  <a:lnTo>
                    <a:pt x="317" y="346"/>
                  </a:lnTo>
                  <a:lnTo>
                    <a:pt x="307" y="344"/>
                  </a:lnTo>
                  <a:lnTo>
                    <a:pt x="297" y="342"/>
                  </a:lnTo>
                  <a:lnTo>
                    <a:pt x="299" y="342"/>
                  </a:lnTo>
                  <a:lnTo>
                    <a:pt x="305" y="340"/>
                  </a:lnTo>
                  <a:lnTo>
                    <a:pt x="313" y="334"/>
                  </a:lnTo>
                  <a:lnTo>
                    <a:pt x="324" y="326"/>
                  </a:lnTo>
                  <a:lnTo>
                    <a:pt x="336" y="311"/>
                  </a:lnTo>
                  <a:lnTo>
                    <a:pt x="345" y="292"/>
                  </a:lnTo>
                  <a:lnTo>
                    <a:pt x="351" y="278"/>
                  </a:lnTo>
                  <a:lnTo>
                    <a:pt x="355" y="265"/>
                  </a:lnTo>
                  <a:lnTo>
                    <a:pt x="359" y="248"/>
                  </a:lnTo>
                  <a:lnTo>
                    <a:pt x="361" y="228"/>
                  </a:lnTo>
                  <a:lnTo>
                    <a:pt x="361" y="232"/>
                  </a:lnTo>
                  <a:lnTo>
                    <a:pt x="355" y="240"/>
                  </a:lnTo>
                  <a:lnTo>
                    <a:pt x="345" y="252"/>
                  </a:lnTo>
                  <a:lnTo>
                    <a:pt x="332" y="265"/>
                  </a:lnTo>
                  <a:lnTo>
                    <a:pt x="317" y="278"/>
                  </a:lnTo>
                  <a:lnTo>
                    <a:pt x="295" y="288"/>
                  </a:lnTo>
                  <a:lnTo>
                    <a:pt x="284" y="292"/>
                  </a:lnTo>
                  <a:lnTo>
                    <a:pt x="272" y="294"/>
                  </a:lnTo>
                  <a:lnTo>
                    <a:pt x="259" y="296"/>
                  </a:lnTo>
                  <a:lnTo>
                    <a:pt x="246" y="296"/>
                  </a:lnTo>
                  <a:lnTo>
                    <a:pt x="249" y="296"/>
                  </a:lnTo>
                  <a:lnTo>
                    <a:pt x="259" y="292"/>
                  </a:lnTo>
                  <a:lnTo>
                    <a:pt x="271" y="288"/>
                  </a:lnTo>
                  <a:lnTo>
                    <a:pt x="286" y="280"/>
                  </a:lnTo>
                  <a:lnTo>
                    <a:pt x="295" y="275"/>
                  </a:lnTo>
                  <a:lnTo>
                    <a:pt x="303" y="267"/>
                  </a:lnTo>
                  <a:lnTo>
                    <a:pt x="311" y="257"/>
                  </a:lnTo>
                  <a:lnTo>
                    <a:pt x="317" y="248"/>
                  </a:lnTo>
                  <a:lnTo>
                    <a:pt x="324" y="236"/>
                  </a:lnTo>
                  <a:lnTo>
                    <a:pt x="328" y="223"/>
                  </a:lnTo>
                  <a:lnTo>
                    <a:pt x="332" y="205"/>
                  </a:lnTo>
                  <a:lnTo>
                    <a:pt x="336" y="188"/>
                  </a:lnTo>
                  <a:lnTo>
                    <a:pt x="332" y="192"/>
                  </a:lnTo>
                  <a:lnTo>
                    <a:pt x="320" y="204"/>
                  </a:lnTo>
                  <a:lnTo>
                    <a:pt x="301" y="217"/>
                  </a:lnTo>
                  <a:lnTo>
                    <a:pt x="278" y="232"/>
                  </a:lnTo>
                  <a:lnTo>
                    <a:pt x="265" y="240"/>
                  </a:lnTo>
                  <a:lnTo>
                    <a:pt x="249" y="246"/>
                  </a:lnTo>
                  <a:lnTo>
                    <a:pt x="234" y="252"/>
                  </a:lnTo>
                  <a:lnTo>
                    <a:pt x="217" y="255"/>
                  </a:lnTo>
                  <a:lnTo>
                    <a:pt x="201" y="257"/>
                  </a:lnTo>
                  <a:lnTo>
                    <a:pt x="184" y="259"/>
                  </a:lnTo>
                  <a:lnTo>
                    <a:pt x="165" y="255"/>
                  </a:lnTo>
                  <a:lnTo>
                    <a:pt x="148" y="252"/>
                  </a:lnTo>
                  <a:lnTo>
                    <a:pt x="154" y="252"/>
                  </a:lnTo>
                  <a:lnTo>
                    <a:pt x="169" y="252"/>
                  </a:lnTo>
                  <a:lnTo>
                    <a:pt x="192" y="250"/>
                  </a:lnTo>
                  <a:lnTo>
                    <a:pt x="217" y="244"/>
                  </a:lnTo>
                  <a:lnTo>
                    <a:pt x="230" y="238"/>
                  </a:lnTo>
                  <a:lnTo>
                    <a:pt x="246" y="230"/>
                  </a:lnTo>
                  <a:lnTo>
                    <a:pt x="259" y="219"/>
                  </a:lnTo>
                  <a:lnTo>
                    <a:pt x="271" y="207"/>
                  </a:lnTo>
                  <a:lnTo>
                    <a:pt x="282" y="190"/>
                  </a:lnTo>
                  <a:lnTo>
                    <a:pt x="292" y="173"/>
                  </a:lnTo>
                  <a:lnTo>
                    <a:pt x="301" y="150"/>
                  </a:lnTo>
                  <a:lnTo>
                    <a:pt x="307" y="123"/>
                  </a:lnTo>
                  <a:lnTo>
                    <a:pt x="303" y="127"/>
                  </a:lnTo>
                  <a:lnTo>
                    <a:pt x="290" y="136"/>
                  </a:lnTo>
                  <a:lnTo>
                    <a:pt x="271" y="150"/>
                  </a:lnTo>
                  <a:lnTo>
                    <a:pt x="248" y="165"/>
                  </a:lnTo>
                  <a:lnTo>
                    <a:pt x="234" y="171"/>
                  </a:lnTo>
                  <a:lnTo>
                    <a:pt x="221" y="177"/>
                  </a:lnTo>
                  <a:lnTo>
                    <a:pt x="207" y="182"/>
                  </a:lnTo>
                  <a:lnTo>
                    <a:pt x="194" y="184"/>
                  </a:lnTo>
                  <a:lnTo>
                    <a:pt x="180" y="186"/>
                  </a:lnTo>
                  <a:lnTo>
                    <a:pt x="167" y="186"/>
                  </a:lnTo>
                  <a:lnTo>
                    <a:pt x="155" y="182"/>
                  </a:lnTo>
                  <a:lnTo>
                    <a:pt x="144" y="177"/>
                  </a:lnTo>
                  <a:lnTo>
                    <a:pt x="148" y="177"/>
                  </a:lnTo>
                  <a:lnTo>
                    <a:pt x="159" y="179"/>
                  </a:lnTo>
                  <a:lnTo>
                    <a:pt x="175" y="177"/>
                  </a:lnTo>
                  <a:lnTo>
                    <a:pt x="192" y="173"/>
                  </a:lnTo>
                  <a:lnTo>
                    <a:pt x="201" y="169"/>
                  </a:lnTo>
                  <a:lnTo>
                    <a:pt x="211" y="163"/>
                  </a:lnTo>
                  <a:lnTo>
                    <a:pt x="221" y="156"/>
                  </a:lnTo>
                  <a:lnTo>
                    <a:pt x="230" y="146"/>
                  </a:lnTo>
                  <a:lnTo>
                    <a:pt x="238" y="134"/>
                  </a:lnTo>
                  <a:lnTo>
                    <a:pt x="246" y="119"/>
                  </a:lnTo>
                  <a:lnTo>
                    <a:pt x="253" y="104"/>
                  </a:lnTo>
                  <a:lnTo>
                    <a:pt x="257" y="83"/>
                  </a:lnTo>
                  <a:lnTo>
                    <a:pt x="255" y="85"/>
                  </a:lnTo>
                  <a:lnTo>
                    <a:pt x="246" y="92"/>
                  </a:lnTo>
                  <a:lnTo>
                    <a:pt x="234" y="102"/>
                  </a:lnTo>
                  <a:lnTo>
                    <a:pt x="219" y="111"/>
                  </a:lnTo>
                  <a:lnTo>
                    <a:pt x="200" y="119"/>
                  </a:lnTo>
                  <a:lnTo>
                    <a:pt x="180" y="125"/>
                  </a:lnTo>
                  <a:lnTo>
                    <a:pt x="171" y="127"/>
                  </a:lnTo>
                  <a:lnTo>
                    <a:pt x="161" y="127"/>
                  </a:lnTo>
                  <a:lnTo>
                    <a:pt x="152" y="125"/>
                  </a:lnTo>
                  <a:lnTo>
                    <a:pt x="142" y="121"/>
                  </a:lnTo>
                  <a:lnTo>
                    <a:pt x="144" y="121"/>
                  </a:lnTo>
                  <a:lnTo>
                    <a:pt x="152" y="121"/>
                  </a:lnTo>
                  <a:lnTo>
                    <a:pt x="163" y="117"/>
                  </a:lnTo>
                  <a:lnTo>
                    <a:pt x="177" y="111"/>
                  </a:lnTo>
                  <a:lnTo>
                    <a:pt x="182" y="106"/>
                  </a:lnTo>
                  <a:lnTo>
                    <a:pt x="190" y="100"/>
                  </a:lnTo>
                  <a:lnTo>
                    <a:pt x="196" y="94"/>
                  </a:lnTo>
                  <a:lnTo>
                    <a:pt x="203" y="85"/>
                  </a:lnTo>
                  <a:lnTo>
                    <a:pt x="209" y="75"/>
                  </a:lnTo>
                  <a:lnTo>
                    <a:pt x="213" y="63"/>
                  </a:lnTo>
                  <a:lnTo>
                    <a:pt x="219" y="50"/>
                  </a:lnTo>
                  <a:lnTo>
                    <a:pt x="221" y="35"/>
                  </a:lnTo>
                  <a:lnTo>
                    <a:pt x="219" y="38"/>
                  </a:lnTo>
                  <a:lnTo>
                    <a:pt x="211" y="44"/>
                  </a:lnTo>
                  <a:lnTo>
                    <a:pt x="198" y="54"/>
                  </a:lnTo>
                  <a:lnTo>
                    <a:pt x="182" y="63"/>
                  </a:lnTo>
                  <a:lnTo>
                    <a:pt x="167" y="73"/>
                  </a:lnTo>
                  <a:lnTo>
                    <a:pt x="148" y="79"/>
                  </a:lnTo>
                  <a:lnTo>
                    <a:pt x="140" y="79"/>
                  </a:lnTo>
                  <a:lnTo>
                    <a:pt x="130" y="79"/>
                  </a:lnTo>
                  <a:lnTo>
                    <a:pt x="123" y="77"/>
                  </a:lnTo>
                  <a:lnTo>
                    <a:pt x="115" y="73"/>
                  </a:lnTo>
                  <a:lnTo>
                    <a:pt x="119" y="73"/>
                  </a:lnTo>
                  <a:lnTo>
                    <a:pt x="125" y="71"/>
                  </a:lnTo>
                  <a:lnTo>
                    <a:pt x="132" y="67"/>
                  </a:lnTo>
                  <a:lnTo>
                    <a:pt x="142" y="60"/>
                  </a:lnTo>
                  <a:lnTo>
                    <a:pt x="152" y="52"/>
                  </a:lnTo>
                  <a:lnTo>
                    <a:pt x="161" y="38"/>
                  </a:lnTo>
                  <a:lnTo>
                    <a:pt x="163" y="31"/>
                  </a:lnTo>
                  <a:lnTo>
                    <a:pt x="167" y="21"/>
                  </a:lnTo>
                  <a:lnTo>
                    <a:pt x="167" y="12"/>
                  </a:lnTo>
                  <a:lnTo>
                    <a:pt x="169" y="0"/>
                  </a:lnTo>
                  <a:lnTo>
                    <a:pt x="165" y="2"/>
                  </a:lnTo>
                  <a:lnTo>
                    <a:pt x="159" y="8"/>
                  </a:lnTo>
                  <a:lnTo>
                    <a:pt x="150" y="15"/>
                  </a:lnTo>
                  <a:lnTo>
                    <a:pt x="138" y="25"/>
                  </a:lnTo>
                  <a:lnTo>
                    <a:pt x="125" y="31"/>
                  </a:lnTo>
                  <a:lnTo>
                    <a:pt x="111" y="35"/>
                  </a:lnTo>
                  <a:lnTo>
                    <a:pt x="106" y="35"/>
                  </a:lnTo>
                  <a:lnTo>
                    <a:pt x="100" y="33"/>
                  </a:lnTo>
                  <a:lnTo>
                    <a:pt x="92" y="29"/>
                  </a:lnTo>
                  <a:lnTo>
                    <a:pt x="86" y="25"/>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49" name="Freeform 85"/>
            <p:cNvSpPr/>
            <p:nvPr/>
          </p:nvSpPr>
          <p:spPr bwMode="auto">
            <a:xfrm>
              <a:off x="3974" y="1519"/>
              <a:ext cx="50" cy="28"/>
            </a:xfrm>
            <a:custGeom>
              <a:avLst/>
              <a:gdLst>
                <a:gd name="T0" fmla="*/ 2 w 50"/>
                <a:gd name="T1" fmla="*/ 5 h 28"/>
                <a:gd name="T2" fmla="*/ 2 w 50"/>
                <a:gd name="T3" fmla="*/ 3 h 28"/>
                <a:gd name="T4" fmla="*/ 4 w 50"/>
                <a:gd name="T5" fmla="*/ 3 h 28"/>
                <a:gd name="T6" fmla="*/ 4 w 50"/>
                <a:gd name="T7" fmla="*/ 3 h 28"/>
                <a:gd name="T8" fmla="*/ 6 w 50"/>
                <a:gd name="T9" fmla="*/ 1 h 28"/>
                <a:gd name="T10" fmla="*/ 8 w 50"/>
                <a:gd name="T11" fmla="*/ 1 h 28"/>
                <a:gd name="T12" fmla="*/ 12 w 50"/>
                <a:gd name="T13" fmla="*/ 0 h 28"/>
                <a:gd name="T14" fmla="*/ 15 w 50"/>
                <a:gd name="T15" fmla="*/ 1 h 28"/>
                <a:gd name="T16" fmla="*/ 19 w 50"/>
                <a:gd name="T17" fmla="*/ 1 h 28"/>
                <a:gd name="T18" fmla="*/ 19 w 50"/>
                <a:gd name="T19" fmla="*/ 1 h 28"/>
                <a:gd name="T20" fmla="*/ 21 w 50"/>
                <a:gd name="T21" fmla="*/ 1 h 28"/>
                <a:gd name="T22" fmla="*/ 23 w 50"/>
                <a:gd name="T23" fmla="*/ 1 h 28"/>
                <a:gd name="T24" fmla="*/ 25 w 50"/>
                <a:gd name="T25" fmla="*/ 3 h 28"/>
                <a:gd name="T26" fmla="*/ 27 w 50"/>
                <a:gd name="T27" fmla="*/ 3 h 28"/>
                <a:gd name="T28" fmla="*/ 31 w 50"/>
                <a:gd name="T29" fmla="*/ 3 h 28"/>
                <a:gd name="T30" fmla="*/ 35 w 50"/>
                <a:gd name="T31" fmla="*/ 1 h 28"/>
                <a:gd name="T32" fmla="*/ 36 w 50"/>
                <a:gd name="T33" fmla="*/ 1 h 28"/>
                <a:gd name="T34" fmla="*/ 38 w 50"/>
                <a:gd name="T35" fmla="*/ 1 h 28"/>
                <a:gd name="T36" fmla="*/ 40 w 50"/>
                <a:gd name="T37" fmla="*/ 1 h 28"/>
                <a:gd name="T38" fmla="*/ 42 w 50"/>
                <a:gd name="T39" fmla="*/ 1 h 28"/>
                <a:gd name="T40" fmla="*/ 46 w 50"/>
                <a:gd name="T41" fmla="*/ 1 h 28"/>
                <a:gd name="T42" fmla="*/ 48 w 50"/>
                <a:gd name="T43" fmla="*/ 3 h 28"/>
                <a:gd name="T44" fmla="*/ 50 w 50"/>
                <a:gd name="T45" fmla="*/ 5 h 28"/>
                <a:gd name="T46" fmla="*/ 50 w 50"/>
                <a:gd name="T47" fmla="*/ 11 h 28"/>
                <a:gd name="T48" fmla="*/ 48 w 50"/>
                <a:gd name="T49" fmla="*/ 19 h 28"/>
                <a:gd name="T50" fmla="*/ 48 w 50"/>
                <a:gd name="T51" fmla="*/ 19 h 28"/>
                <a:gd name="T52" fmla="*/ 46 w 50"/>
                <a:gd name="T53" fmla="*/ 21 h 28"/>
                <a:gd name="T54" fmla="*/ 44 w 50"/>
                <a:gd name="T55" fmla="*/ 23 h 28"/>
                <a:gd name="T56" fmla="*/ 42 w 50"/>
                <a:gd name="T57" fmla="*/ 25 h 28"/>
                <a:gd name="T58" fmla="*/ 38 w 50"/>
                <a:gd name="T59" fmla="*/ 26 h 28"/>
                <a:gd name="T60" fmla="*/ 35 w 50"/>
                <a:gd name="T61" fmla="*/ 28 h 28"/>
                <a:gd name="T62" fmla="*/ 29 w 50"/>
                <a:gd name="T63" fmla="*/ 28 h 28"/>
                <a:gd name="T64" fmla="*/ 23 w 50"/>
                <a:gd name="T65" fmla="*/ 25 h 28"/>
                <a:gd name="T66" fmla="*/ 21 w 50"/>
                <a:gd name="T67" fmla="*/ 25 h 28"/>
                <a:gd name="T68" fmla="*/ 21 w 50"/>
                <a:gd name="T69" fmla="*/ 25 h 28"/>
                <a:gd name="T70" fmla="*/ 19 w 50"/>
                <a:gd name="T71" fmla="*/ 23 h 28"/>
                <a:gd name="T72" fmla="*/ 17 w 50"/>
                <a:gd name="T73" fmla="*/ 23 h 28"/>
                <a:gd name="T74" fmla="*/ 15 w 50"/>
                <a:gd name="T75" fmla="*/ 21 h 28"/>
                <a:gd name="T76" fmla="*/ 13 w 50"/>
                <a:gd name="T77" fmla="*/ 19 h 28"/>
                <a:gd name="T78" fmla="*/ 10 w 50"/>
                <a:gd name="T79" fmla="*/ 19 h 28"/>
                <a:gd name="T80" fmla="*/ 8 w 50"/>
                <a:gd name="T81" fmla="*/ 19 h 28"/>
                <a:gd name="T82" fmla="*/ 8 w 50"/>
                <a:gd name="T83" fmla="*/ 17 h 28"/>
                <a:gd name="T84" fmla="*/ 6 w 50"/>
                <a:gd name="T85" fmla="*/ 17 h 28"/>
                <a:gd name="T86" fmla="*/ 4 w 50"/>
                <a:gd name="T87" fmla="*/ 17 h 28"/>
                <a:gd name="T88" fmla="*/ 2 w 50"/>
                <a:gd name="T89" fmla="*/ 15 h 28"/>
                <a:gd name="T90" fmla="*/ 0 w 50"/>
                <a:gd name="T91" fmla="*/ 13 h 28"/>
                <a:gd name="T92" fmla="*/ 0 w 50"/>
                <a:gd name="T93" fmla="*/ 11 h 28"/>
                <a:gd name="T94" fmla="*/ 0 w 50"/>
                <a:gd name="T95" fmla="*/ 7 h 28"/>
                <a:gd name="T96" fmla="*/ 2 w 50"/>
                <a:gd name="T97" fmla="*/ 5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
                <a:gd name="T148" fmla="*/ 0 h 28"/>
                <a:gd name="T149" fmla="*/ 50 w 50"/>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 h="28">
                  <a:moveTo>
                    <a:pt x="2" y="5"/>
                  </a:moveTo>
                  <a:lnTo>
                    <a:pt x="2" y="3"/>
                  </a:lnTo>
                  <a:lnTo>
                    <a:pt x="4" y="3"/>
                  </a:lnTo>
                  <a:lnTo>
                    <a:pt x="6" y="1"/>
                  </a:lnTo>
                  <a:lnTo>
                    <a:pt x="8" y="1"/>
                  </a:lnTo>
                  <a:lnTo>
                    <a:pt x="12" y="0"/>
                  </a:lnTo>
                  <a:lnTo>
                    <a:pt x="15" y="1"/>
                  </a:lnTo>
                  <a:lnTo>
                    <a:pt x="19" y="1"/>
                  </a:lnTo>
                  <a:lnTo>
                    <a:pt x="21" y="1"/>
                  </a:lnTo>
                  <a:lnTo>
                    <a:pt x="23" y="1"/>
                  </a:lnTo>
                  <a:lnTo>
                    <a:pt x="25" y="3"/>
                  </a:lnTo>
                  <a:lnTo>
                    <a:pt x="27" y="3"/>
                  </a:lnTo>
                  <a:lnTo>
                    <a:pt x="31" y="3"/>
                  </a:lnTo>
                  <a:lnTo>
                    <a:pt x="35" y="1"/>
                  </a:lnTo>
                  <a:lnTo>
                    <a:pt x="36" y="1"/>
                  </a:lnTo>
                  <a:lnTo>
                    <a:pt x="38" y="1"/>
                  </a:lnTo>
                  <a:lnTo>
                    <a:pt x="40" y="1"/>
                  </a:lnTo>
                  <a:lnTo>
                    <a:pt x="42" y="1"/>
                  </a:lnTo>
                  <a:lnTo>
                    <a:pt x="46" y="1"/>
                  </a:lnTo>
                  <a:lnTo>
                    <a:pt x="48" y="3"/>
                  </a:lnTo>
                  <a:lnTo>
                    <a:pt x="50" y="5"/>
                  </a:lnTo>
                  <a:lnTo>
                    <a:pt x="50" y="11"/>
                  </a:lnTo>
                  <a:lnTo>
                    <a:pt x="48" y="19"/>
                  </a:lnTo>
                  <a:lnTo>
                    <a:pt x="46" y="21"/>
                  </a:lnTo>
                  <a:lnTo>
                    <a:pt x="44" y="23"/>
                  </a:lnTo>
                  <a:lnTo>
                    <a:pt x="42" y="25"/>
                  </a:lnTo>
                  <a:lnTo>
                    <a:pt x="38" y="26"/>
                  </a:lnTo>
                  <a:lnTo>
                    <a:pt x="35" y="28"/>
                  </a:lnTo>
                  <a:lnTo>
                    <a:pt x="29" y="28"/>
                  </a:lnTo>
                  <a:lnTo>
                    <a:pt x="23" y="25"/>
                  </a:lnTo>
                  <a:lnTo>
                    <a:pt x="21" y="25"/>
                  </a:lnTo>
                  <a:lnTo>
                    <a:pt x="19" y="23"/>
                  </a:lnTo>
                  <a:lnTo>
                    <a:pt x="17" y="23"/>
                  </a:lnTo>
                  <a:lnTo>
                    <a:pt x="15" y="21"/>
                  </a:lnTo>
                  <a:lnTo>
                    <a:pt x="13" y="19"/>
                  </a:lnTo>
                  <a:lnTo>
                    <a:pt x="10" y="19"/>
                  </a:lnTo>
                  <a:lnTo>
                    <a:pt x="8" y="19"/>
                  </a:lnTo>
                  <a:lnTo>
                    <a:pt x="8" y="17"/>
                  </a:lnTo>
                  <a:lnTo>
                    <a:pt x="6" y="17"/>
                  </a:lnTo>
                  <a:lnTo>
                    <a:pt x="4" y="17"/>
                  </a:lnTo>
                  <a:lnTo>
                    <a:pt x="2" y="15"/>
                  </a:lnTo>
                  <a:lnTo>
                    <a:pt x="0" y="13"/>
                  </a:lnTo>
                  <a:lnTo>
                    <a:pt x="0" y="11"/>
                  </a:lnTo>
                  <a:lnTo>
                    <a:pt x="0" y="7"/>
                  </a:lnTo>
                  <a:lnTo>
                    <a:pt x="2" y="5"/>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0" name="Freeform 86"/>
            <p:cNvSpPr/>
            <p:nvPr/>
          </p:nvSpPr>
          <p:spPr bwMode="auto">
            <a:xfrm>
              <a:off x="3970" y="1513"/>
              <a:ext cx="25" cy="13"/>
            </a:xfrm>
            <a:custGeom>
              <a:avLst/>
              <a:gdLst>
                <a:gd name="T0" fmla="*/ 25 w 25"/>
                <a:gd name="T1" fmla="*/ 2 h 13"/>
                <a:gd name="T2" fmla="*/ 19 w 25"/>
                <a:gd name="T3" fmla="*/ 0 h 13"/>
                <a:gd name="T4" fmla="*/ 14 w 25"/>
                <a:gd name="T5" fmla="*/ 0 h 13"/>
                <a:gd name="T6" fmla="*/ 10 w 25"/>
                <a:gd name="T7" fmla="*/ 2 h 13"/>
                <a:gd name="T8" fmla="*/ 8 w 25"/>
                <a:gd name="T9" fmla="*/ 2 h 13"/>
                <a:gd name="T10" fmla="*/ 4 w 25"/>
                <a:gd name="T11" fmla="*/ 4 h 13"/>
                <a:gd name="T12" fmla="*/ 2 w 25"/>
                <a:gd name="T13" fmla="*/ 6 h 13"/>
                <a:gd name="T14" fmla="*/ 2 w 25"/>
                <a:gd name="T15" fmla="*/ 7 h 13"/>
                <a:gd name="T16" fmla="*/ 0 w 25"/>
                <a:gd name="T17" fmla="*/ 7 h 13"/>
                <a:gd name="T18" fmla="*/ 12 w 25"/>
                <a:gd name="T19" fmla="*/ 13 h 13"/>
                <a:gd name="T20" fmla="*/ 14 w 25"/>
                <a:gd name="T21" fmla="*/ 13 h 13"/>
                <a:gd name="T22" fmla="*/ 16 w 25"/>
                <a:gd name="T23" fmla="*/ 13 h 13"/>
                <a:gd name="T24" fmla="*/ 17 w 25"/>
                <a:gd name="T25" fmla="*/ 13 h 13"/>
                <a:gd name="T26" fmla="*/ 21 w 25"/>
                <a:gd name="T27" fmla="*/ 13 h 13"/>
                <a:gd name="T28" fmla="*/ 25 w 25"/>
                <a:gd name="T29" fmla="*/ 2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3"/>
                <a:gd name="T47" fmla="*/ 25 w 25"/>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3">
                  <a:moveTo>
                    <a:pt x="25" y="2"/>
                  </a:moveTo>
                  <a:lnTo>
                    <a:pt x="19" y="0"/>
                  </a:lnTo>
                  <a:lnTo>
                    <a:pt x="14" y="0"/>
                  </a:lnTo>
                  <a:lnTo>
                    <a:pt x="10" y="2"/>
                  </a:lnTo>
                  <a:lnTo>
                    <a:pt x="8" y="2"/>
                  </a:lnTo>
                  <a:lnTo>
                    <a:pt x="4" y="4"/>
                  </a:lnTo>
                  <a:lnTo>
                    <a:pt x="2" y="6"/>
                  </a:lnTo>
                  <a:lnTo>
                    <a:pt x="2" y="7"/>
                  </a:lnTo>
                  <a:lnTo>
                    <a:pt x="0" y="7"/>
                  </a:lnTo>
                  <a:lnTo>
                    <a:pt x="12" y="13"/>
                  </a:lnTo>
                  <a:lnTo>
                    <a:pt x="14" y="13"/>
                  </a:lnTo>
                  <a:lnTo>
                    <a:pt x="16" y="13"/>
                  </a:lnTo>
                  <a:lnTo>
                    <a:pt x="17" y="13"/>
                  </a:lnTo>
                  <a:lnTo>
                    <a:pt x="21" y="13"/>
                  </a:lnTo>
                  <a:lnTo>
                    <a:pt x="25"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1" name="Freeform 87"/>
            <p:cNvSpPr/>
            <p:nvPr/>
          </p:nvSpPr>
          <p:spPr bwMode="auto">
            <a:xfrm>
              <a:off x="3991" y="1515"/>
              <a:ext cx="21" cy="13"/>
            </a:xfrm>
            <a:custGeom>
              <a:avLst/>
              <a:gdLst>
                <a:gd name="T0" fmla="*/ 19 w 21"/>
                <a:gd name="T1" fmla="*/ 0 h 13"/>
                <a:gd name="T2" fmla="*/ 18 w 21"/>
                <a:gd name="T3" fmla="*/ 0 h 13"/>
                <a:gd name="T4" fmla="*/ 16 w 21"/>
                <a:gd name="T5" fmla="*/ 0 h 13"/>
                <a:gd name="T6" fmla="*/ 14 w 21"/>
                <a:gd name="T7" fmla="*/ 2 h 13"/>
                <a:gd name="T8" fmla="*/ 12 w 21"/>
                <a:gd name="T9" fmla="*/ 2 h 13"/>
                <a:gd name="T10" fmla="*/ 8 w 21"/>
                <a:gd name="T11" fmla="*/ 0 h 13"/>
                <a:gd name="T12" fmla="*/ 6 w 21"/>
                <a:gd name="T13" fmla="*/ 0 h 13"/>
                <a:gd name="T14" fmla="*/ 4 w 21"/>
                <a:gd name="T15" fmla="*/ 0 h 13"/>
                <a:gd name="T16" fmla="*/ 0 w 21"/>
                <a:gd name="T17" fmla="*/ 11 h 13"/>
                <a:gd name="T18" fmla="*/ 2 w 21"/>
                <a:gd name="T19" fmla="*/ 11 h 13"/>
                <a:gd name="T20" fmla="*/ 4 w 21"/>
                <a:gd name="T21" fmla="*/ 13 h 13"/>
                <a:gd name="T22" fmla="*/ 8 w 21"/>
                <a:gd name="T23" fmla="*/ 13 h 13"/>
                <a:gd name="T24" fmla="*/ 10 w 21"/>
                <a:gd name="T25" fmla="*/ 13 h 13"/>
                <a:gd name="T26" fmla="*/ 14 w 21"/>
                <a:gd name="T27" fmla="*/ 13 h 13"/>
                <a:gd name="T28" fmla="*/ 18 w 21"/>
                <a:gd name="T29" fmla="*/ 13 h 13"/>
                <a:gd name="T30" fmla="*/ 21 w 21"/>
                <a:gd name="T31" fmla="*/ 11 h 13"/>
                <a:gd name="T32" fmla="*/ 19 w 21"/>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13"/>
                <a:gd name="T53" fmla="*/ 21 w 21"/>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13">
                  <a:moveTo>
                    <a:pt x="19" y="0"/>
                  </a:moveTo>
                  <a:lnTo>
                    <a:pt x="18" y="0"/>
                  </a:lnTo>
                  <a:lnTo>
                    <a:pt x="16" y="0"/>
                  </a:lnTo>
                  <a:lnTo>
                    <a:pt x="14" y="2"/>
                  </a:lnTo>
                  <a:lnTo>
                    <a:pt x="12" y="2"/>
                  </a:lnTo>
                  <a:lnTo>
                    <a:pt x="8" y="0"/>
                  </a:lnTo>
                  <a:lnTo>
                    <a:pt x="6" y="0"/>
                  </a:lnTo>
                  <a:lnTo>
                    <a:pt x="4" y="0"/>
                  </a:lnTo>
                  <a:lnTo>
                    <a:pt x="0" y="11"/>
                  </a:lnTo>
                  <a:lnTo>
                    <a:pt x="2" y="11"/>
                  </a:lnTo>
                  <a:lnTo>
                    <a:pt x="4" y="13"/>
                  </a:lnTo>
                  <a:lnTo>
                    <a:pt x="8" y="13"/>
                  </a:lnTo>
                  <a:lnTo>
                    <a:pt x="10" y="13"/>
                  </a:lnTo>
                  <a:lnTo>
                    <a:pt x="14" y="13"/>
                  </a:lnTo>
                  <a:lnTo>
                    <a:pt x="18" y="13"/>
                  </a:lnTo>
                  <a:lnTo>
                    <a:pt x="21" y="11"/>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2" name="Freeform 88"/>
            <p:cNvSpPr/>
            <p:nvPr/>
          </p:nvSpPr>
          <p:spPr bwMode="auto">
            <a:xfrm>
              <a:off x="4010" y="1513"/>
              <a:ext cx="20" cy="27"/>
            </a:xfrm>
            <a:custGeom>
              <a:avLst/>
              <a:gdLst>
                <a:gd name="T0" fmla="*/ 18 w 20"/>
                <a:gd name="T1" fmla="*/ 27 h 27"/>
                <a:gd name="T2" fmla="*/ 20 w 20"/>
                <a:gd name="T3" fmla="*/ 17 h 27"/>
                <a:gd name="T4" fmla="*/ 20 w 20"/>
                <a:gd name="T5" fmla="*/ 11 h 27"/>
                <a:gd name="T6" fmla="*/ 18 w 20"/>
                <a:gd name="T7" fmla="*/ 6 h 27"/>
                <a:gd name="T8" fmla="*/ 12 w 20"/>
                <a:gd name="T9" fmla="*/ 2 h 27"/>
                <a:gd name="T10" fmla="*/ 8 w 20"/>
                <a:gd name="T11" fmla="*/ 0 h 27"/>
                <a:gd name="T12" fmla="*/ 4 w 20"/>
                <a:gd name="T13" fmla="*/ 2 h 27"/>
                <a:gd name="T14" fmla="*/ 0 w 20"/>
                <a:gd name="T15" fmla="*/ 2 h 27"/>
                <a:gd name="T16" fmla="*/ 2 w 20"/>
                <a:gd name="T17" fmla="*/ 13 h 27"/>
                <a:gd name="T18" fmla="*/ 4 w 20"/>
                <a:gd name="T19" fmla="*/ 13 h 27"/>
                <a:gd name="T20" fmla="*/ 6 w 20"/>
                <a:gd name="T21" fmla="*/ 13 h 27"/>
                <a:gd name="T22" fmla="*/ 8 w 20"/>
                <a:gd name="T23" fmla="*/ 13 h 27"/>
                <a:gd name="T24" fmla="*/ 8 w 20"/>
                <a:gd name="T25" fmla="*/ 15 h 27"/>
                <a:gd name="T26" fmla="*/ 6 w 20"/>
                <a:gd name="T27" fmla="*/ 21 h 27"/>
                <a:gd name="T28" fmla="*/ 18 w 20"/>
                <a:gd name="T29" fmla="*/ 27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7"/>
                <a:gd name="T47" fmla="*/ 20 w 20"/>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7">
                  <a:moveTo>
                    <a:pt x="18" y="27"/>
                  </a:moveTo>
                  <a:lnTo>
                    <a:pt x="20" y="17"/>
                  </a:lnTo>
                  <a:lnTo>
                    <a:pt x="20" y="11"/>
                  </a:lnTo>
                  <a:lnTo>
                    <a:pt x="18" y="6"/>
                  </a:lnTo>
                  <a:lnTo>
                    <a:pt x="12" y="2"/>
                  </a:lnTo>
                  <a:lnTo>
                    <a:pt x="8" y="0"/>
                  </a:lnTo>
                  <a:lnTo>
                    <a:pt x="4" y="2"/>
                  </a:lnTo>
                  <a:lnTo>
                    <a:pt x="0" y="2"/>
                  </a:lnTo>
                  <a:lnTo>
                    <a:pt x="2" y="13"/>
                  </a:lnTo>
                  <a:lnTo>
                    <a:pt x="4" y="13"/>
                  </a:lnTo>
                  <a:lnTo>
                    <a:pt x="6" y="13"/>
                  </a:lnTo>
                  <a:lnTo>
                    <a:pt x="8" y="13"/>
                  </a:lnTo>
                  <a:lnTo>
                    <a:pt x="8" y="15"/>
                  </a:lnTo>
                  <a:lnTo>
                    <a:pt x="6" y="21"/>
                  </a:lnTo>
                  <a:lnTo>
                    <a:pt x="18" y="2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3" name="Freeform 89"/>
            <p:cNvSpPr/>
            <p:nvPr/>
          </p:nvSpPr>
          <p:spPr bwMode="auto">
            <a:xfrm>
              <a:off x="3993" y="1534"/>
              <a:ext cx="35" cy="19"/>
            </a:xfrm>
            <a:custGeom>
              <a:avLst/>
              <a:gdLst>
                <a:gd name="T0" fmla="*/ 0 w 35"/>
                <a:gd name="T1" fmla="*/ 15 h 19"/>
                <a:gd name="T2" fmla="*/ 10 w 35"/>
                <a:gd name="T3" fmla="*/ 19 h 19"/>
                <a:gd name="T4" fmla="*/ 16 w 35"/>
                <a:gd name="T5" fmla="*/ 19 h 19"/>
                <a:gd name="T6" fmla="*/ 21 w 35"/>
                <a:gd name="T7" fmla="*/ 17 h 19"/>
                <a:gd name="T8" fmla="*/ 27 w 35"/>
                <a:gd name="T9" fmla="*/ 15 h 19"/>
                <a:gd name="T10" fmla="*/ 31 w 35"/>
                <a:gd name="T11" fmla="*/ 11 h 19"/>
                <a:gd name="T12" fmla="*/ 33 w 35"/>
                <a:gd name="T13" fmla="*/ 10 h 19"/>
                <a:gd name="T14" fmla="*/ 35 w 35"/>
                <a:gd name="T15" fmla="*/ 6 h 19"/>
                <a:gd name="T16" fmla="*/ 23 w 35"/>
                <a:gd name="T17" fmla="*/ 0 h 19"/>
                <a:gd name="T18" fmla="*/ 23 w 35"/>
                <a:gd name="T19" fmla="*/ 2 h 19"/>
                <a:gd name="T20" fmla="*/ 21 w 35"/>
                <a:gd name="T21" fmla="*/ 4 h 19"/>
                <a:gd name="T22" fmla="*/ 19 w 35"/>
                <a:gd name="T23" fmla="*/ 6 h 19"/>
                <a:gd name="T24" fmla="*/ 17 w 35"/>
                <a:gd name="T25" fmla="*/ 6 h 19"/>
                <a:gd name="T26" fmla="*/ 16 w 35"/>
                <a:gd name="T27" fmla="*/ 8 h 19"/>
                <a:gd name="T28" fmla="*/ 12 w 35"/>
                <a:gd name="T29" fmla="*/ 6 h 19"/>
                <a:gd name="T30" fmla="*/ 6 w 35"/>
                <a:gd name="T31" fmla="*/ 6 h 19"/>
                <a:gd name="T32" fmla="*/ 8 w 35"/>
                <a:gd name="T33" fmla="*/ 6 h 19"/>
                <a:gd name="T34" fmla="*/ 0 w 35"/>
                <a:gd name="T35" fmla="*/ 15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19"/>
                <a:gd name="T56" fmla="*/ 35 w 35"/>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19">
                  <a:moveTo>
                    <a:pt x="0" y="15"/>
                  </a:moveTo>
                  <a:lnTo>
                    <a:pt x="10" y="19"/>
                  </a:lnTo>
                  <a:lnTo>
                    <a:pt x="16" y="19"/>
                  </a:lnTo>
                  <a:lnTo>
                    <a:pt x="21" y="17"/>
                  </a:lnTo>
                  <a:lnTo>
                    <a:pt x="27" y="15"/>
                  </a:lnTo>
                  <a:lnTo>
                    <a:pt x="31" y="11"/>
                  </a:lnTo>
                  <a:lnTo>
                    <a:pt x="33" y="10"/>
                  </a:lnTo>
                  <a:lnTo>
                    <a:pt x="35" y="6"/>
                  </a:lnTo>
                  <a:lnTo>
                    <a:pt x="23" y="0"/>
                  </a:lnTo>
                  <a:lnTo>
                    <a:pt x="23" y="2"/>
                  </a:lnTo>
                  <a:lnTo>
                    <a:pt x="21" y="4"/>
                  </a:lnTo>
                  <a:lnTo>
                    <a:pt x="19" y="6"/>
                  </a:lnTo>
                  <a:lnTo>
                    <a:pt x="17" y="6"/>
                  </a:lnTo>
                  <a:lnTo>
                    <a:pt x="16" y="8"/>
                  </a:lnTo>
                  <a:lnTo>
                    <a:pt x="12" y="6"/>
                  </a:lnTo>
                  <a:lnTo>
                    <a:pt x="6" y="6"/>
                  </a:lnTo>
                  <a:lnTo>
                    <a:pt x="8" y="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4" name="Freeform 90"/>
            <p:cNvSpPr/>
            <p:nvPr/>
          </p:nvSpPr>
          <p:spPr bwMode="auto">
            <a:xfrm>
              <a:off x="3980" y="1530"/>
              <a:ext cx="21" cy="19"/>
            </a:xfrm>
            <a:custGeom>
              <a:avLst/>
              <a:gdLst>
                <a:gd name="T0" fmla="*/ 0 w 21"/>
                <a:gd name="T1" fmla="*/ 14 h 19"/>
                <a:gd name="T2" fmla="*/ 2 w 21"/>
                <a:gd name="T3" fmla="*/ 14 h 19"/>
                <a:gd name="T4" fmla="*/ 4 w 21"/>
                <a:gd name="T5" fmla="*/ 14 h 19"/>
                <a:gd name="T6" fmla="*/ 6 w 21"/>
                <a:gd name="T7" fmla="*/ 15 h 19"/>
                <a:gd name="T8" fmla="*/ 7 w 21"/>
                <a:gd name="T9" fmla="*/ 15 h 19"/>
                <a:gd name="T10" fmla="*/ 9 w 21"/>
                <a:gd name="T11" fmla="*/ 17 h 19"/>
                <a:gd name="T12" fmla="*/ 11 w 21"/>
                <a:gd name="T13" fmla="*/ 17 h 19"/>
                <a:gd name="T14" fmla="*/ 13 w 21"/>
                <a:gd name="T15" fmla="*/ 19 h 19"/>
                <a:gd name="T16" fmla="*/ 21 w 21"/>
                <a:gd name="T17" fmla="*/ 10 h 19"/>
                <a:gd name="T18" fmla="*/ 19 w 21"/>
                <a:gd name="T19" fmla="*/ 10 h 19"/>
                <a:gd name="T20" fmla="*/ 19 w 21"/>
                <a:gd name="T21" fmla="*/ 8 h 19"/>
                <a:gd name="T22" fmla="*/ 17 w 21"/>
                <a:gd name="T23" fmla="*/ 8 h 19"/>
                <a:gd name="T24" fmla="*/ 15 w 21"/>
                <a:gd name="T25" fmla="*/ 6 h 19"/>
                <a:gd name="T26" fmla="*/ 11 w 21"/>
                <a:gd name="T27" fmla="*/ 4 h 19"/>
                <a:gd name="T28" fmla="*/ 9 w 21"/>
                <a:gd name="T29" fmla="*/ 2 h 19"/>
                <a:gd name="T30" fmla="*/ 6 w 21"/>
                <a:gd name="T31" fmla="*/ 2 h 19"/>
                <a:gd name="T32" fmla="*/ 2 w 21"/>
                <a:gd name="T33" fmla="*/ 0 h 19"/>
                <a:gd name="T34" fmla="*/ 4 w 21"/>
                <a:gd name="T35" fmla="*/ 2 h 19"/>
                <a:gd name="T36" fmla="*/ 0 w 21"/>
                <a:gd name="T37" fmla="*/ 14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9"/>
                <a:gd name="T59" fmla="*/ 21 w 21"/>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9">
                  <a:moveTo>
                    <a:pt x="0" y="14"/>
                  </a:moveTo>
                  <a:lnTo>
                    <a:pt x="2" y="14"/>
                  </a:lnTo>
                  <a:lnTo>
                    <a:pt x="4" y="14"/>
                  </a:lnTo>
                  <a:lnTo>
                    <a:pt x="6" y="15"/>
                  </a:lnTo>
                  <a:lnTo>
                    <a:pt x="7" y="15"/>
                  </a:lnTo>
                  <a:lnTo>
                    <a:pt x="9" y="17"/>
                  </a:lnTo>
                  <a:lnTo>
                    <a:pt x="11" y="17"/>
                  </a:lnTo>
                  <a:lnTo>
                    <a:pt x="13" y="19"/>
                  </a:lnTo>
                  <a:lnTo>
                    <a:pt x="21" y="10"/>
                  </a:lnTo>
                  <a:lnTo>
                    <a:pt x="19" y="10"/>
                  </a:lnTo>
                  <a:lnTo>
                    <a:pt x="19" y="8"/>
                  </a:lnTo>
                  <a:lnTo>
                    <a:pt x="17" y="8"/>
                  </a:lnTo>
                  <a:lnTo>
                    <a:pt x="15" y="6"/>
                  </a:lnTo>
                  <a:lnTo>
                    <a:pt x="11" y="4"/>
                  </a:lnTo>
                  <a:lnTo>
                    <a:pt x="9" y="2"/>
                  </a:lnTo>
                  <a:lnTo>
                    <a:pt x="6" y="2"/>
                  </a:lnTo>
                  <a:lnTo>
                    <a:pt x="2" y="0"/>
                  </a:lnTo>
                  <a:lnTo>
                    <a:pt x="4" y="2"/>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5" name="Freeform 91"/>
            <p:cNvSpPr/>
            <p:nvPr/>
          </p:nvSpPr>
          <p:spPr bwMode="auto">
            <a:xfrm>
              <a:off x="3968" y="1520"/>
              <a:ext cx="16" cy="24"/>
            </a:xfrm>
            <a:custGeom>
              <a:avLst/>
              <a:gdLst>
                <a:gd name="T0" fmla="*/ 2 w 16"/>
                <a:gd name="T1" fmla="*/ 0 h 24"/>
                <a:gd name="T2" fmla="*/ 4 w 16"/>
                <a:gd name="T3" fmla="*/ 0 h 24"/>
                <a:gd name="T4" fmla="*/ 0 w 16"/>
                <a:gd name="T5" fmla="*/ 4 h 24"/>
                <a:gd name="T6" fmla="*/ 0 w 16"/>
                <a:gd name="T7" fmla="*/ 10 h 24"/>
                <a:gd name="T8" fmla="*/ 2 w 16"/>
                <a:gd name="T9" fmla="*/ 16 h 24"/>
                <a:gd name="T10" fmla="*/ 4 w 16"/>
                <a:gd name="T11" fmla="*/ 18 h 24"/>
                <a:gd name="T12" fmla="*/ 8 w 16"/>
                <a:gd name="T13" fmla="*/ 20 h 24"/>
                <a:gd name="T14" fmla="*/ 10 w 16"/>
                <a:gd name="T15" fmla="*/ 22 h 24"/>
                <a:gd name="T16" fmla="*/ 12 w 16"/>
                <a:gd name="T17" fmla="*/ 22 h 24"/>
                <a:gd name="T18" fmla="*/ 12 w 16"/>
                <a:gd name="T19" fmla="*/ 24 h 24"/>
                <a:gd name="T20" fmla="*/ 16 w 16"/>
                <a:gd name="T21" fmla="*/ 12 h 24"/>
                <a:gd name="T22" fmla="*/ 14 w 16"/>
                <a:gd name="T23" fmla="*/ 10 h 24"/>
                <a:gd name="T24" fmla="*/ 12 w 16"/>
                <a:gd name="T25" fmla="*/ 10 h 24"/>
                <a:gd name="T26" fmla="*/ 12 w 16"/>
                <a:gd name="T27" fmla="*/ 8 h 24"/>
                <a:gd name="T28" fmla="*/ 12 w 16"/>
                <a:gd name="T29" fmla="*/ 10 h 24"/>
                <a:gd name="T30" fmla="*/ 12 w 16"/>
                <a:gd name="T31" fmla="*/ 8 h 24"/>
                <a:gd name="T32" fmla="*/ 14 w 16"/>
                <a:gd name="T33" fmla="*/ 8 h 24"/>
                <a:gd name="T34" fmla="*/ 14 w 16"/>
                <a:gd name="T35" fmla="*/ 6 h 24"/>
                <a:gd name="T36" fmla="*/ 2 w 16"/>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4"/>
                <a:gd name="T59" fmla="*/ 16 w 16"/>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4">
                  <a:moveTo>
                    <a:pt x="2" y="0"/>
                  </a:moveTo>
                  <a:lnTo>
                    <a:pt x="4" y="0"/>
                  </a:lnTo>
                  <a:lnTo>
                    <a:pt x="0" y="4"/>
                  </a:lnTo>
                  <a:lnTo>
                    <a:pt x="0" y="10"/>
                  </a:lnTo>
                  <a:lnTo>
                    <a:pt x="2" y="16"/>
                  </a:lnTo>
                  <a:lnTo>
                    <a:pt x="4" y="18"/>
                  </a:lnTo>
                  <a:lnTo>
                    <a:pt x="8" y="20"/>
                  </a:lnTo>
                  <a:lnTo>
                    <a:pt x="10" y="22"/>
                  </a:lnTo>
                  <a:lnTo>
                    <a:pt x="12" y="22"/>
                  </a:lnTo>
                  <a:lnTo>
                    <a:pt x="12" y="24"/>
                  </a:lnTo>
                  <a:lnTo>
                    <a:pt x="16" y="12"/>
                  </a:lnTo>
                  <a:lnTo>
                    <a:pt x="14" y="10"/>
                  </a:lnTo>
                  <a:lnTo>
                    <a:pt x="12" y="10"/>
                  </a:lnTo>
                  <a:lnTo>
                    <a:pt x="12" y="8"/>
                  </a:lnTo>
                  <a:lnTo>
                    <a:pt x="12" y="10"/>
                  </a:lnTo>
                  <a:lnTo>
                    <a:pt x="12" y="8"/>
                  </a:lnTo>
                  <a:lnTo>
                    <a:pt x="14" y="8"/>
                  </a:lnTo>
                  <a:lnTo>
                    <a:pt x="14"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6" name="Freeform 92"/>
            <p:cNvSpPr/>
            <p:nvPr/>
          </p:nvSpPr>
          <p:spPr bwMode="auto">
            <a:xfrm>
              <a:off x="3840" y="1505"/>
              <a:ext cx="98" cy="46"/>
            </a:xfrm>
            <a:custGeom>
              <a:avLst/>
              <a:gdLst>
                <a:gd name="T0" fmla="*/ 0 w 98"/>
                <a:gd name="T1" fmla="*/ 8 h 46"/>
                <a:gd name="T2" fmla="*/ 2 w 98"/>
                <a:gd name="T3" fmla="*/ 8 h 46"/>
                <a:gd name="T4" fmla="*/ 5 w 98"/>
                <a:gd name="T5" fmla="*/ 6 h 46"/>
                <a:gd name="T6" fmla="*/ 9 w 98"/>
                <a:gd name="T7" fmla="*/ 4 h 46"/>
                <a:gd name="T8" fmla="*/ 17 w 98"/>
                <a:gd name="T9" fmla="*/ 4 h 46"/>
                <a:gd name="T10" fmla="*/ 23 w 98"/>
                <a:gd name="T11" fmla="*/ 2 h 46"/>
                <a:gd name="T12" fmla="*/ 30 w 98"/>
                <a:gd name="T13" fmla="*/ 2 h 46"/>
                <a:gd name="T14" fmla="*/ 36 w 98"/>
                <a:gd name="T15" fmla="*/ 2 h 46"/>
                <a:gd name="T16" fmla="*/ 42 w 98"/>
                <a:gd name="T17" fmla="*/ 4 h 46"/>
                <a:gd name="T18" fmla="*/ 44 w 98"/>
                <a:gd name="T19" fmla="*/ 4 h 46"/>
                <a:gd name="T20" fmla="*/ 46 w 98"/>
                <a:gd name="T21" fmla="*/ 4 h 46"/>
                <a:gd name="T22" fmla="*/ 50 w 98"/>
                <a:gd name="T23" fmla="*/ 4 h 46"/>
                <a:gd name="T24" fmla="*/ 53 w 98"/>
                <a:gd name="T25" fmla="*/ 4 h 46"/>
                <a:gd name="T26" fmla="*/ 57 w 98"/>
                <a:gd name="T27" fmla="*/ 4 h 46"/>
                <a:gd name="T28" fmla="*/ 63 w 98"/>
                <a:gd name="T29" fmla="*/ 4 h 46"/>
                <a:gd name="T30" fmla="*/ 67 w 98"/>
                <a:gd name="T31" fmla="*/ 2 h 46"/>
                <a:gd name="T32" fmla="*/ 69 w 98"/>
                <a:gd name="T33" fmla="*/ 2 h 46"/>
                <a:gd name="T34" fmla="*/ 71 w 98"/>
                <a:gd name="T35" fmla="*/ 2 h 46"/>
                <a:gd name="T36" fmla="*/ 73 w 98"/>
                <a:gd name="T37" fmla="*/ 0 h 46"/>
                <a:gd name="T38" fmla="*/ 75 w 98"/>
                <a:gd name="T39" fmla="*/ 0 h 46"/>
                <a:gd name="T40" fmla="*/ 78 w 98"/>
                <a:gd name="T41" fmla="*/ 0 h 46"/>
                <a:gd name="T42" fmla="*/ 82 w 98"/>
                <a:gd name="T43" fmla="*/ 0 h 46"/>
                <a:gd name="T44" fmla="*/ 86 w 98"/>
                <a:gd name="T45" fmla="*/ 4 h 46"/>
                <a:gd name="T46" fmla="*/ 90 w 98"/>
                <a:gd name="T47" fmla="*/ 8 h 46"/>
                <a:gd name="T48" fmla="*/ 94 w 98"/>
                <a:gd name="T49" fmla="*/ 15 h 46"/>
                <a:gd name="T50" fmla="*/ 92 w 98"/>
                <a:gd name="T51" fmla="*/ 17 h 46"/>
                <a:gd name="T52" fmla="*/ 92 w 98"/>
                <a:gd name="T53" fmla="*/ 19 h 46"/>
                <a:gd name="T54" fmla="*/ 92 w 98"/>
                <a:gd name="T55" fmla="*/ 23 h 46"/>
                <a:gd name="T56" fmla="*/ 92 w 98"/>
                <a:gd name="T57" fmla="*/ 27 h 46"/>
                <a:gd name="T58" fmla="*/ 94 w 98"/>
                <a:gd name="T59" fmla="*/ 33 h 46"/>
                <a:gd name="T60" fmla="*/ 94 w 98"/>
                <a:gd name="T61" fmla="*/ 37 h 46"/>
                <a:gd name="T62" fmla="*/ 96 w 98"/>
                <a:gd name="T63" fmla="*/ 42 h 46"/>
                <a:gd name="T64" fmla="*/ 98 w 98"/>
                <a:gd name="T65" fmla="*/ 46 h 46"/>
                <a:gd name="T66" fmla="*/ 98 w 98"/>
                <a:gd name="T67" fmla="*/ 46 h 46"/>
                <a:gd name="T68" fmla="*/ 94 w 98"/>
                <a:gd name="T69" fmla="*/ 44 h 46"/>
                <a:gd name="T70" fmla="*/ 90 w 98"/>
                <a:gd name="T71" fmla="*/ 40 h 46"/>
                <a:gd name="T72" fmla="*/ 84 w 98"/>
                <a:gd name="T73" fmla="*/ 37 h 46"/>
                <a:gd name="T74" fmla="*/ 76 w 98"/>
                <a:gd name="T75" fmla="*/ 35 h 46"/>
                <a:gd name="T76" fmla="*/ 71 w 98"/>
                <a:gd name="T77" fmla="*/ 31 h 46"/>
                <a:gd name="T78" fmla="*/ 65 w 98"/>
                <a:gd name="T79" fmla="*/ 29 h 46"/>
                <a:gd name="T80" fmla="*/ 59 w 98"/>
                <a:gd name="T81" fmla="*/ 29 h 46"/>
                <a:gd name="T82" fmla="*/ 57 w 98"/>
                <a:gd name="T83" fmla="*/ 31 h 46"/>
                <a:gd name="T84" fmla="*/ 53 w 98"/>
                <a:gd name="T85" fmla="*/ 31 h 46"/>
                <a:gd name="T86" fmla="*/ 50 w 98"/>
                <a:gd name="T87" fmla="*/ 31 h 46"/>
                <a:gd name="T88" fmla="*/ 44 w 98"/>
                <a:gd name="T89" fmla="*/ 33 h 46"/>
                <a:gd name="T90" fmla="*/ 36 w 98"/>
                <a:gd name="T91" fmla="*/ 31 h 46"/>
                <a:gd name="T92" fmla="*/ 30 w 98"/>
                <a:gd name="T93" fmla="*/ 31 h 46"/>
                <a:gd name="T94" fmla="*/ 27 w 98"/>
                <a:gd name="T95" fmla="*/ 27 h 46"/>
                <a:gd name="T96" fmla="*/ 23 w 98"/>
                <a:gd name="T97" fmla="*/ 23 h 46"/>
                <a:gd name="T98" fmla="*/ 23 w 98"/>
                <a:gd name="T99" fmla="*/ 21 h 46"/>
                <a:gd name="T100" fmla="*/ 21 w 98"/>
                <a:gd name="T101" fmla="*/ 21 h 46"/>
                <a:gd name="T102" fmla="*/ 21 w 98"/>
                <a:gd name="T103" fmla="*/ 17 h 46"/>
                <a:gd name="T104" fmla="*/ 19 w 98"/>
                <a:gd name="T105" fmla="*/ 15 h 46"/>
                <a:gd name="T106" fmla="*/ 15 w 98"/>
                <a:gd name="T107" fmla="*/ 14 h 46"/>
                <a:gd name="T108" fmla="*/ 11 w 98"/>
                <a:gd name="T109" fmla="*/ 12 h 46"/>
                <a:gd name="T110" fmla="*/ 7 w 98"/>
                <a:gd name="T111" fmla="*/ 10 h 46"/>
                <a:gd name="T112" fmla="*/ 0 w 98"/>
                <a:gd name="T113" fmla="*/ 8 h 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
                <a:gd name="T172" fmla="*/ 0 h 46"/>
                <a:gd name="T173" fmla="*/ 98 w 98"/>
                <a:gd name="T174" fmla="*/ 46 h 4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 h="46">
                  <a:moveTo>
                    <a:pt x="0" y="8"/>
                  </a:moveTo>
                  <a:lnTo>
                    <a:pt x="2" y="8"/>
                  </a:lnTo>
                  <a:lnTo>
                    <a:pt x="5" y="6"/>
                  </a:lnTo>
                  <a:lnTo>
                    <a:pt x="9" y="4"/>
                  </a:lnTo>
                  <a:lnTo>
                    <a:pt x="17" y="4"/>
                  </a:lnTo>
                  <a:lnTo>
                    <a:pt x="23" y="2"/>
                  </a:lnTo>
                  <a:lnTo>
                    <a:pt x="30" y="2"/>
                  </a:lnTo>
                  <a:lnTo>
                    <a:pt x="36" y="2"/>
                  </a:lnTo>
                  <a:lnTo>
                    <a:pt x="42" y="4"/>
                  </a:lnTo>
                  <a:lnTo>
                    <a:pt x="44" y="4"/>
                  </a:lnTo>
                  <a:lnTo>
                    <a:pt x="46" y="4"/>
                  </a:lnTo>
                  <a:lnTo>
                    <a:pt x="50" y="4"/>
                  </a:lnTo>
                  <a:lnTo>
                    <a:pt x="53" y="4"/>
                  </a:lnTo>
                  <a:lnTo>
                    <a:pt x="57" y="4"/>
                  </a:lnTo>
                  <a:lnTo>
                    <a:pt x="63" y="4"/>
                  </a:lnTo>
                  <a:lnTo>
                    <a:pt x="67" y="2"/>
                  </a:lnTo>
                  <a:lnTo>
                    <a:pt x="69" y="2"/>
                  </a:lnTo>
                  <a:lnTo>
                    <a:pt x="71" y="2"/>
                  </a:lnTo>
                  <a:lnTo>
                    <a:pt x="73" y="0"/>
                  </a:lnTo>
                  <a:lnTo>
                    <a:pt x="75" y="0"/>
                  </a:lnTo>
                  <a:lnTo>
                    <a:pt x="78" y="0"/>
                  </a:lnTo>
                  <a:lnTo>
                    <a:pt x="82" y="0"/>
                  </a:lnTo>
                  <a:lnTo>
                    <a:pt x="86" y="4"/>
                  </a:lnTo>
                  <a:lnTo>
                    <a:pt x="90" y="8"/>
                  </a:lnTo>
                  <a:lnTo>
                    <a:pt x="94" y="15"/>
                  </a:lnTo>
                  <a:lnTo>
                    <a:pt x="92" y="17"/>
                  </a:lnTo>
                  <a:lnTo>
                    <a:pt x="92" y="19"/>
                  </a:lnTo>
                  <a:lnTo>
                    <a:pt x="92" y="23"/>
                  </a:lnTo>
                  <a:lnTo>
                    <a:pt x="92" y="27"/>
                  </a:lnTo>
                  <a:lnTo>
                    <a:pt x="94" y="33"/>
                  </a:lnTo>
                  <a:lnTo>
                    <a:pt x="94" y="37"/>
                  </a:lnTo>
                  <a:lnTo>
                    <a:pt x="96" y="42"/>
                  </a:lnTo>
                  <a:lnTo>
                    <a:pt x="98" y="46"/>
                  </a:lnTo>
                  <a:lnTo>
                    <a:pt x="94" y="44"/>
                  </a:lnTo>
                  <a:lnTo>
                    <a:pt x="90" y="40"/>
                  </a:lnTo>
                  <a:lnTo>
                    <a:pt x="84" y="37"/>
                  </a:lnTo>
                  <a:lnTo>
                    <a:pt x="76" y="35"/>
                  </a:lnTo>
                  <a:lnTo>
                    <a:pt x="71" y="31"/>
                  </a:lnTo>
                  <a:lnTo>
                    <a:pt x="65" y="29"/>
                  </a:lnTo>
                  <a:lnTo>
                    <a:pt x="59" y="29"/>
                  </a:lnTo>
                  <a:lnTo>
                    <a:pt x="57" y="31"/>
                  </a:lnTo>
                  <a:lnTo>
                    <a:pt x="53" y="31"/>
                  </a:lnTo>
                  <a:lnTo>
                    <a:pt x="50" y="31"/>
                  </a:lnTo>
                  <a:lnTo>
                    <a:pt x="44" y="33"/>
                  </a:lnTo>
                  <a:lnTo>
                    <a:pt x="36" y="31"/>
                  </a:lnTo>
                  <a:lnTo>
                    <a:pt x="30" y="31"/>
                  </a:lnTo>
                  <a:lnTo>
                    <a:pt x="27" y="27"/>
                  </a:lnTo>
                  <a:lnTo>
                    <a:pt x="23" y="23"/>
                  </a:lnTo>
                  <a:lnTo>
                    <a:pt x="23" y="21"/>
                  </a:lnTo>
                  <a:lnTo>
                    <a:pt x="21" y="21"/>
                  </a:lnTo>
                  <a:lnTo>
                    <a:pt x="21" y="17"/>
                  </a:lnTo>
                  <a:lnTo>
                    <a:pt x="19" y="15"/>
                  </a:lnTo>
                  <a:lnTo>
                    <a:pt x="15" y="14"/>
                  </a:lnTo>
                  <a:lnTo>
                    <a:pt x="11" y="12"/>
                  </a:lnTo>
                  <a:lnTo>
                    <a:pt x="7" y="10"/>
                  </a:lnTo>
                  <a:lnTo>
                    <a:pt x="0" y="8"/>
                  </a:lnTo>
                  <a:close/>
                </a:path>
              </a:pathLst>
            </a:custGeom>
            <a:solidFill>
              <a:srgbClr val="FFF2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7" name="Freeform 93"/>
            <p:cNvSpPr/>
            <p:nvPr/>
          </p:nvSpPr>
          <p:spPr bwMode="auto">
            <a:xfrm>
              <a:off x="3991" y="1897"/>
              <a:ext cx="73" cy="44"/>
            </a:xfrm>
            <a:custGeom>
              <a:avLst/>
              <a:gdLst>
                <a:gd name="T0" fmla="*/ 35 w 73"/>
                <a:gd name="T1" fmla="*/ 0 h 44"/>
                <a:gd name="T2" fmla="*/ 31 w 73"/>
                <a:gd name="T3" fmla="*/ 0 h 44"/>
                <a:gd name="T4" fmla="*/ 25 w 73"/>
                <a:gd name="T5" fmla="*/ 0 h 44"/>
                <a:gd name="T6" fmla="*/ 21 w 73"/>
                <a:gd name="T7" fmla="*/ 4 h 44"/>
                <a:gd name="T8" fmla="*/ 19 w 73"/>
                <a:gd name="T9" fmla="*/ 5 h 44"/>
                <a:gd name="T10" fmla="*/ 18 w 73"/>
                <a:gd name="T11" fmla="*/ 9 h 44"/>
                <a:gd name="T12" fmla="*/ 18 w 73"/>
                <a:gd name="T13" fmla="*/ 13 h 44"/>
                <a:gd name="T14" fmla="*/ 18 w 73"/>
                <a:gd name="T15" fmla="*/ 17 h 44"/>
                <a:gd name="T16" fmla="*/ 18 w 73"/>
                <a:gd name="T17" fmla="*/ 19 h 44"/>
                <a:gd name="T18" fmla="*/ 18 w 73"/>
                <a:gd name="T19" fmla="*/ 23 h 44"/>
                <a:gd name="T20" fmla="*/ 14 w 73"/>
                <a:gd name="T21" fmla="*/ 27 h 44"/>
                <a:gd name="T22" fmla="*/ 10 w 73"/>
                <a:gd name="T23" fmla="*/ 29 h 44"/>
                <a:gd name="T24" fmla="*/ 6 w 73"/>
                <a:gd name="T25" fmla="*/ 30 h 44"/>
                <a:gd name="T26" fmla="*/ 2 w 73"/>
                <a:gd name="T27" fmla="*/ 32 h 44"/>
                <a:gd name="T28" fmla="*/ 0 w 73"/>
                <a:gd name="T29" fmla="*/ 34 h 44"/>
                <a:gd name="T30" fmla="*/ 2 w 73"/>
                <a:gd name="T31" fmla="*/ 40 h 44"/>
                <a:gd name="T32" fmla="*/ 8 w 73"/>
                <a:gd name="T33" fmla="*/ 44 h 44"/>
                <a:gd name="T34" fmla="*/ 12 w 73"/>
                <a:gd name="T35" fmla="*/ 44 h 44"/>
                <a:gd name="T36" fmla="*/ 18 w 73"/>
                <a:gd name="T37" fmla="*/ 44 h 44"/>
                <a:gd name="T38" fmla="*/ 25 w 73"/>
                <a:gd name="T39" fmla="*/ 42 h 44"/>
                <a:gd name="T40" fmla="*/ 29 w 73"/>
                <a:gd name="T41" fmla="*/ 38 h 44"/>
                <a:gd name="T42" fmla="*/ 33 w 73"/>
                <a:gd name="T43" fmla="*/ 34 h 44"/>
                <a:gd name="T44" fmla="*/ 39 w 73"/>
                <a:gd name="T45" fmla="*/ 27 h 44"/>
                <a:gd name="T46" fmla="*/ 46 w 73"/>
                <a:gd name="T47" fmla="*/ 25 h 44"/>
                <a:gd name="T48" fmla="*/ 50 w 73"/>
                <a:gd name="T49" fmla="*/ 25 h 44"/>
                <a:gd name="T50" fmla="*/ 56 w 73"/>
                <a:gd name="T51" fmla="*/ 25 h 44"/>
                <a:gd name="T52" fmla="*/ 62 w 73"/>
                <a:gd name="T53" fmla="*/ 25 h 44"/>
                <a:gd name="T54" fmla="*/ 69 w 73"/>
                <a:gd name="T55" fmla="*/ 17 h 44"/>
                <a:gd name="T56" fmla="*/ 73 w 73"/>
                <a:gd name="T57" fmla="*/ 11 h 44"/>
                <a:gd name="T58" fmla="*/ 73 w 73"/>
                <a:gd name="T59" fmla="*/ 7 h 44"/>
                <a:gd name="T60" fmla="*/ 71 w 73"/>
                <a:gd name="T61" fmla="*/ 4 h 44"/>
                <a:gd name="T62" fmla="*/ 67 w 73"/>
                <a:gd name="T63" fmla="*/ 2 h 44"/>
                <a:gd name="T64" fmla="*/ 62 w 73"/>
                <a:gd name="T65" fmla="*/ 4 h 44"/>
                <a:gd name="T66" fmla="*/ 60 w 73"/>
                <a:gd name="T67" fmla="*/ 5 h 44"/>
                <a:gd name="T68" fmla="*/ 54 w 73"/>
                <a:gd name="T69" fmla="*/ 7 h 44"/>
                <a:gd name="T70" fmla="*/ 48 w 73"/>
                <a:gd name="T71" fmla="*/ 7 h 44"/>
                <a:gd name="T72" fmla="*/ 46 w 73"/>
                <a:gd name="T73" fmla="*/ 5 h 44"/>
                <a:gd name="T74" fmla="*/ 44 w 73"/>
                <a:gd name="T75" fmla="*/ 4 h 44"/>
                <a:gd name="T76" fmla="*/ 43 w 73"/>
                <a:gd name="T77" fmla="*/ 2 h 44"/>
                <a:gd name="T78" fmla="*/ 39 w 73"/>
                <a:gd name="T79" fmla="*/ 0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3"/>
                <a:gd name="T121" fmla="*/ 0 h 44"/>
                <a:gd name="T122" fmla="*/ 73 w 73"/>
                <a:gd name="T123" fmla="*/ 44 h 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3" h="44">
                  <a:moveTo>
                    <a:pt x="35" y="0"/>
                  </a:moveTo>
                  <a:lnTo>
                    <a:pt x="35" y="0"/>
                  </a:lnTo>
                  <a:lnTo>
                    <a:pt x="33" y="0"/>
                  </a:lnTo>
                  <a:lnTo>
                    <a:pt x="31" y="0"/>
                  </a:lnTo>
                  <a:lnTo>
                    <a:pt x="29" y="0"/>
                  </a:lnTo>
                  <a:lnTo>
                    <a:pt x="25" y="0"/>
                  </a:lnTo>
                  <a:lnTo>
                    <a:pt x="23" y="2"/>
                  </a:lnTo>
                  <a:lnTo>
                    <a:pt x="21" y="4"/>
                  </a:lnTo>
                  <a:lnTo>
                    <a:pt x="19" y="5"/>
                  </a:lnTo>
                  <a:lnTo>
                    <a:pt x="19" y="7"/>
                  </a:lnTo>
                  <a:lnTo>
                    <a:pt x="18" y="9"/>
                  </a:lnTo>
                  <a:lnTo>
                    <a:pt x="18" y="11"/>
                  </a:lnTo>
                  <a:lnTo>
                    <a:pt x="18" y="13"/>
                  </a:lnTo>
                  <a:lnTo>
                    <a:pt x="16" y="15"/>
                  </a:lnTo>
                  <a:lnTo>
                    <a:pt x="18" y="17"/>
                  </a:lnTo>
                  <a:lnTo>
                    <a:pt x="18" y="19"/>
                  </a:lnTo>
                  <a:lnTo>
                    <a:pt x="18" y="21"/>
                  </a:lnTo>
                  <a:lnTo>
                    <a:pt x="18" y="23"/>
                  </a:lnTo>
                  <a:lnTo>
                    <a:pt x="16" y="25"/>
                  </a:lnTo>
                  <a:lnTo>
                    <a:pt x="14" y="27"/>
                  </a:lnTo>
                  <a:lnTo>
                    <a:pt x="14" y="29"/>
                  </a:lnTo>
                  <a:lnTo>
                    <a:pt x="10" y="29"/>
                  </a:lnTo>
                  <a:lnTo>
                    <a:pt x="8" y="30"/>
                  </a:lnTo>
                  <a:lnTo>
                    <a:pt x="6" y="30"/>
                  </a:lnTo>
                  <a:lnTo>
                    <a:pt x="2" y="32"/>
                  </a:lnTo>
                  <a:lnTo>
                    <a:pt x="0" y="32"/>
                  </a:lnTo>
                  <a:lnTo>
                    <a:pt x="0" y="34"/>
                  </a:lnTo>
                  <a:lnTo>
                    <a:pt x="0" y="36"/>
                  </a:lnTo>
                  <a:lnTo>
                    <a:pt x="2" y="40"/>
                  </a:lnTo>
                  <a:lnTo>
                    <a:pt x="8" y="42"/>
                  </a:lnTo>
                  <a:lnTo>
                    <a:pt x="8" y="44"/>
                  </a:lnTo>
                  <a:lnTo>
                    <a:pt x="10" y="44"/>
                  </a:lnTo>
                  <a:lnTo>
                    <a:pt x="12" y="44"/>
                  </a:lnTo>
                  <a:lnTo>
                    <a:pt x="16" y="44"/>
                  </a:lnTo>
                  <a:lnTo>
                    <a:pt x="18" y="44"/>
                  </a:lnTo>
                  <a:lnTo>
                    <a:pt x="21" y="44"/>
                  </a:lnTo>
                  <a:lnTo>
                    <a:pt x="25" y="42"/>
                  </a:lnTo>
                  <a:lnTo>
                    <a:pt x="29" y="40"/>
                  </a:lnTo>
                  <a:lnTo>
                    <a:pt x="29" y="38"/>
                  </a:lnTo>
                  <a:lnTo>
                    <a:pt x="31" y="36"/>
                  </a:lnTo>
                  <a:lnTo>
                    <a:pt x="33" y="34"/>
                  </a:lnTo>
                  <a:lnTo>
                    <a:pt x="37" y="30"/>
                  </a:lnTo>
                  <a:lnTo>
                    <a:pt x="39" y="27"/>
                  </a:lnTo>
                  <a:lnTo>
                    <a:pt x="43" y="25"/>
                  </a:lnTo>
                  <a:lnTo>
                    <a:pt x="46" y="25"/>
                  </a:lnTo>
                  <a:lnTo>
                    <a:pt x="50" y="25"/>
                  </a:lnTo>
                  <a:lnTo>
                    <a:pt x="52" y="25"/>
                  </a:lnTo>
                  <a:lnTo>
                    <a:pt x="56" y="25"/>
                  </a:lnTo>
                  <a:lnTo>
                    <a:pt x="58" y="25"/>
                  </a:lnTo>
                  <a:lnTo>
                    <a:pt x="62" y="25"/>
                  </a:lnTo>
                  <a:lnTo>
                    <a:pt x="66" y="21"/>
                  </a:lnTo>
                  <a:lnTo>
                    <a:pt x="69" y="17"/>
                  </a:lnTo>
                  <a:lnTo>
                    <a:pt x="73" y="11"/>
                  </a:lnTo>
                  <a:lnTo>
                    <a:pt x="73" y="9"/>
                  </a:lnTo>
                  <a:lnTo>
                    <a:pt x="73" y="7"/>
                  </a:lnTo>
                  <a:lnTo>
                    <a:pt x="73" y="5"/>
                  </a:lnTo>
                  <a:lnTo>
                    <a:pt x="71" y="4"/>
                  </a:lnTo>
                  <a:lnTo>
                    <a:pt x="69" y="4"/>
                  </a:lnTo>
                  <a:lnTo>
                    <a:pt x="67" y="2"/>
                  </a:lnTo>
                  <a:lnTo>
                    <a:pt x="64" y="4"/>
                  </a:lnTo>
                  <a:lnTo>
                    <a:pt x="62" y="4"/>
                  </a:lnTo>
                  <a:lnTo>
                    <a:pt x="60" y="5"/>
                  </a:lnTo>
                  <a:lnTo>
                    <a:pt x="58" y="5"/>
                  </a:lnTo>
                  <a:lnTo>
                    <a:pt x="54" y="7"/>
                  </a:lnTo>
                  <a:lnTo>
                    <a:pt x="52" y="7"/>
                  </a:lnTo>
                  <a:lnTo>
                    <a:pt x="48" y="7"/>
                  </a:lnTo>
                  <a:lnTo>
                    <a:pt x="46" y="5"/>
                  </a:lnTo>
                  <a:lnTo>
                    <a:pt x="44" y="4"/>
                  </a:lnTo>
                  <a:lnTo>
                    <a:pt x="43" y="2"/>
                  </a:lnTo>
                  <a:lnTo>
                    <a:pt x="41" y="2"/>
                  </a:lnTo>
                  <a:lnTo>
                    <a:pt x="39" y="0"/>
                  </a:lnTo>
                  <a:lnTo>
                    <a:pt x="35" y="0"/>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8" name="Freeform 94"/>
            <p:cNvSpPr/>
            <p:nvPr/>
          </p:nvSpPr>
          <p:spPr bwMode="auto">
            <a:xfrm>
              <a:off x="4005" y="1889"/>
              <a:ext cx="23" cy="17"/>
            </a:xfrm>
            <a:custGeom>
              <a:avLst/>
              <a:gdLst>
                <a:gd name="T0" fmla="*/ 11 w 23"/>
                <a:gd name="T1" fmla="*/ 17 h 17"/>
                <a:gd name="T2" fmla="*/ 11 w 23"/>
                <a:gd name="T3" fmla="*/ 15 h 17"/>
                <a:gd name="T4" fmla="*/ 11 w 23"/>
                <a:gd name="T5" fmla="*/ 13 h 17"/>
                <a:gd name="T6" fmla="*/ 13 w 23"/>
                <a:gd name="T7" fmla="*/ 13 h 17"/>
                <a:gd name="T8" fmla="*/ 15 w 23"/>
                <a:gd name="T9" fmla="*/ 13 h 17"/>
                <a:gd name="T10" fmla="*/ 17 w 23"/>
                <a:gd name="T11" fmla="*/ 13 h 17"/>
                <a:gd name="T12" fmla="*/ 19 w 23"/>
                <a:gd name="T13" fmla="*/ 13 h 17"/>
                <a:gd name="T14" fmla="*/ 23 w 23"/>
                <a:gd name="T15" fmla="*/ 2 h 17"/>
                <a:gd name="T16" fmla="*/ 21 w 23"/>
                <a:gd name="T17" fmla="*/ 2 h 17"/>
                <a:gd name="T18" fmla="*/ 19 w 23"/>
                <a:gd name="T19" fmla="*/ 2 h 17"/>
                <a:gd name="T20" fmla="*/ 17 w 23"/>
                <a:gd name="T21" fmla="*/ 0 h 17"/>
                <a:gd name="T22" fmla="*/ 13 w 23"/>
                <a:gd name="T23" fmla="*/ 2 h 17"/>
                <a:gd name="T24" fmla="*/ 9 w 23"/>
                <a:gd name="T25" fmla="*/ 2 h 17"/>
                <a:gd name="T26" fmla="*/ 5 w 23"/>
                <a:gd name="T27" fmla="*/ 4 h 17"/>
                <a:gd name="T28" fmla="*/ 2 w 23"/>
                <a:gd name="T29" fmla="*/ 8 h 17"/>
                <a:gd name="T30" fmla="*/ 0 w 23"/>
                <a:gd name="T31" fmla="*/ 12 h 17"/>
                <a:gd name="T32" fmla="*/ 0 w 23"/>
                <a:gd name="T33" fmla="*/ 10 h 17"/>
                <a:gd name="T34" fmla="*/ 11 w 23"/>
                <a:gd name="T35" fmla="*/ 17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7"/>
                <a:gd name="T56" fmla="*/ 23 w 23"/>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7">
                  <a:moveTo>
                    <a:pt x="11" y="17"/>
                  </a:moveTo>
                  <a:lnTo>
                    <a:pt x="11" y="15"/>
                  </a:lnTo>
                  <a:lnTo>
                    <a:pt x="11" y="13"/>
                  </a:lnTo>
                  <a:lnTo>
                    <a:pt x="13" y="13"/>
                  </a:lnTo>
                  <a:lnTo>
                    <a:pt x="15" y="13"/>
                  </a:lnTo>
                  <a:lnTo>
                    <a:pt x="17" y="13"/>
                  </a:lnTo>
                  <a:lnTo>
                    <a:pt x="19" y="13"/>
                  </a:lnTo>
                  <a:lnTo>
                    <a:pt x="23" y="2"/>
                  </a:lnTo>
                  <a:lnTo>
                    <a:pt x="21" y="2"/>
                  </a:lnTo>
                  <a:lnTo>
                    <a:pt x="19" y="2"/>
                  </a:lnTo>
                  <a:lnTo>
                    <a:pt x="17" y="0"/>
                  </a:lnTo>
                  <a:lnTo>
                    <a:pt x="13" y="2"/>
                  </a:lnTo>
                  <a:lnTo>
                    <a:pt x="9" y="2"/>
                  </a:lnTo>
                  <a:lnTo>
                    <a:pt x="5" y="4"/>
                  </a:lnTo>
                  <a:lnTo>
                    <a:pt x="2" y="8"/>
                  </a:lnTo>
                  <a:lnTo>
                    <a:pt x="0" y="12"/>
                  </a:lnTo>
                  <a:lnTo>
                    <a:pt x="0" y="10"/>
                  </a:lnTo>
                  <a:lnTo>
                    <a:pt x="11"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59" name="Freeform 95"/>
            <p:cNvSpPr/>
            <p:nvPr/>
          </p:nvSpPr>
          <p:spPr bwMode="auto">
            <a:xfrm>
              <a:off x="4001" y="1899"/>
              <a:ext cx="15" cy="21"/>
            </a:xfrm>
            <a:custGeom>
              <a:avLst/>
              <a:gdLst>
                <a:gd name="T0" fmla="*/ 13 w 15"/>
                <a:gd name="T1" fmla="*/ 17 h 21"/>
                <a:gd name="T2" fmla="*/ 13 w 15"/>
                <a:gd name="T3" fmla="*/ 13 h 21"/>
                <a:gd name="T4" fmla="*/ 13 w 15"/>
                <a:gd name="T5" fmla="*/ 11 h 21"/>
                <a:gd name="T6" fmla="*/ 13 w 15"/>
                <a:gd name="T7" fmla="*/ 9 h 21"/>
                <a:gd name="T8" fmla="*/ 15 w 15"/>
                <a:gd name="T9" fmla="*/ 7 h 21"/>
                <a:gd name="T10" fmla="*/ 4 w 15"/>
                <a:gd name="T11" fmla="*/ 0 h 21"/>
                <a:gd name="T12" fmla="*/ 4 w 15"/>
                <a:gd name="T13" fmla="*/ 2 h 21"/>
                <a:gd name="T14" fmla="*/ 2 w 15"/>
                <a:gd name="T15" fmla="*/ 3 h 21"/>
                <a:gd name="T16" fmla="*/ 2 w 15"/>
                <a:gd name="T17" fmla="*/ 7 h 21"/>
                <a:gd name="T18" fmla="*/ 2 w 15"/>
                <a:gd name="T19" fmla="*/ 9 h 21"/>
                <a:gd name="T20" fmla="*/ 0 w 15"/>
                <a:gd name="T21" fmla="*/ 13 h 21"/>
                <a:gd name="T22" fmla="*/ 0 w 15"/>
                <a:gd name="T23" fmla="*/ 17 h 21"/>
                <a:gd name="T24" fmla="*/ 2 w 15"/>
                <a:gd name="T25" fmla="*/ 21 h 21"/>
                <a:gd name="T26" fmla="*/ 2 w 15"/>
                <a:gd name="T27" fmla="*/ 17 h 21"/>
                <a:gd name="T28" fmla="*/ 13 w 15"/>
                <a:gd name="T29" fmla="*/ 17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1"/>
                <a:gd name="T47" fmla="*/ 15 w 15"/>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1">
                  <a:moveTo>
                    <a:pt x="13" y="17"/>
                  </a:moveTo>
                  <a:lnTo>
                    <a:pt x="13" y="13"/>
                  </a:lnTo>
                  <a:lnTo>
                    <a:pt x="13" y="11"/>
                  </a:lnTo>
                  <a:lnTo>
                    <a:pt x="13" y="9"/>
                  </a:lnTo>
                  <a:lnTo>
                    <a:pt x="15" y="7"/>
                  </a:lnTo>
                  <a:lnTo>
                    <a:pt x="4" y="0"/>
                  </a:lnTo>
                  <a:lnTo>
                    <a:pt x="4" y="2"/>
                  </a:lnTo>
                  <a:lnTo>
                    <a:pt x="2" y="3"/>
                  </a:lnTo>
                  <a:lnTo>
                    <a:pt x="2" y="7"/>
                  </a:lnTo>
                  <a:lnTo>
                    <a:pt x="2" y="9"/>
                  </a:lnTo>
                  <a:lnTo>
                    <a:pt x="0" y="13"/>
                  </a:lnTo>
                  <a:lnTo>
                    <a:pt x="0" y="17"/>
                  </a:lnTo>
                  <a:lnTo>
                    <a:pt x="2" y="21"/>
                  </a:lnTo>
                  <a:lnTo>
                    <a:pt x="2" y="17"/>
                  </a:lnTo>
                  <a:lnTo>
                    <a:pt x="1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0" name="Freeform 96"/>
            <p:cNvSpPr/>
            <p:nvPr/>
          </p:nvSpPr>
          <p:spPr bwMode="auto">
            <a:xfrm>
              <a:off x="3997" y="1916"/>
              <a:ext cx="17" cy="17"/>
            </a:xfrm>
            <a:custGeom>
              <a:avLst/>
              <a:gdLst>
                <a:gd name="T0" fmla="*/ 2 w 17"/>
                <a:gd name="T1" fmla="*/ 17 h 17"/>
                <a:gd name="T2" fmla="*/ 8 w 17"/>
                <a:gd name="T3" fmla="*/ 15 h 17"/>
                <a:gd name="T4" fmla="*/ 12 w 17"/>
                <a:gd name="T5" fmla="*/ 13 h 17"/>
                <a:gd name="T6" fmla="*/ 13 w 17"/>
                <a:gd name="T7" fmla="*/ 11 h 17"/>
                <a:gd name="T8" fmla="*/ 15 w 17"/>
                <a:gd name="T9" fmla="*/ 8 h 17"/>
                <a:gd name="T10" fmla="*/ 15 w 17"/>
                <a:gd name="T11" fmla="*/ 6 h 17"/>
                <a:gd name="T12" fmla="*/ 17 w 17"/>
                <a:gd name="T13" fmla="*/ 4 h 17"/>
                <a:gd name="T14" fmla="*/ 17 w 17"/>
                <a:gd name="T15" fmla="*/ 2 h 17"/>
                <a:gd name="T16" fmla="*/ 17 w 17"/>
                <a:gd name="T17" fmla="*/ 0 h 17"/>
                <a:gd name="T18" fmla="*/ 6 w 17"/>
                <a:gd name="T19" fmla="*/ 0 h 17"/>
                <a:gd name="T20" fmla="*/ 6 w 17"/>
                <a:gd name="T21" fmla="*/ 2 h 17"/>
                <a:gd name="T22" fmla="*/ 4 w 17"/>
                <a:gd name="T23" fmla="*/ 2 h 17"/>
                <a:gd name="T24" fmla="*/ 4 w 17"/>
                <a:gd name="T25" fmla="*/ 4 h 17"/>
                <a:gd name="T26" fmla="*/ 2 w 17"/>
                <a:gd name="T27" fmla="*/ 6 h 17"/>
                <a:gd name="T28" fmla="*/ 0 w 17"/>
                <a:gd name="T29" fmla="*/ 6 h 17"/>
                <a:gd name="T30" fmla="*/ 2 w 17"/>
                <a:gd name="T31" fmla="*/ 1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2" y="17"/>
                  </a:moveTo>
                  <a:lnTo>
                    <a:pt x="8" y="15"/>
                  </a:lnTo>
                  <a:lnTo>
                    <a:pt x="12" y="13"/>
                  </a:lnTo>
                  <a:lnTo>
                    <a:pt x="13" y="11"/>
                  </a:lnTo>
                  <a:lnTo>
                    <a:pt x="15" y="8"/>
                  </a:lnTo>
                  <a:lnTo>
                    <a:pt x="15" y="6"/>
                  </a:lnTo>
                  <a:lnTo>
                    <a:pt x="17" y="4"/>
                  </a:lnTo>
                  <a:lnTo>
                    <a:pt x="17" y="2"/>
                  </a:lnTo>
                  <a:lnTo>
                    <a:pt x="17" y="0"/>
                  </a:lnTo>
                  <a:lnTo>
                    <a:pt x="6" y="0"/>
                  </a:lnTo>
                  <a:lnTo>
                    <a:pt x="6" y="2"/>
                  </a:lnTo>
                  <a:lnTo>
                    <a:pt x="4" y="2"/>
                  </a:lnTo>
                  <a:lnTo>
                    <a:pt x="4" y="4"/>
                  </a:lnTo>
                  <a:lnTo>
                    <a:pt x="2" y="6"/>
                  </a:lnTo>
                  <a:lnTo>
                    <a:pt x="0" y="6"/>
                  </a:lnTo>
                  <a:lnTo>
                    <a:pt x="2"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1" name="Freeform 97"/>
            <p:cNvSpPr/>
            <p:nvPr/>
          </p:nvSpPr>
          <p:spPr bwMode="auto">
            <a:xfrm>
              <a:off x="3986" y="1922"/>
              <a:ext cx="15" cy="23"/>
            </a:xfrm>
            <a:custGeom>
              <a:avLst/>
              <a:gdLst>
                <a:gd name="T0" fmla="*/ 15 w 15"/>
                <a:gd name="T1" fmla="*/ 13 h 23"/>
                <a:gd name="T2" fmla="*/ 11 w 15"/>
                <a:gd name="T3" fmla="*/ 9 h 23"/>
                <a:gd name="T4" fmla="*/ 11 w 15"/>
                <a:gd name="T5" fmla="*/ 11 h 23"/>
                <a:gd name="T6" fmla="*/ 11 w 15"/>
                <a:gd name="T7" fmla="*/ 13 h 23"/>
                <a:gd name="T8" fmla="*/ 11 w 15"/>
                <a:gd name="T9" fmla="*/ 11 h 23"/>
                <a:gd name="T10" fmla="*/ 13 w 15"/>
                <a:gd name="T11" fmla="*/ 11 h 23"/>
                <a:gd name="T12" fmla="*/ 11 w 15"/>
                <a:gd name="T13" fmla="*/ 0 h 23"/>
                <a:gd name="T14" fmla="*/ 9 w 15"/>
                <a:gd name="T15" fmla="*/ 0 h 23"/>
                <a:gd name="T16" fmla="*/ 5 w 15"/>
                <a:gd name="T17" fmla="*/ 2 h 23"/>
                <a:gd name="T18" fmla="*/ 1 w 15"/>
                <a:gd name="T19" fmla="*/ 4 h 23"/>
                <a:gd name="T20" fmla="*/ 0 w 15"/>
                <a:gd name="T21" fmla="*/ 9 h 23"/>
                <a:gd name="T22" fmla="*/ 0 w 15"/>
                <a:gd name="T23" fmla="*/ 15 h 23"/>
                <a:gd name="T24" fmla="*/ 3 w 15"/>
                <a:gd name="T25" fmla="*/ 19 h 23"/>
                <a:gd name="T26" fmla="*/ 9 w 15"/>
                <a:gd name="T27" fmla="*/ 23 h 23"/>
                <a:gd name="T28" fmla="*/ 11 w 15"/>
                <a:gd name="T29" fmla="*/ 23 h 23"/>
                <a:gd name="T30" fmla="*/ 15 w 15"/>
                <a:gd name="T31" fmla="*/ 13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3"/>
                <a:gd name="T50" fmla="*/ 15 w 15"/>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3">
                  <a:moveTo>
                    <a:pt x="15" y="13"/>
                  </a:moveTo>
                  <a:lnTo>
                    <a:pt x="11" y="9"/>
                  </a:lnTo>
                  <a:lnTo>
                    <a:pt x="11" y="11"/>
                  </a:lnTo>
                  <a:lnTo>
                    <a:pt x="11" y="13"/>
                  </a:lnTo>
                  <a:lnTo>
                    <a:pt x="11" y="11"/>
                  </a:lnTo>
                  <a:lnTo>
                    <a:pt x="13" y="11"/>
                  </a:lnTo>
                  <a:lnTo>
                    <a:pt x="11" y="0"/>
                  </a:lnTo>
                  <a:lnTo>
                    <a:pt x="9" y="0"/>
                  </a:lnTo>
                  <a:lnTo>
                    <a:pt x="5" y="2"/>
                  </a:lnTo>
                  <a:lnTo>
                    <a:pt x="1" y="4"/>
                  </a:lnTo>
                  <a:lnTo>
                    <a:pt x="0" y="9"/>
                  </a:lnTo>
                  <a:lnTo>
                    <a:pt x="0" y="15"/>
                  </a:lnTo>
                  <a:lnTo>
                    <a:pt x="3" y="19"/>
                  </a:lnTo>
                  <a:lnTo>
                    <a:pt x="9" y="23"/>
                  </a:lnTo>
                  <a:lnTo>
                    <a:pt x="11" y="23"/>
                  </a:ln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2" name="Freeform 98"/>
            <p:cNvSpPr/>
            <p:nvPr/>
          </p:nvSpPr>
          <p:spPr bwMode="auto">
            <a:xfrm>
              <a:off x="3997" y="1933"/>
              <a:ext cx="27" cy="14"/>
            </a:xfrm>
            <a:custGeom>
              <a:avLst/>
              <a:gdLst>
                <a:gd name="T0" fmla="*/ 17 w 27"/>
                <a:gd name="T1" fmla="*/ 0 h 14"/>
                <a:gd name="T2" fmla="*/ 19 w 27"/>
                <a:gd name="T3" fmla="*/ 0 h 14"/>
                <a:gd name="T4" fmla="*/ 17 w 27"/>
                <a:gd name="T5" fmla="*/ 0 h 14"/>
                <a:gd name="T6" fmla="*/ 13 w 27"/>
                <a:gd name="T7" fmla="*/ 2 h 14"/>
                <a:gd name="T8" fmla="*/ 12 w 27"/>
                <a:gd name="T9" fmla="*/ 2 h 14"/>
                <a:gd name="T10" fmla="*/ 10 w 27"/>
                <a:gd name="T11" fmla="*/ 2 h 14"/>
                <a:gd name="T12" fmla="*/ 8 w 27"/>
                <a:gd name="T13" fmla="*/ 2 h 14"/>
                <a:gd name="T14" fmla="*/ 6 w 27"/>
                <a:gd name="T15" fmla="*/ 2 h 14"/>
                <a:gd name="T16" fmla="*/ 4 w 27"/>
                <a:gd name="T17" fmla="*/ 2 h 14"/>
                <a:gd name="T18" fmla="*/ 0 w 27"/>
                <a:gd name="T19" fmla="*/ 12 h 14"/>
                <a:gd name="T20" fmla="*/ 0 w 27"/>
                <a:gd name="T21" fmla="*/ 14 h 14"/>
                <a:gd name="T22" fmla="*/ 2 w 27"/>
                <a:gd name="T23" fmla="*/ 14 h 14"/>
                <a:gd name="T24" fmla="*/ 6 w 27"/>
                <a:gd name="T25" fmla="*/ 14 h 14"/>
                <a:gd name="T26" fmla="*/ 10 w 27"/>
                <a:gd name="T27" fmla="*/ 14 h 14"/>
                <a:gd name="T28" fmla="*/ 13 w 27"/>
                <a:gd name="T29" fmla="*/ 14 h 14"/>
                <a:gd name="T30" fmla="*/ 17 w 27"/>
                <a:gd name="T31" fmla="*/ 14 h 14"/>
                <a:gd name="T32" fmla="*/ 23 w 27"/>
                <a:gd name="T33" fmla="*/ 12 h 14"/>
                <a:gd name="T34" fmla="*/ 27 w 27"/>
                <a:gd name="T35" fmla="*/ 8 h 14"/>
                <a:gd name="T36" fmla="*/ 17 w 27"/>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4"/>
                <a:gd name="T59" fmla="*/ 27 w 27"/>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4">
                  <a:moveTo>
                    <a:pt x="17" y="0"/>
                  </a:moveTo>
                  <a:lnTo>
                    <a:pt x="19" y="0"/>
                  </a:lnTo>
                  <a:lnTo>
                    <a:pt x="17" y="0"/>
                  </a:lnTo>
                  <a:lnTo>
                    <a:pt x="13" y="2"/>
                  </a:lnTo>
                  <a:lnTo>
                    <a:pt x="12" y="2"/>
                  </a:lnTo>
                  <a:lnTo>
                    <a:pt x="10" y="2"/>
                  </a:lnTo>
                  <a:lnTo>
                    <a:pt x="8" y="2"/>
                  </a:lnTo>
                  <a:lnTo>
                    <a:pt x="6" y="2"/>
                  </a:lnTo>
                  <a:lnTo>
                    <a:pt x="4" y="2"/>
                  </a:lnTo>
                  <a:lnTo>
                    <a:pt x="0" y="12"/>
                  </a:lnTo>
                  <a:lnTo>
                    <a:pt x="0" y="14"/>
                  </a:lnTo>
                  <a:lnTo>
                    <a:pt x="2" y="14"/>
                  </a:lnTo>
                  <a:lnTo>
                    <a:pt x="6" y="14"/>
                  </a:lnTo>
                  <a:lnTo>
                    <a:pt x="10" y="14"/>
                  </a:lnTo>
                  <a:lnTo>
                    <a:pt x="13" y="14"/>
                  </a:lnTo>
                  <a:lnTo>
                    <a:pt x="17" y="14"/>
                  </a:lnTo>
                  <a:lnTo>
                    <a:pt x="23" y="12"/>
                  </a:lnTo>
                  <a:lnTo>
                    <a:pt x="27" y="8"/>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3" name="Freeform 99"/>
            <p:cNvSpPr/>
            <p:nvPr/>
          </p:nvSpPr>
          <p:spPr bwMode="auto">
            <a:xfrm>
              <a:off x="4014" y="1916"/>
              <a:ext cx="31" cy="25"/>
            </a:xfrm>
            <a:custGeom>
              <a:avLst/>
              <a:gdLst>
                <a:gd name="T0" fmla="*/ 29 w 31"/>
                <a:gd name="T1" fmla="*/ 0 h 25"/>
                <a:gd name="T2" fmla="*/ 31 w 31"/>
                <a:gd name="T3" fmla="*/ 0 h 25"/>
                <a:gd name="T4" fmla="*/ 23 w 31"/>
                <a:gd name="T5" fmla="*/ 0 h 25"/>
                <a:gd name="T6" fmla="*/ 18 w 31"/>
                <a:gd name="T7" fmla="*/ 0 h 25"/>
                <a:gd name="T8" fmla="*/ 14 w 31"/>
                <a:gd name="T9" fmla="*/ 4 h 25"/>
                <a:gd name="T10" fmla="*/ 8 w 31"/>
                <a:gd name="T11" fmla="*/ 8 h 25"/>
                <a:gd name="T12" fmla="*/ 6 w 31"/>
                <a:gd name="T13" fmla="*/ 11 h 25"/>
                <a:gd name="T14" fmla="*/ 2 w 31"/>
                <a:gd name="T15" fmla="*/ 13 h 25"/>
                <a:gd name="T16" fmla="*/ 0 w 31"/>
                <a:gd name="T17" fmla="*/ 17 h 25"/>
                <a:gd name="T18" fmla="*/ 10 w 31"/>
                <a:gd name="T19" fmla="*/ 25 h 25"/>
                <a:gd name="T20" fmla="*/ 12 w 31"/>
                <a:gd name="T21" fmla="*/ 23 h 25"/>
                <a:gd name="T22" fmla="*/ 12 w 31"/>
                <a:gd name="T23" fmla="*/ 21 h 25"/>
                <a:gd name="T24" fmla="*/ 16 w 31"/>
                <a:gd name="T25" fmla="*/ 19 h 25"/>
                <a:gd name="T26" fmla="*/ 18 w 31"/>
                <a:gd name="T27" fmla="*/ 15 h 25"/>
                <a:gd name="T28" fmla="*/ 20 w 31"/>
                <a:gd name="T29" fmla="*/ 13 h 25"/>
                <a:gd name="T30" fmla="*/ 23 w 31"/>
                <a:gd name="T31" fmla="*/ 11 h 25"/>
                <a:gd name="T32" fmla="*/ 25 w 31"/>
                <a:gd name="T33" fmla="*/ 11 h 25"/>
                <a:gd name="T34" fmla="*/ 29 w 31"/>
                <a:gd name="T35" fmla="*/ 0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25"/>
                <a:gd name="T56" fmla="*/ 31 w 31"/>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25">
                  <a:moveTo>
                    <a:pt x="29" y="0"/>
                  </a:moveTo>
                  <a:lnTo>
                    <a:pt x="31" y="0"/>
                  </a:lnTo>
                  <a:lnTo>
                    <a:pt x="23" y="0"/>
                  </a:lnTo>
                  <a:lnTo>
                    <a:pt x="18" y="0"/>
                  </a:lnTo>
                  <a:lnTo>
                    <a:pt x="14" y="4"/>
                  </a:lnTo>
                  <a:lnTo>
                    <a:pt x="8" y="8"/>
                  </a:lnTo>
                  <a:lnTo>
                    <a:pt x="6" y="11"/>
                  </a:lnTo>
                  <a:lnTo>
                    <a:pt x="2" y="13"/>
                  </a:lnTo>
                  <a:lnTo>
                    <a:pt x="0" y="17"/>
                  </a:lnTo>
                  <a:lnTo>
                    <a:pt x="10" y="25"/>
                  </a:lnTo>
                  <a:lnTo>
                    <a:pt x="12" y="23"/>
                  </a:lnTo>
                  <a:lnTo>
                    <a:pt x="12" y="21"/>
                  </a:lnTo>
                  <a:lnTo>
                    <a:pt x="16" y="19"/>
                  </a:lnTo>
                  <a:lnTo>
                    <a:pt x="18" y="15"/>
                  </a:lnTo>
                  <a:lnTo>
                    <a:pt x="20" y="13"/>
                  </a:lnTo>
                  <a:lnTo>
                    <a:pt x="23" y="11"/>
                  </a:lnTo>
                  <a:lnTo>
                    <a:pt x="25" y="1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4" name="Freeform 100"/>
            <p:cNvSpPr/>
            <p:nvPr/>
          </p:nvSpPr>
          <p:spPr bwMode="auto">
            <a:xfrm>
              <a:off x="4039" y="1906"/>
              <a:ext cx="31" cy="23"/>
            </a:xfrm>
            <a:custGeom>
              <a:avLst/>
              <a:gdLst>
                <a:gd name="T0" fmla="*/ 19 w 31"/>
                <a:gd name="T1" fmla="*/ 0 h 23"/>
                <a:gd name="T2" fmla="*/ 16 w 31"/>
                <a:gd name="T3" fmla="*/ 4 h 23"/>
                <a:gd name="T4" fmla="*/ 14 w 31"/>
                <a:gd name="T5" fmla="*/ 8 h 23"/>
                <a:gd name="T6" fmla="*/ 12 w 31"/>
                <a:gd name="T7" fmla="*/ 10 h 23"/>
                <a:gd name="T8" fmla="*/ 10 w 31"/>
                <a:gd name="T9" fmla="*/ 10 h 23"/>
                <a:gd name="T10" fmla="*/ 8 w 31"/>
                <a:gd name="T11" fmla="*/ 10 h 23"/>
                <a:gd name="T12" fmla="*/ 6 w 31"/>
                <a:gd name="T13" fmla="*/ 10 h 23"/>
                <a:gd name="T14" fmla="*/ 4 w 31"/>
                <a:gd name="T15" fmla="*/ 10 h 23"/>
                <a:gd name="T16" fmla="*/ 0 w 31"/>
                <a:gd name="T17" fmla="*/ 21 h 23"/>
                <a:gd name="T18" fmla="*/ 2 w 31"/>
                <a:gd name="T19" fmla="*/ 21 h 23"/>
                <a:gd name="T20" fmla="*/ 4 w 31"/>
                <a:gd name="T21" fmla="*/ 23 h 23"/>
                <a:gd name="T22" fmla="*/ 8 w 31"/>
                <a:gd name="T23" fmla="*/ 23 h 23"/>
                <a:gd name="T24" fmla="*/ 12 w 31"/>
                <a:gd name="T25" fmla="*/ 21 h 23"/>
                <a:gd name="T26" fmla="*/ 18 w 31"/>
                <a:gd name="T27" fmla="*/ 20 h 23"/>
                <a:gd name="T28" fmla="*/ 21 w 31"/>
                <a:gd name="T29" fmla="*/ 18 h 23"/>
                <a:gd name="T30" fmla="*/ 27 w 31"/>
                <a:gd name="T31" fmla="*/ 12 h 23"/>
                <a:gd name="T32" fmla="*/ 31 w 31"/>
                <a:gd name="T33" fmla="*/ 4 h 23"/>
                <a:gd name="T34" fmla="*/ 19 w 31"/>
                <a:gd name="T35" fmla="*/ 0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23"/>
                <a:gd name="T56" fmla="*/ 31 w 31"/>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23">
                  <a:moveTo>
                    <a:pt x="19" y="0"/>
                  </a:moveTo>
                  <a:lnTo>
                    <a:pt x="16" y="4"/>
                  </a:lnTo>
                  <a:lnTo>
                    <a:pt x="14" y="8"/>
                  </a:lnTo>
                  <a:lnTo>
                    <a:pt x="12" y="10"/>
                  </a:lnTo>
                  <a:lnTo>
                    <a:pt x="10" y="10"/>
                  </a:lnTo>
                  <a:lnTo>
                    <a:pt x="8" y="10"/>
                  </a:lnTo>
                  <a:lnTo>
                    <a:pt x="6" y="10"/>
                  </a:lnTo>
                  <a:lnTo>
                    <a:pt x="4" y="10"/>
                  </a:lnTo>
                  <a:lnTo>
                    <a:pt x="0" y="21"/>
                  </a:lnTo>
                  <a:lnTo>
                    <a:pt x="2" y="21"/>
                  </a:lnTo>
                  <a:lnTo>
                    <a:pt x="4" y="23"/>
                  </a:lnTo>
                  <a:lnTo>
                    <a:pt x="8" y="23"/>
                  </a:lnTo>
                  <a:lnTo>
                    <a:pt x="12" y="21"/>
                  </a:lnTo>
                  <a:lnTo>
                    <a:pt x="18" y="20"/>
                  </a:lnTo>
                  <a:lnTo>
                    <a:pt x="21" y="18"/>
                  </a:lnTo>
                  <a:lnTo>
                    <a:pt x="27" y="12"/>
                  </a:lnTo>
                  <a:lnTo>
                    <a:pt x="31" y="4"/>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5" name="Freeform 101"/>
            <p:cNvSpPr/>
            <p:nvPr/>
          </p:nvSpPr>
          <p:spPr bwMode="auto">
            <a:xfrm>
              <a:off x="4051" y="1893"/>
              <a:ext cx="19" cy="17"/>
            </a:xfrm>
            <a:custGeom>
              <a:avLst/>
              <a:gdLst>
                <a:gd name="T0" fmla="*/ 6 w 19"/>
                <a:gd name="T1" fmla="*/ 13 h 17"/>
                <a:gd name="T2" fmla="*/ 7 w 19"/>
                <a:gd name="T3" fmla="*/ 11 h 17"/>
                <a:gd name="T4" fmla="*/ 7 w 19"/>
                <a:gd name="T5" fmla="*/ 13 h 17"/>
                <a:gd name="T6" fmla="*/ 7 w 19"/>
                <a:gd name="T7" fmla="*/ 11 h 17"/>
                <a:gd name="T8" fmla="*/ 7 w 19"/>
                <a:gd name="T9" fmla="*/ 13 h 17"/>
                <a:gd name="T10" fmla="*/ 19 w 19"/>
                <a:gd name="T11" fmla="*/ 17 h 17"/>
                <a:gd name="T12" fmla="*/ 19 w 19"/>
                <a:gd name="T13" fmla="*/ 15 h 17"/>
                <a:gd name="T14" fmla="*/ 19 w 19"/>
                <a:gd name="T15" fmla="*/ 13 h 17"/>
                <a:gd name="T16" fmla="*/ 19 w 19"/>
                <a:gd name="T17" fmla="*/ 11 h 17"/>
                <a:gd name="T18" fmla="*/ 19 w 19"/>
                <a:gd name="T19" fmla="*/ 8 h 17"/>
                <a:gd name="T20" fmla="*/ 17 w 19"/>
                <a:gd name="T21" fmla="*/ 4 h 17"/>
                <a:gd name="T22" fmla="*/ 11 w 19"/>
                <a:gd name="T23" fmla="*/ 2 h 17"/>
                <a:gd name="T24" fmla="*/ 7 w 19"/>
                <a:gd name="T25" fmla="*/ 0 h 17"/>
                <a:gd name="T26" fmla="*/ 2 w 19"/>
                <a:gd name="T27" fmla="*/ 2 h 17"/>
                <a:gd name="T28" fmla="*/ 0 w 19"/>
                <a:gd name="T29" fmla="*/ 2 h 17"/>
                <a:gd name="T30" fmla="*/ 6 w 19"/>
                <a:gd name="T31" fmla="*/ 13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7"/>
                <a:gd name="T50" fmla="*/ 19 w 19"/>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7">
                  <a:moveTo>
                    <a:pt x="6" y="13"/>
                  </a:moveTo>
                  <a:lnTo>
                    <a:pt x="7" y="11"/>
                  </a:lnTo>
                  <a:lnTo>
                    <a:pt x="7" y="13"/>
                  </a:lnTo>
                  <a:lnTo>
                    <a:pt x="7" y="11"/>
                  </a:lnTo>
                  <a:lnTo>
                    <a:pt x="7" y="13"/>
                  </a:lnTo>
                  <a:lnTo>
                    <a:pt x="19" y="17"/>
                  </a:lnTo>
                  <a:lnTo>
                    <a:pt x="19" y="15"/>
                  </a:lnTo>
                  <a:lnTo>
                    <a:pt x="19" y="13"/>
                  </a:lnTo>
                  <a:lnTo>
                    <a:pt x="19" y="11"/>
                  </a:lnTo>
                  <a:lnTo>
                    <a:pt x="19" y="8"/>
                  </a:lnTo>
                  <a:lnTo>
                    <a:pt x="17" y="4"/>
                  </a:lnTo>
                  <a:lnTo>
                    <a:pt x="11" y="2"/>
                  </a:lnTo>
                  <a:lnTo>
                    <a:pt x="7" y="0"/>
                  </a:lnTo>
                  <a:lnTo>
                    <a:pt x="2" y="2"/>
                  </a:lnTo>
                  <a:lnTo>
                    <a:pt x="0" y="2"/>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6" name="Freeform 102"/>
            <p:cNvSpPr/>
            <p:nvPr/>
          </p:nvSpPr>
          <p:spPr bwMode="auto">
            <a:xfrm>
              <a:off x="4032" y="1895"/>
              <a:ext cx="25" cy="15"/>
            </a:xfrm>
            <a:custGeom>
              <a:avLst/>
              <a:gdLst>
                <a:gd name="T0" fmla="*/ 0 w 25"/>
                <a:gd name="T1" fmla="*/ 9 h 15"/>
                <a:gd name="T2" fmla="*/ 3 w 25"/>
                <a:gd name="T3" fmla="*/ 13 h 15"/>
                <a:gd name="T4" fmla="*/ 7 w 25"/>
                <a:gd name="T5" fmla="*/ 15 h 15"/>
                <a:gd name="T6" fmla="*/ 11 w 25"/>
                <a:gd name="T7" fmla="*/ 15 h 15"/>
                <a:gd name="T8" fmla="*/ 15 w 25"/>
                <a:gd name="T9" fmla="*/ 15 h 15"/>
                <a:gd name="T10" fmla="*/ 19 w 25"/>
                <a:gd name="T11" fmla="*/ 13 h 15"/>
                <a:gd name="T12" fmla="*/ 21 w 25"/>
                <a:gd name="T13" fmla="*/ 13 h 15"/>
                <a:gd name="T14" fmla="*/ 23 w 25"/>
                <a:gd name="T15" fmla="*/ 11 h 15"/>
                <a:gd name="T16" fmla="*/ 25 w 25"/>
                <a:gd name="T17" fmla="*/ 11 h 15"/>
                <a:gd name="T18" fmla="*/ 19 w 25"/>
                <a:gd name="T19" fmla="*/ 0 h 15"/>
                <a:gd name="T20" fmla="*/ 17 w 25"/>
                <a:gd name="T21" fmla="*/ 0 h 15"/>
                <a:gd name="T22" fmla="*/ 17 w 25"/>
                <a:gd name="T23" fmla="*/ 2 h 15"/>
                <a:gd name="T24" fmla="*/ 15 w 25"/>
                <a:gd name="T25" fmla="*/ 2 h 15"/>
                <a:gd name="T26" fmla="*/ 13 w 25"/>
                <a:gd name="T27" fmla="*/ 4 h 15"/>
                <a:gd name="T28" fmla="*/ 11 w 25"/>
                <a:gd name="T29" fmla="*/ 4 h 15"/>
                <a:gd name="T30" fmla="*/ 9 w 25"/>
                <a:gd name="T31" fmla="*/ 4 h 15"/>
                <a:gd name="T32" fmla="*/ 11 w 25"/>
                <a:gd name="T33" fmla="*/ 6 h 15"/>
                <a:gd name="T34" fmla="*/ 0 w 25"/>
                <a:gd name="T35" fmla="*/ 9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15"/>
                <a:gd name="T56" fmla="*/ 25 w 25"/>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15">
                  <a:moveTo>
                    <a:pt x="0" y="9"/>
                  </a:moveTo>
                  <a:lnTo>
                    <a:pt x="3" y="13"/>
                  </a:lnTo>
                  <a:lnTo>
                    <a:pt x="7" y="15"/>
                  </a:lnTo>
                  <a:lnTo>
                    <a:pt x="11" y="15"/>
                  </a:lnTo>
                  <a:lnTo>
                    <a:pt x="15" y="15"/>
                  </a:lnTo>
                  <a:lnTo>
                    <a:pt x="19" y="13"/>
                  </a:lnTo>
                  <a:lnTo>
                    <a:pt x="21" y="13"/>
                  </a:lnTo>
                  <a:lnTo>
                    <a:pt x="23" y="11"/>
                  </a:lnTo>
                  <a:lnTo>
                    <a:pt x="25" y="11"/>
                  </a:lnTo>
                  <a:lnTo>
                    <a:pt x="19" y="0"/>
                  </a:lnTo>
                  <a:lnTo>
                    <a:pt x="17" y="0"/>
                  </a:lnTo>
                  <a:lnTo>
                    <a:pt x="17" y="2"/>
                  </a:lnTo>
                  <a:lnTo>
                    <a:pt x="15" y="2"/>
                  </a:lnTo>
                  <a:lnTo>
                    <a:pt x="13" y="4"/>
                  </a:lnTo>
                  <a:lnTo>
                    <a:pt x="11" y="4"/>
                  </a:lnTo>
                  <a:lnTo>
                    <a:pt x="9" y="4"/>
                  </a:lnTo>
                  <a:lnTo>
                    <a:pt x="11" y="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7" name="Freeform 103"/>
            <p:cNvSpPr/>
            <p:nvPr/>
          </p:nvSpPr>
          <p:spPr bwMode="auto">
            <a:xfrm>
              <a:off x="4024" y="1891"/>
              <a:ext cx="19" cy="15"/>
            </a:xfrm>
            <a:custGeom>
              <a:avLst/>
              <a:gdLst>
                <a:gd name="T0" fmla="*/ 0 w 19"/>
                <a:gd name="T1" fmla="*/ 11 h 15"/>
                <a:gd name="T2" fmla="*/ 2 w 19"/>
                <a:gd name="T3" fmla="*/ 11 h 15"/>
                <a:gd name="T4" fmla="*/ 4 w 19"/>
                <a:gd name="T5" fmla="*/ 11 h 15"/>
                <a:gd name="T6" fmla="*/ 6 w 19"/>
                <a:gd name="T7" fmla="*/ 13 h 15"/>
                <a:gd name="T8" fmla="*/ 8 w 19"/>
                <a:gd name="T9" fmla="*/ 13 h 15"/>
                <a:gd name="T10" fmla="*/ 8 w 19"/>
                <a:gd name="T11" fmla="*/ 15 h 15"/>
                <a:gd name="T12" fmla="*/ 8 w 19"/>
                <a:gd name="T13" fmla="*/ 13 h 15"/>
                <a:gd name="T14" fmla="*/ 19 w 19"/>
                <a:gd name="T15" fmla="*/ 10 h 15"/>
                <a:gd name="T16" fmla="*/ 17 w 19"/>
                <a:gd name="T17" fmla="*/ 8 h 15"/>
                <a:gd name="T18" fmla="*/ 17 w 19"/>
                <a:gd name="T19" fmla="*/ 6 h 15"/>
                <a:gd name="T20" fmla="*/ 15 w 19"/>
                <a:gd name="T21" fmla="*/ 4 h 15"/>
                <a:gd name="T22" fmla="*/ 13 w 19"/>
                <a:gd name="T23" fmla="*/ 2 h 15"/>
                <a:gd name="T24" fmla="*/ 10 w 19"/>
                <a:gd name="T25" fmla="*/ 2 h 15"/>
                <a:gd name="T26" fmla="*/ 6 w 19"/>
                <a:gd name="T27" fmla="*/ 0 h 15"/>
                <a:gd name="T28" fmla="*/ 2 w 19"/>
                <a:gd name="T29" fmla="*/ 0 h 15"/>
                <a:gd name="T30" fmla="*/ 4 w 19"/>
                <a:gd name="T31" fmla="*/ 0 h 15"/>
                <a:gd name="T32" fmla="*/ 0 w 19"/>
                <a:gd name="T33" fmla="*/ 11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5"/>
                <a:gd name="T53" fmla="*/ 19 w 19"/>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5">
                  <a:moveTo>
                    <a:pt x="0" y="11"/>
                  </a:moveTo>
                  <a:lnTo>
                    <a:pt x="2" y="11"/>
                  </a:lnTo>
                  <a:lnTo>
                    <a:pt x="4" y="11"/>
                  </a:lnTo>
                  <a:lnTo>
                    <a:pt x="6" y="13"/>
                  </a:lnTo>
                  <a:lnTo>
                    <a:pt x="8" y="13"/>
                  </a:lnTo>
                  <a:lnTo>
                    <a:pt x="8" y="15"/>
                  </a:lnTo>
                  <a:lnTo>
                    <a:pt x="8" y="13"/>
                  </a:lnTo>
                  <a:lnTo>
                    <a:pt x="19" y="10"/>
                  </a:lnTo>
                  <a:lnTo>
                    <a:pt x="17" y="8"/>
                  </a:lnTo>
                  <a:lnTo>
                    <a:pt x="17" y="6"/>
                  </a:lnTo>
                  <a:lnTo>
                    <a:pt x="15" y="4"/>
                  </a:lnTo>
                  <a:lnTo>
                    <a:pt x="13" y="2"/>
                  </a:lnTo>
                  <a:lnTo>
                    <a:pt x="10" y="2"/>
                  </a:lnTo>
                  <a:lnTo>
                    <a:pt x="6" y="0"/>
                  </a:lnTo>
                  <a:lnTo>
                    <a:pt x="2" y="0"/>
                  </a:lnTo>
                  <a:lnTo>
                    <a:pt x="4"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8" name="Freeform 104"/>
            <p:cNvSpPr/>
            <p:nvPr/>
          </p:nvSpPr>
          <p:spPr bwMode="auto">
            <a:xfrm>
              <a:off x="3941" y="1941"/>
              <a:ext cx="35" cy="17"/>
            </a:xfrm>
            <a:custGeom>
              <a:avLst/>
              <a:gdLst>
                <a:gd name="T0" fmla="*/ 8 w 35"/>
                <a:gd name="T1" fmla="*/ 6 h 17"/>
                <a:gd name="T2" fmla="*/ 6 w 35"/>
                <a:gd name="T3" fmla="*/ 6 h 17"/>
                <a:gd name="T4" fmla="*/ 6 w 35"/>
                <a:gd name="T5" fmla="*/ 6 h 17"/>
                <a:gd name="T6" fmla="*/ 2 w 35"/>
                <a:gd name="T7" fmla="*/ 6 h 17"/>
                <a:gd name="T8" fmla="*/ 0 w 35"/>
                <a:gd name="T9" fmla="*/ 8 h 17"/>
                <a:gd name="T10" fmla="*/ 0 w 35"/>
                <a:gd name="T11" fmla="*/ 8 h 17"/>
                <a:gd name="T12" fmla="*/ 0 w 35"/>
                <a:gd name="T13" fmla="*/ 9 h 17"/>
                <a:gd name="T14" fmla="*/ 2 w 35"/>
                <a:gd name="T15" fmla="*/ 13 h 17"/>
                <a:gd name="T16" fmla="*/ 6 w 35"/>
                <a:gd name="T17" fmla="*/ 15 h 17"/>
                <a:gd name="T18" fmla="*/ 8 w 35"/>
                <a:gd name="T19" fmla="*/ 15 h 17"/>
                <a:gd name="T20" fmla="*/ 10 w 35"/>
                <a:gd name="T21" fmla="*/ 17 h 17"/>
                <a:gd name="T22" fmla="*/ 14 w 35"/>
                <a:gd name="T23" fmla="*/ 17 h 17"/>
                <a:gd name="T24" fmla="*/ 20 w 35"/>
                <a:gd name="T25" fmla="*/ 17 h 17"/>
                <a:gd name="T26" fmla="*/ 23 w 35"/>
                <a:gd name="T27" fmla="*/ 17 h 17"/>
                <a:gd name="T28" fmla="*/ 29 w 35"/>
                <a:gd name="T29" fmla="*/ 15 h 17"/>
                <a:gd name="T30" fmla="*/ 33 w 35"/>
                <a:gd name="T31" fmla="*/ 13 h 17"/>
                <a:gd name="T32" fmla="*/ 35 w 35"/>
                <a:gd name="T33" fmla="*/ 9 h 17"/>
                <a:gd name="T34" fmla="*/ 35 w 35"/>
                <a:gd name="T35" fmla="*/ 8 h 17"/>
                <a:gd name="T36" fmla="*/ 35 w 35"/>
                <a:gd name="T37" fmla="*/ 6 h 17"/>
                <a:gd name="T38" fmla="*/ 35 w 35"/>
                <a:gd name="T39" fmla="*/ 4 h 17"/>
                <a:gd name="T40" fmla="*/ 33 w 35"/>
                <a:gd name="T41" fmla="*/ 2 h 17"/>
                <a:gd name="T42" fmla="*/ 31 w 35"/>
                <a:gd name="T43" fmla="*/ 0 h 17"/>
                <a:gd name="T44" fmla="*/ 29 w 35"/>
                <a:gd name="T45" fmla="*/ 0 h 17"/>
                <a:gd name="T46" fmla="*/ 27 w 35"/>
                <a:gd name="T47" fmla="*/ 0 h 17"/>
                <a:gd name="T48" fmla="*/ 23 w 35"/>
                <a:gd name="T49" fmla="*/ 2 h 17"/>
                <a:gd name="T50" fmla="*/ 23 w 35"/>
                <a:gd name="T51" fmla="*/ 2 h 17"/>
                <a:gd name="T52" fmla="*/ 22 w 35"/>
                <a:gd name="T53" fmla="*/ 2 h 17"/>
                <a:gd name="T54" fmla="*/ 20 w 35"/>
                <a:gd name="T55" fmla="*/ 4 h 17"/>
                <a:gd name="T56" fmla="*/ 18 w 35"/>
                <a:gd name="T57" fmla="*/ 4 h 17"/>
                <a:gd name="T58" fmla="*/ 16 w 35"/>
                <a:gd name="T59" fmla="*/ 4 h 17"/>
                <a:gd name="T60" fmla="*/ 12 w 35"/>
                <a:gd name="T61" fmla="*/ 6 h 17"/>
                <a:gd name="T62" fmla="*/ 10 w 35"/>
                <a:gd name="T63" fmla="*/ 6 h 17"/>
                <a:gd name="T64" fmla="*/ 8 w 35"/>
                <a:gd name="T65" fmla="*/ 6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17"/>
                <a:gd name="T101" fmla="*/ 35 w 35"/>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17">
                  <a:moveTo>
                    <a:pt x="8" y="6"/>
                  </a:moveTo>
                  <a:lnTo>
                    <a:pt x="6" y="6"/>
                  </a:lnTo>
                  <a:lnTo>
                    <a:pt x="2" y="6"/>
                  </a:lnTo>
                  <a:lnTo>
                    <a:pt x="0" y="8"/>
                  </a:lnTo>
                  <a:lnTo>
                    <a:pt x="0" y="9"/>
                  </a:lnTo>
                  <a:lnTo>
                    <a:pt x="2" y="13"/>
                  </a:lnTo>
                  <a:lnTo>
                    <a:pt x="6" y="15"/>
                  </a:lnTo>
                  <a:lnTo>
                    <a:pt x="8" y="15"/>
                  </a:lnTo>
                  <a:lnTo>
                    <a:pt x="10" y="17"/>
                  </a:lnTo>
                  <a:lnTo>
                    <a:pt x="14" y="17"/>
                  </a:lnTo>
                  <a:lnTo>
                    <a:pt x="20" y="17"/>
                  </a:lnTo>
                  <a:lnTo>
                    <a:pt x="23" y="17"/>
                  </a:lnTo>
                  <a:lnTo>
                    <a:pt x="29" y="15"/>
                  </a:lnTo>
                  <a:lnTo>
                    <a:pt x="33" y="13"/>
                  </a:lnTo>
                  <a:lnTo>
                    <a:pt x="35" y="9"/>
                  </a:lnTo>
                  <a:lnTo>
                    <a:pt x="35" y="8"/>
                  </a:lnTo>
                  <a:lnTo>
                    <a:pt x="35" y="6"/>
                  </a:lnTo>
                  <a:lnTo>
                    <a:pt x="35" y="4"/>
                  </a:lnTo>
                  <a:lnTo>
                    <a:pt x="33" y="2"/>
                  </a:lnTo>
                  <a:lnTo>
                    <a:pt x="31" y="0"/>
                  </a:lnTo>
                  <a:lnTo>
                    <a:pt x="29" y="0"/>
                  </a:lnTo>
                  <a:lnTo>
                    <a:pt x="27" y="0"/>
                  </a:lnTo>
                  <a:lnTo>
                    <a:pt x="23" y="2"/>
                  </a:lnTo>
                  <a:lnTo>
                    <a:pt x="22" y="2"/>
                  </a:lnTo>
                  <a:lnTo>
                    <a:pt x="20" y="4"/>
                  </a:lnTo>
                  <a:lnTo>
                    <a:pt x="18" y="4"/>
                  </a:lnTo>
                  <a:lnTo>
                    <a:pt x="16" y="4"/>
                  </a:lnTo>
                  <a:lnTo>
                    <a:pt x="12" y="6"/>
                  </a:lnTo>
                  <a:lnTo>
                    <a:pt x="10" y="6"/>
                  </a:lnTo>
                  <a:lnTo>
                    <a:pt x="8" y="6"/>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69" name="Freeform 105"/>
            <p:cNvSpPr/>
            <p:nvPr/>
          </p:nvSpPr>
          <p:spPr bwMode="auto">
            <a:xfrm>
              <a:off x="3936" y="1939"/>
              <a:ext cx="15" cy="23"/>
            </a:xfrm>
            <a:custGeom>
              <a:avLst/>
              <a:gdLst>
                <a:gd name="T0" fmla="*/ 13 w 15"/>
                <a:gd name="T1" fmla="*/ 11 h 23"/>
                <a:gd name="T2" fmla="*/ 15 w 15"/>
                <a:gd name="T3" fmla="*/ 11 h 23"/>
                <a:gd name="T4" fmla="*/ 11 w 15"/>
                <a:gd name="T5" fmla="*/ 10 h 23"/>
                <a:gd name="T6" fmla="*/ 11 w 15"/>
                <a:gd name="T7" fmla="*/ 11 h 23"/>
                <a:gd name="T8" fmla="*/ 9 w 15"/>
                <a:gd name="T9" fmla="*/ 13 h 23"/>
                <a:gd name="T10" fmla="*/ 11 w 15"/>
                <a:gd name="T11" fmla="*/ 13 h 23"/>
                <a:gd name="T12" fmla="*/ 13 w 15"/>
                <a:gd name="T13" fmla="*/ 13 h 23"/>
                <a:gd name="T14" fmla="*/ 11 w 15"/>
                <a:gd name="T15" fmla="*/ 0 h 23"/>
                <a:gd name="T16" fmla="*/ 11 w 15"/>
                <a:gd name="T17" fmla="*/ 2 h 23"/>
                <a:gd name="T18" fmla="*/ 9 w 15"/>
                <a:gd name="T19" fmla="*/ 2 h 23"/>
                <a:gd name="T20" fmla="*/ 5 w 15"/>
                <a:gd name="T21" fmla="*/ 2 h 23"/>
                <a:gd name="T22" fmla="*/ 3 w 15"/>
                <a:gd name="T23" fmla="*/ 4 h 23"/>
                <a:gd name="T24" fmla="*/ 0 w 15"/>
                <a:gd name="T25" fmla="*/ 10 h 23"/>
                <a:gd name="T26" fmla="*/ 0 w 15"/>
                <a:gd name="T27" fmla="*/ 15 h 23"/>
                <a:gd name="T28" fmla="*/ 3 w 15"/>
                <a:gd name="T29" fmla="*/ 19 h 23"/>
                <a:gd name="T30" fmla="*/ 9 w 15"/>
                <a:gd name="T31" fmla="*/ 23 h 23"/>
                <a:gd name="T32" fmla="*/ 13 w 15"/>
                <a:gd name="T33" fmla="*/ 11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3"/>
                <a:gd name="T53" fmla="*/ 15 w 15"/>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3">
                  <a:moveTo>
                    <a:pt x="13" y="11"/>
                  </a:moveTo>
                  <a:lnTo>
                    <a:pt x="15" y="11"/>
                  </a:lnTo>
                  <a:lnTo>
                    <a:pt x="11" y="10"/>
                  </a:lnTo>
                  <a:lnTo>
                    <a:pt x="11" y="11"/>
                  </a:lnTo>
                  <a:lnTo>
                    <a:pt x="9" y="13"/>
                  </a:lnTo>
                  <a:lnTo>
                    <a:pt x="11" y="13"/>
                  </a:lnTo>
                  <a:lnTo>
                    <a:pt x="13" y="13"/>
                  </a:lnTo>
                  <a:lnTo>
                    <a:pt x="11" y="0"/>
                  </a:lnTo>
                  <a:lnTo>
                    <a:pt x="11" y="2"/>
                  </a:lnTo>
                  <a:lnTo>
                    <a:pt x="9" y="2"/>
                  </a:lnTo>
                  <a:lnTo>
                    <a:pt x="5" y="2"/>
                  </a:lnTo>
                  <a:lnTo>
                    <a:pt x="3" y="4"/>
                  </a:lnTo>
                  <a:lnTo>
                    <a:pt x="0" y="10"/>
                  </a:lnTo>
                  <a:lnTo>
                    <a:pt x="0" y="15"/>
                  </a:lnTo>
                  <a:lnTo>
                    <a:pt x="3" y="19"/>
                  </a:lnTo>
                  <a:lnTo>
                    <a:pt x="9" y="23"/>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0" name="Freeform 106"/>
            <p:cNvSpPr/>
            <p:nvPr/>
          </p:nvSpPr>
          <p:spPr bwMode="auto">
            <a:xfrm>
              <a:off x="3945" y="1949"/>
              <a:ext cx="37" cy="15"/>
            </a:xfrm>
            <a:custGeom>
              <a:avLst/>
              <a:gdLst>
                <a:gd name="T0" fmla="*/ 25 w 37"/>
                <a:gd name="T1" fmla="*/ 1 h 15"/>
                <a:gd name="T2" fmla="*/ 25 w 37"/>
                <a:gd name="T3" fmla="*/ 0 h 15"/>
                <a:gd name="T4" fmla="*/ 23 w 37"/>
                <a:gd name="T5" fmla="*/ 1 h 15"/>
                <a:gd name="T6" fmla="*/ 21 w 37"/>
                <a:gd name="T7" fmla="*/ 3 h 15"/>
                <a:gd name="T8" fmla="*/ 19 w 37"/>
                <a:gd name="T9" fmla="*/ 3 h 15"/>
                <a:gd name="T10" fmla="*/ 16 w 37"/>
                <a:gd name="T11" fmla="*/ 3 h 15"/>
                <a:gd name="T12" fmla="*/ 12 w 37"/>
                <a:gd name="T13" fmla="*/ 3 h 15"/>
                <a:gd name="T14" fmla="*/ 8 w 37"/>
                <a:gd name="T15" fmla="*/ 3 h 15"/>
                <a:gd name="T16" fmla="*/ 6 w 37"/>
                <a:gd name="T17" fmla="*/ 1 h 15"/>
                <a:gd name="T18" fmla="*/ 4 w 37"/>
                <a:gd name="T19" fmla="*/ 1 h 15"/>
                <a:gd name="T20" fmla="*/ 0 w 37"/>
                <a:gd name="T21" fmla="*/ 13 h 15"/>
                <a:gd name="T22" fmla="*/ 2 w 37"/>
                <a:gd name="T23" fmla="*/ 13 h 15"/>
                <a:gd name="T24" fmla="*/ 6 w 37"/>
                <a:gd name="T25" fmla="*/ 15 h 15"/>
                <a:gd name="T26" fmla="*/ 10 w 37"/>
                <a:gd name="T27" fmla="*/ 15 h 15"/>
                <a:gd name="T28" fmla="*/ 16 w 37"/>
                <a:gd name="T29" fmla="*/ 15 h 15"/>
                <a:gd name="T30" fmla="*/ 21 w 37"/>
                <a:gd name="T31" fmla="*/ 15 h 15"/>
                <a:gd name="T32" fmla="*/ 27 w 37"/>
                <a:gd name="T33" fmla="*/ 13 h 15"/>
                <a:gd name="T34" fmla="*/ 33 w 37"/>
                <a:gd name="T35" fmla="*/ 9 h 15"/>
                <a:gd name="T36" fmla="*/ 37 w 37"/>
                <a:gd name="T37" fmla="*/ 3 h 15"/>
                <a:gd name="T38" fmla="*/ 37 w 37"/>
                <a:gd name="T39" fmla="*/ 0 h 15"/>
                <a:gd name="T40" fmla="*/ 25 w 37"/>
                <a:gd name="T41" fmla="*/ 1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15"/>
                <a:gd name="T65" fmla="*/ 37 w 37"/>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15">
                  <a:moveTo>
                    <a:pt x="25" y="1"/>
                  </a:moveTo>
                  <a:lnTo>
                    <a:pt x="25" y="0"/>
                  </a:lnTo>
                  <a:lnTo>
                    <a:pt x="23" y="1"/>
                  </a:lnTo>
                  <a:lnTo>
                    <a:pt x="21" y="3"/>
                  </a:lnTo>
                  <a:lnTo>
                    <a:pt x="19" y="3"/>
                  </a:lnTo>
                  <a:lnTo>
                    <a:pt x="16" y="3"/>
                  </a:lnTo>
                  <a:lnTo>
                    <a:pt x="12" y="3"/>
                  </a:lnTo>
                  <a:lnTo>
                    <a:pt x="8" y="3"/>
                  </a:lnTo>
                  <a:lnTo>
                    <a:pt x="6" y="1"/>
                  </a:lnTo>
                  <a:lnTo>
                    <a:pt x="4" y="1"/>
                  </a:lnTo>
                  <a:lnTo>
                    <a:pt x="0" y="13"/>
                  </a:lnTo>
                  <a:lnTo>
                    <a:pt x="2" y="13"/>
                  </a:lnTo>
                  <a:lnTo>
                    <a:pt x="6" y="15"/>
                  </a:lnTo>
                  <a:lnTo>
                    <a:pt x="10" y="15"/>
                  </a:lnTo>
                  <a:lnTo>
                    <a:pt x="16" y="15"/>
                  </a:lnTo>
                  <a:lnTo>
                    <a:pt x="21" y="15"/>
                  </a:lnTo>
                  <a:lnTo>
                    <a:pt x="27" y="13"/>
                  </a:lnTo>
                  <a:lnTo>
                    <a:pt x="33" y="9"/>
                  </a:lnTo>
                  <a:lnTo>
                    <a:pt x="37" y="3"/>
                  </a:lnTo>
                  <a:lnTo>
                    <a:pt x="37" y="0"/>
                  </a:lnTo>
                  <a:lnTo>
                    <a:pt x="2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1" name="Freeform 107"/>
            <p:cNvSpPr/>
            <p:nvPr/>
          </p:nvSpPr>
          <p:spPr bwMode="auto">
            <a:xfrm>
              <a:off x="3961" y="1935"/>
              <a:ext cx="21" cy="15"/>
            </a:xfrm>
            <a:custGeom>
              <a:avLst/>
              <a:gdLst>
                <a:gd name="T0" fmla="*/ 7 w 21"/>
                <a:gd name="T1" fmla="*/ 14 h 15"/>
                <a:gd name="T2" fmla="*/ 7 w 21"/>
                <a:gd name="T3" fmla="*/ 12 h 15"/>
                <a:gd name="T4" fmla="*/ 9 w 21"/>
                <a:gd name="T5" fmla="*/ 12 h 15"/>
                <a:gd name="T6" fmla="*/ 7 w 21"/>
                <a:gd name="T7" fmla="*/ 12 h 15"/>
                <a:gd name="T8" fmla="*/ 9 w 21"/>
                <a:gd name="T9" fmla="*/ 14 h 15"/>
                <a:gd name="T10" fmla="*/ 9 w 21"/>
                <a:gd name="T11" fmla="*/ 15 h 15"/>
                <a:gd name="T12" fmla="*/ 21 w 21"/>
                <a:gd name="T13" fmla="*/ 14 h 15"/>
                <a:gd name="T14" fmla="*/ 21 w 21"/>
                <a:gd name="T15" fmla="*/ 12 h 15"/>
                <a:gd name="T16" fmla="*/ 19 w 21"/>
                <a:gd name="T17" fmla="*/ 8 h 15"/>
                <a:gd name="T18" fmla="*/ 19 w 21"/>
                <a:gd name="T19" fmla="*/ 6 h 15"/>
                <a:gd name="T20" fmla="*/ 15 w 21"/>
                <a:gd name="T21" fmla="*/ 2 h 15"/>
                <a:gd name="T22" fmla="*/ 11 w 21"/>
                <a:gd name="T23" fmla="*/ 0 h 15"/>
                <a:gd name="T24" fmla="*/ 5 w 21"/>
                <a:gd name="T25" fmla="*/ 0 h 15"/>
                <a:gd name="T26" fmla="*/ 0 w 21"/>
                <a:gd name="T27" fmla="*/ 4 h 15"/>
                <a:gd name="T28" fmla="*/ 2 w 21"/>
                <a:gd name="T29" fmla="*/ 2 h 15"/>
                <a:gd name="T30" fmla="*/ 7 w 21"/>
                <a:gd name="T31" fmla="*/ 14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5"/>
                <a:gd name="T50" fmla="*/ 21 w 21"/>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5">
                  <a:moveTo>
                    <a:pt x="7" y="14"/>
                  </a:moveTo>
                  <a:lnTo>
                    <a:pt x="7" y="12"/>
                  </a:lnTo>
                  <a:lnTo>
                    <a:pt x="9" y="12"/>
                  </a:lnTo>
                  <a:lnTo>
                    <a:pt x="7" y="12"/>
                  </a:lnTo>
                  <a:lnTo>
                    <a:pt x="9" y="14"/>
                  </a:lnTo>
                  <a:lnTo>
                    <a:pt x="9" y="15"/>
                  </a:lnTo>
                  <a:lnTo>
                    <a:pt x="21" y="14"/>
                  </a:lnTo>
                  <a:lnTo>
                    <a:pt x="21" y="12"/>
                  </a:lnTo>
                  <a:lnTo>
                    <a:pt x="19" y="8"/>
                  </a:lnTo>
                  <a:lnTo>
                    <a:pt x="19" y="6"/>
                  </a:lnTo>
                  <a:lnTo>
                    <a:pt x="15" y="2"/>
                  </a:lnTo>
                  <a:lnTo>
                    <a:pt x="11" y="0"/>
                  </a:lnTo>
                  <a:lnTo>
                    <a:pt x="5" y="0"/>
                  </a:lnTo>
                  <a:lnTo>
                    <a:pt x="0" y="4"/>
                  </a:lnTo>
                  <a:lnTo>
                    <a:pt x="2" y="2"/>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2" name="Freeform 108"/>
            <p:cNvSpPr/>
            <p:nvPr/>
          </p:nvSpPr>
          <p:spPr bwMode="auto">
            <a:xfrm>
              <a:off x="3947" y="1937"/>
              <a:ext cx="21" cy="15"/>
            </a:xfrm>
            <a:custGeom>
              <a:avLst/>
              <a:gdLst>
                <a:gd name="T0" fmla="*/ 2 w 21"/>
                <a:gd name="T1" fmla="*/ 15 h 15"/>
                <a:gd name="T2" fmla="*/ 0 w 21"/>
                <a:gd name="T3" fmla="*/ 15 h 15"/>
                <a:gd name="T4" fmla="*/ 4 w 21"/>
                <a:gd name="T5" fmla="*/ 15 h 15"/>
                <a:gd name="T6" fmla="*/ 8 w 21"/>
                <a:gd name="T7" fmla="*/ 15 h 15"/>
                <a:gd name="T8" fmla="*/ 10 w 21"/>
                <a:gd name="T9" fmla="*/ 15 h 15"/>
                <a:gd name="T10" fmla="*/ 14 w 21"/>
                <a:gd name="T11" fmla="*/ 13 h 15"/>
                <a:gd name="T12" fmla="*/ 16 w 21"/>
                <a:gd name="T13" fmla="*/ 13 h 15"/>
                <a:gd name="T14" fmla="*/ 17 w 21"/>
                <a:gd name="T15" fmla="*/ 12 h 15"/>
                <a:gd name="T16" fmla="*/ 19 w 21"/>
                <a:gd name="T17" fmla="*/ 12 h 15"/>
                <a:gd name="T18" fmla="*/ 21 w 21"/>
                <a:gd name="T19" fmla="*/ 12 h 15"/>
                <a:gd name="T20" fmla="*/ 16 w 21"/>
                <a:gd name="T21" fmla="*/ 0 h 15"/>
                <a:gd name="T22" fmla="*/ 14 w 21"/>
                <a:gd name="T23" fmla="*/ 0 h 15"/>
                <a:gd name="T24" fmla="*/ 12 w 21"/>
                <a:gd name="T25" fmla="*/ 2 h 15"/>
                <a:gd name="T26" fmla="*/ 10 w 21"/>
                <a:gd name="T27" fmla="*/ 2 h 15"/>
                <a:gd name="T28" fmla="*/ 8 w 21"/>
                <a:gd name="T29" fmla="*/ 2 h 15"/>
                <a:gd name="T30" fmla="*/ 6 w 21"/>
                <a:gd name="T31" fmla="*/ 4 h 15"/>
                <a:gd name="T32" fmla="*/ 4 w 21"/>
                <a:gd name="T33" fmla="*/ 4 h 15"/>
                <a:gd name="T34" fmla="*/ 2 w 21"/>
                <a:gd name="T35" fmla="*/ 4 h 15"/>
                <a:gd name="T36" fmla="*/ 0 w 21"/>
                <a:gd name="T37" fmla="*/ 2 h 15"/>
                <a:gd name="T38" fmla="*/ 2 w 21"/>
                <a:gd name="T39" fmla="*/ 15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15"/>
                <a:gd name="T62" fmla="*/ 21 w 21"/>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15">
                  <a:moveTo>
                    <a:pt x="2" y="15"/>
                  </a:moveTo>
                  <a:lnTo>
                    <a:pt x="0" y="15"/>
                  </a:lnTo>
                  <a:lnTo>
                    <a:pt x="4" y="15"/>
                  </a:lnTo>
                  <a:lnTo>
                    <a:pt x="8" y="15"/>
                  </a:lnTo>
                  <a:lnTo>
                    <a:pt x="10" y="15"/>
                  </a:lnTo>
                  <a:lnTo>
                    <a:pt x="14" y="13"/>
                  </a:lnTo>
                  <a:lnTo>
                    <a:pt x="16" y="13"/>
                  </a:lnTo>
                  <a:lnTo>
                    <a:pt x="17" y="12"/>
                  </a:lnTo>
                  <a:lnTo>
                    <a:pt x="19" y="12"/>
                  </a:lnTo>
                  <a:lnTo>
                    <a:pt x="21" y="12"/>
                  </a:lnTo>
                  <a:lnTo>
                    <a:pt x="16" y="0"/>
                  </a:lnTo>
                  <a:lnTo>
                    <a:pt x="14" y="0"/>
                  </a:lnTo>
                  <a:lnTo>
                    <a:pt x="12" y="2"/>
                  </a:lnTo>
                  <a:lnTo>
                    <a:pt x="10" y="2"/>
                  </a:lnTo>
                  <a:lnTo>
                    <a:pt x="8" y="2"/>
                  </a:lnTo>
                  <a:lnTo>
                    <a:pt x="6" y="4"/>
                  </a:lnTo>
                  <a:lnTo>
                    <a:pt x="4" y="4"/>
                  </a:lnTo>
                  <a:lnTo>
                    <a:pt x="2" y="4"/>
                  </a:lnTo>
                  <a:lnTo>
                    <a:pt x="0" y="2"/>
                  </a:ln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3" name="Freeform 109"/>
            <p:cNvSpPr/>
            <p:nvPr/>
          </p:nvSpPr>
          <p:spPr bwMode="auto">
            <a:xfrm>
              <a:off x="3876" y="1904"/>
              <a:ext cx="106" cy="27"/>
            </a:xfrm>
            <a:custGeom>
              <a:avLst/>
              <a:gdLst>
                <a:gd name="T0" fmla="*/ 12 w 106"/>
                <a:gd name="T1" fmla="*/ 14 h 27"/>
                <a:gd name="T2" fmla="*/ 4 w 106"/>
                <a:gd name="T3" fmla="*/ 10 h 27"/>
                <a:gd name="T4" fmla="*/ 0 w 106"/>
                <a:gd name="T5" fmla="*/ 6 h 27"/>
                <a:gd name="T6" fmla="*/ 6 w 106"/>
                <a:gd name="T7" fmla="*/ 0 h 27"/>
                <a:gd name="T8" fmla="*/ 17 w 106"/>
                <a:gd name="T9" fmla="*/ 0 h 27"/>
                <a:gd name="T10" fmla="*/ 25 w 106"/>
                <a:gd name="T11" fmla="*/ 0 h 27"/>
                <a:gd name="T12" fmla="*/ 39 w 106"/>
                <a:gd name="T13" fmla="*/ 2 h 27"/>
                <a:gd name="T14" fmla="*/ 52 w 106"/>
                <a:gd name="T15" fmla="*/ 4 h 27"/>
                <a:gd name="T16" fmla="*/ 58 w 106"/>
                <a:gd name="T17" fmla="*/ 6 h 27"/>
                <a:gd name="T18" fmla="*/ 63 w 106"/>
                <a:gd name="T19" fmla="*/ 8 h 27"/>
                <a:gd name="T20" fmla="*/ 71 w 106"/>
                <a:gd name="T21" fmla="*/ 8 h 27"/>
                <a:gd name="T22" fmla="*/ 81 w 106"/>
                <a:gd name="T23" fmla="*/ 6 h 27"/>
                <a:gd name="T24" fmla="*/ 85 w 106"/>
                <a:gd name="T25" fmla="*/ 4 h 27"/>
                <a:gd name="T26" fmla="*/ 92 w 106"/>
                <a:gd name="T27" fmla="*/ 0 h 27"/>
                <a:gd name="T28" fmla="*/ 102 w 106"/>
                <a:gd name="T29" fmla="*/ 0 h 27"/>
                <a:gd name="T30" fmla="*/ 106 w 106"/>
                <a:gd name="T31" fmla="*/ 6 h 27"/>
                <a:gd name="T32" fmla="*/ 104 w 106"/>
                <a:gd name="T33" fmla="*/ 14 h 27"/>
                <a:gd name="T34" fmla="*/ 100 w 106"/>
                <a:gd name="T35" fmla="*/ 18 h 27"/>
                <a:gd name="T36" fmla="*/ 92 w 106"/>
                <a:gd name="T37" fmla="*/ 25 h 27"/>
                <a:gd name="T38" fmla="*/ 81 w 106"/>
                <a:gd name="T39" fmla="*/ 27 h 27"/>
                <a:gd name="T40" fmla="*/ 73 w 106"/>
                <a:gd name="T41" fmla="*/ 27 h 27"/>
                <a:gd name="T42" fmla="*/ 69 w 106"/>
                <a:gd name="T43" fmla="*/ 27 h 27"/>
                <a:gd name="T44" fmla="*/ 63 w 106"/>
                <a:gd name="T45" fmla="*/ 25 h 27"/>
                <a:gd name="T46" fmla="*/ 56 w 106"/>
                <a:gd name="T47" fmla="*/ 22 h 27"/>
                <a:gd name="T48" fmla="*/ 50 w 106"/>
                <a:gd name="T49" fmla="*/ 20 h 27"/>
                <a:gd name="T50" fmla="*/ 44 w 106"/>
                <a:gd name="T51" fmla="*/ 18 h 27"/>
                <a:gd name="T52" fmla="*/ 39 w 106"/>
                <a:gd name="T53" fmla="*/ 16 h 27"/>
                <a:gd name="T54" fmla="*/ 31 w 106"/>
                <a:gd name="T55" fmla="*/ 14 h 27"/>
                <a:gd name="T56" fmla="*/ 29 w 106"/>
                <a:gd name="T57" fmla="*/ 14 h 27"/>
                <a:gd name="T58" fmla="*/ 27 w 106"/>
                <a:gd name="T59" fmla="*/ 14 h 27"/>
                <a:gd name="T60" fmla="*/ 21 w 106"/>
                <a:gd name="T61" fmla="*/ 14 h 27"/>
                <a:gd name="T62" fmla="*/ 16 w 106"/>
                <a:gd name="T63" fmla="*/ 14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6"/>
                <a:gd name="T97" fmla="*/ 0 h 27"/>
                <a:gd name="T98" fmla="*/ 106 w 106"/>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6" h="27">
                  <a:moveTo>
                    <a:pt x="12" y="14"/>
                  </a:moveTo>
                  <a:lnTo>
                    <a:pt x="12" y="14"/>
                  </a:lnTo>
                  <a:lnTo>
                    <a:pt x="8" y="12"/>
                  </a:lnTo>
                  <a:lnTo>
                    <a:pt x="4" y="10"/>
                  </a:lnTo>
                  <a:lnTo>
                    <a:pt x="2" y="8"/>
                  </a:lnTo>
                  <a:lnTo>
                    <a:pt x="0" y="6"/>
                  </a:lnTo>
                  <a:lnTo>
                    <a:pt x="2" y="2"/>
                  </a:lnTo>
                  <a:lnTo>
                    <a:pt x="6" y="0"/>
                  </a:lnTo>
                  <a:lnTo>
                    <a:pt x="16" y="0"/>
                  </a:lnTo>
                  <a:lnTo>
                    <a:pt x="17" y="0"/>
                  </a:lnTo>
                  <a:lnTo>
                    <a:pt x="21" y="0"/>
                  </a:lnTo>
                  <a:lnTo>
                    <a:pt x="25" y="0"/>
                  </a:lnTo>
                  <a:lnTo>
                    <a:pt x="33" y="0"/>
                  </a:lnTo>
                  <a:lnTo>
                    <a:pt x="39" y="2"/>
                  </a:lnTo>
                  <a:lnTo>
                    <a:pt x="46" y="2"/>
                  </a:lnTo>
                  <a:lnTo>
                    <a:pt x="52" y="4"/>
                  </a:lnTo>
                  <a:lnTo>
                    <a:pt x="58" y="6"/>
                  </a:lnTo>
                  <a:lnTo>
                    <a:pt x="60" y="6"/>
                  </a:lnTo>
                  <a:lnTo>
                    <a:pt x="63" y="8"/>
                  </a:lnTo>
                  <a:lnTo>
                    <a:pt x="67" y="8"/>
                  </a:lnTo>
                  <a:lnTo>
                    <a:pt x="71" y="8"/>
                  </a:lnTo>
                  <a:lnTo>
                    <a:pt x="77" y="8"/>
                  </a:lnTo>
                  <a:lnTo>
                    <a:pt x="81" y="6"/>
                  </a:lnTo>
                  <a:lnTo>
                    <a:pt x="83" y="4"/>
                  </a:lnTo>
                  <a:lnTo>
                    <a:pt x="85" y="4"/>
                  </a:lnTo>
                  <a:lnTo>
                    <a:pt x="87" y="2"/>
                  </a:lnTo>
                  <a:lnTo>
                    <a:pt x="92" y="0"/>
                  </a:lnTo>
                  <a:lnTo>
                    <a:pt x="96" y="0"/>
                  </a:lnTo>
                  <a:lnTo>
                    <a:pt x="102" y="0"/>
                  </a:lnTo>
                  <a:lnTo>
                    <a:pt x="104" y="2"/>
                  </a:lnTo>
                  <a:lnTo>
                    <a:pt x="106" y="6"/>
                  </a:lnTo>
                  <a:lnTo>
                    <a:pt x="104" y="12"/>
                  </a:lnTo>
                  <a:lnTo>
                    <a:pt x="104" y="14"/>
                  </a:lnTo>
                  <a:lnTo>
                    <a:pt x="102" y="16"/>
                  </a:lnTo>
                  <a:lnTo>
                    <a:pt x="100" y="18"/>
                  </a:lnTo>
                  <a:lnTo>
                    <a:pt x="96" y="22"/>
                  </a:lnTo>
                  <a:lnTo>
                    <a:pt x="92" y="25"/>
                  </a:lnTo>
                  <a:lnTo>
                    <a:pt x="87" y="27"/>
                  </a:lnTo>
                  <a:lnTo>
                    <a:pt x="81" y="27"/>
                  </a:lnTo>
                  <a:lnTo>
                    <a:pt x="73" y="27"/>
                  </a:lnTo>
                  <a:lnTo>
                    <a:pt x="71" y="27"/>
                  </a:lnTo>
                  <a:lnTo>
                    <a:pt x="69" y="27"/>
                  </a:lnTo>
                  <a:lnTo>
                    <a:pt x="67" y="25"/>
                  </a:lnTo>
                  <a:lnTo>
                    <a:pt x="63" y="25"/>
                  </a:lnTo>
                  <a:lnTo>
                    <a:pt x="60" y="23"/>
                  </a:lnTo>
                  <a:lnTo>
                    <a:pt x="56" y="22"/>
                  </a:lnTo>
                  <a:lnTo>
                    <a:pt x="50" y="20"/>
                  </a:lnTo>
                  <a:lnTo>
                    <a:pt x="48" y="20"/>
                  </a:lnTo>
                  <a:lnTo>
                    <a:pt x="44" y="18"/>
                  </a:lnTo>
                  <a:lnTo>
                    <a:pt x="42" y="18"/>
                  </a:lnTo>
                  <a:lnTo>
                    <a:pt x="39" y="16"/>
                  </a:lnTo>
                  <a:lnTo>
                    <a:pt x="35" y="16"/>
                  </a:lnTo>
                  <a:lnTo>
                    <a:pt x="31" y="14"/>
                  </a:lnTo>
                  <a:lnTo>
                    <a:pt x="29" y="14"/>
                  </a:lnTo>
                  <a:lnTo>
                    <a:pt x="27" y="14"/>
                  </a:lnTo>
                  <a:lnTo>
                    <a:pt x="23" y="14"/>
                  </a:lnTo>
                  <a:lnTo>
                    <a:pt x="21" y="14"/>
                  </a:lnTo>
                  <a:lnTo>
                    <a:pt x="19" y="14"/>
                  </a:lnTo>
                  <a:lnTo>
                    <a:pt x="16" y="14"/>
                  </a:lnTo>
                  <a:lnTo>
                    <a:pt x="12" y="14"/>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4" name="Freeform 110"/>
            <p:cNvSpPr/>
            <p:nvPr/>
          </p:nvSpPr>
          <p:spPr bwMode="auto">
            <a:xfrm>
              <a:off x="3870" y="1899"/>
              <a:ext cx="22" cy="25"/>
            </a:xfrm>
            <a:custGeom>
              <a:avLst/>
              <a:gdLst>
                <a:gd name="T0" fmla="*/ 22 w 22"/>
                <a:gd name="T1" fmla="*/ 0 h 25"/>
                <a:gd name="T2" fmla="*/ 12 w 22"/>
                <a:gd name="T3" fmla="*/ 0 h 25"/>
                <a:gd name="T4" fmla="*/ 4 w 22"/>
                <a:gd name="T5" fmla="*/ 3 h 25"/>
                <a:gd name="T6" fmla="*/ 0 w 22"/>
                <a:gd name="T7" fmla="*/ 11 h 25"/>
                <a:gd name="T8" fmla="*/ 4 w 22"/>
                <a:gd name="T9" fmla="*/ 17 h 25"/>
                <a:gd name="T10" fmla="*/ 8 w 22"/>
                <a:gd name="T11" fmla="*/ 19 h 25"/>
                <a:gd name="T12" fmla="*/ 12 w 22"/>
                <a:gd name="T13" fmla="*/ 23 h 25"/>
                <a:gd name="T14" fmla="*/ 14 w 22"/>
                <a:gd name="T15" fmla="*/ 23 h 25"/>
                <a:gd name="T16" fmla="*/ 16 w 22"/>
                <a:gd name="T17" fmla="*/ 25 h 25"/>
                <a:gd name="T18" fmla="*/ 20 w 22"/>
                <a:gd name="T19" fmla="*/ 13 h 25"/>
                <a:gd name="T20" fmla="*/ 18 w 22"/>
                <a:gd name="T21" fmla="*/ 11 h 25"/>
                <a:gd name="T22" fmla="*/ 14 w 22"/>
                <a:gd name="T23" fmla="*/ 9 h 25"/>
                <a:gd name="T24" fmla="*/ 12 w 22"/>
                <a:gd name="T25" fmla="*/ 9 h 25"/>
                <a:gd name="T26" fmla="*/ 12 w 22"/>
                <a:gd name="T27" fmla="*/ 13 h 25"/>
                <a:gd name="T28" fmla="*/ 14 w 22"/>
                <a:gd name="T29" fmla="*/ 11 h 25"/>
                <a:gd name="T30" fmla="*/ 22 w 22"/>
                <a:gd name="T31" fmla="*/ 11 h 25"/>
                <a:gd name="T32" fmla="*/ 22 w 22"/>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5"/>
                <a:gd name="T53" fmla="*/ 22 w 22"/>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5">
                  <a:moveTo>
                    <a:pt x="22" y="0"/>
                  </a:moveTo>
                  <a:lnTo>
                    <a:pt x="12" y="0"/>
                  </a:lnTo>
                  <a:lnTo>
                    <a:pt x="4" y="3"/>
                  </a:lnTo>
                  <a:lnTo>
                    <a:pt x="0" y="11"/>
                  </a:lnTo>
                  <a:lnTo>
                    <a:pt x="4" y="17"/>
                  </a:lnTo>
                  <a:lnTo>
                    <a:pt x="8" y="19"/>
                  </a:lnTo>
                  <a:lnTo>
                    <a:pt x="12" y="23"/>
                  </a:lnTo>
                  <a:lnTo>
                    <a:pt x="14" y="23"/>
                  </a:lnTo>
                  <a:lnTo>
                    <a:pt x="16" y="25"/>
                  </a:lnTo>
                  <a:lnTo>
                    <a:pt x="20" y="13"/>
                  </a:lnTo>
                  <a:lnTo>
                    <a:pt x="18" y="11"/>
                  </a:lnTo>
                  <a:lnTo>
                    <a:pt x="14" y="9"/>
                  </a:lnTo>
                  <a:lnTo>
                    <a:pt x="12" y="9"/>
                  </a:lnTo>
                  <a:lnTo>
                    <a:pt x="12" y="13"/>
                  </a:lnTo>
                  <a:lnTo>
                    <a:pt x="14" y="11"/>
                  </a:lnTo>
                  <a:lnTo>
                    <a:pt x="22" y="11"/>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5" name="Freeform 111"/>
            <p:cNvSpPr/>
            <p:nvPr/>
          </p:nvSpPr>
          <p:spPr bwMode="auto">
            <a:xfrm>
              <a:off x="3892" y="1899"/>
              <a:ext cx="44" cy="17"/>
            </a:xfrm>
            <a:custGeom>
              <a:avLst/>
              <a:gdLst>
                <a:gd name="T0" fmla="*/ 42 w 44"/>
                <a:gd name="T1" fmla="*/ 5 h 17"/>
                <a:gd name="T2" fmla="*/ 44 w 44"/>
                <a:gd name="T3" fmla="*/ 5 h 17"/>
                <a:gd name="T4" fmla="*/ 38 w 44"/>
                <a:gd name="T5" fmla="*/ 3 h 17"/>
                <a:gd name="T6" fmla="*/ 30 w 44"/>
                <a:gd name="T7" fmla="*/ 2 h 17"/>
                <a:gd name="T8" fmla="*/ 24 w 44"/>
                <a:gd name="T9" fmla="*/ 0 h 17"/>
                <a:gd name="T10" fmla="*/ 17 w 44"/>
                <a:gd name="T11" fmla="*/ 0 h 17"/>
                <a:gd name="T12" fmla="*/ 11 w 44"/>
                <a:gd name="T13" fmla="*/ 0 h 17"/>
                <a:gd name="T14" fmla="*/ 5 w 44"/>
                <a:gd name="T15" fmla="*/ 0 h 17"/>
                <a:gd name="T16" fmla="*/ 1 w 44"/>
                <a:gd name="T17" fmla="*/ 0 h 17"/>
                <a:gd name="T18" fmla="*/ 0 w 44"/>
                <a:gd name="T19" fmla="*/ 0 h 17"/>
                <a:gd name="T20" fmla="*/ 0 w 44"/>
                <a:gd name="T21" fmla="*/ 11 h 17"/>
                <a:gd name="T22" fmla="*/ 1 w 44"/>
                <a:gd name="T23" fmla="*/ 11 h 17"/>
                <a:gd name="T24" fmla="*/ 5 w 44"/>
                <a:gd name="T25" fmla="*/ 11 h 17"/>
                <a:gd name="T26" fmla="*/ 9 w 44"/>
                <a:gd name="T27" fmla="*/ 11 h 17"/>
                <a:gd name="T28" fmla="*/ 15 w 44"/>
                <a:gd name="T29" fmla="*/ 11 h 17"/>
                <a:gd name="T30" fmla="*/ 23 w 44"/>
                <a:gd name="T31" fmla="*/ 13 h 17"/>
                <a:gd name="T32" fmla="*/ 28 w 44"/>
                <a:gd name="T33" fmla="*/ 13 h 17"/>
                <a:gd name="T34" fmla="*/ 34 w 44"/>
                <a:gd name="T35" fmla="*/ 15 h 17"/>
                <a:gd name="T36" fmla="*/ 38 w 44"/>
                <a:gd name="T37" fmla="*/ 17 h 17"/>
                <a:gd name="T38" fmla="*/ 40 w 44"/>
                <a:gd name="T39" fmla="*/ 17 h 17"/>
                <a:gd name="T40" fmla="*/ 42 w 44"/>
                <a:gd name="T41" fmla="*/ 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7"/>
                <a:gd name="T65" fmla="*/ 44 w 44"/>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7">
                  <a:moveTo>
                    <a:pt x="42" y="5"/>
                  </a:moveTo>
                  <a:lnTo>
                    <a:pt x="44" y="5"/>
                  </a:lnTo>
                  <a:lnTo>
                    <a:pt x="38" y="3"/>
                  </a:lnTo>
                  <a:lnTo>
                    <a:pt x="30" y="2"/>
                  </a:lnTo>
                  <a:lnTo>
                    <a:pt x="24" y="0"/>
                  </a:lnTo>
                  <a:lnTo>
                    <a:pt x="17" y="0"/>
                  </a:lnTo>
                  <a:lnTo>
                    <a:pt x="11" y="0"/>
                  </a:lnTo>
                  <a:lnTo>
                    <a:pt x="5" y="0"/>
                  </a:lnTo>
                  <a:lnTo>
                    <a:pt x="1" y="0"/>
                  </a:lnTo>
                  <a:lnTo>
                    <a:pt x="0" y="0"/>
                  </a:lnTo>
                  <a:lnTo>
                    <a:pt x="0" y="11"/>
                  </a:lnTo>
                  <a:lnTo>
                    <a:pt x="1" y="11"/>
                  </a:lnTo>
                  <a:lnTo>
                    <a:pt x="5" y="11"/>
                  </a:lnTo>
                  <a:lnTo>
                    <a:pt x="9" y="11"/>
                  </a:lnTo>
                  <a:lnTo>
                    <a:pt x="15" y="11"/>
                  </a:lnTo>
                  <a:lnTo>
                    <a:pt x="23" y="13"/>
                  </a:lnTo>
                  <a:lnTo>
                    <a:pt x="28" y="13"/>
                  </a:lnTo>
                  <a:lnTo>
                    <a:pt x="34" y="15"/>
                  </a:lnTo>
                  <a:lnTo>
                    <a:pt x="38" y="17"/>
                  </a:lnTo>
                  <a:lnTo>
                    <a:pt x="40" y="17"/>
                  </a:lnTo>
                  <a:lnTo>
                    <a:pt x="42"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6" name="Freeform 112"/>
            <p:cNvSpPr/>
            <p:nvPr/>
          </p:nvSpPr>
          <p:spPr bwMode="auto">
            <a:xfrm>
              <a:off x="3932" y="1902"/>
              <a:ext cx="32" cy="16"/>
            </a:xfrm>
            <a:custGeom>
              <a:avLst/>
              <a:gdLst>
                <a:gd name="T0" fmla="*/ 25 w 32"/>
                <a:gd name="T1" fmla="*/ 0 h 16"/>
                <a:gd name="T2" fmla="*/ 23 w 32"/>
                <a:gd name="T3" fmla="*/ 2 h 16"/>
                <a:gd name="T4" fmla="*/ 21 w 32"/>
                <a:gd name="T5" fmla="*/ 2 h 16"/>
                <a:gd name="T6" fmla="*/ 19 w 32"/>
                <a:gd name="T7" fmla="*/ 4 h 16"/>
                <a:gd name="T8" fmla="*/ 15 w 32"/>
                <a:gd name="T9" fmla="*/ 4 h 16"/>
                <a:gd name="T10" fmla="*/ 11 w 32"/>
                <a:gd name="T11" fmla="*/ 4 h 16"/>
                <a:gd name="T12" fmla="*/ 7 w 32"/>
                <a:gd name="T13" fmla="*/ 4 h 16"/>
                <a:gd name="T14" fmla="*/ 6 w 32"/>
                <a:gd name="T15" fmla="*/ 2 h 16"/>
                <a:gd name="T16" fmla="*/ 4 w 32"/>
                <a:gd name="T17" fmla="*/ 2 h 16"/>
                <a:gd name="T18" fmla="*/ 2 w 32"/>
                <a:gd name="T19" fmla="*/ 2 h 16"/>
                <a:gd name="T20" fmla="*/ 0 w 32"/>
                <a:gd name="T21" fmla="*/ 14 h 16"/>
                <a:gd name="T22" fmla="*/ 4 w 32"/>
                <a:gd name="T23" fmla="*/ 14 h 16"/>
                <a:gd name="T24" fmla="*/ 6 w 32"/>
                <a:gd name="T25" fmla="*/ 16 h 16"/>
                <a:gd name="T26" fmla="*/ 11 w 32"/>
                <a:gd name="T27" fmla="*/ 16 h 16"/>
                <a:gd name="T28" fmla="*/ 15 w 32"/>
                <a:gd name="T29" fmla="*/ 16 h 16"/>
                <a:gd name="T30" fmla="*/ 21 w 32"/>
                <a:gd name="T31" fmla="*/ 16 h 16"/>
                <a:gd name="T32" fmla="*/ 27 w 32"/>
                <a:gd name="T33" fmla="*/ 14 h 16"/>
                <a:gd name="T34" fmla="*/ 32 w 32"/>
                <a:gd name="T35" fmla="*/ 10 h 16"/>
                <a:gd name="T36" fmla="*/ 31 w 32"/>
                <a:gd name="T37" fmla="*/ 12 h 16"/>
                <a:gd name="T38" fmla="*/ 25 w 32"/>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16"/>
                <a:gd name="T62" fmla="*/ 32 w 32"/>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16">
                  <a:moveTo>
                    <a:pt x="25" y="0"/>
                  </a:moveTo>
                  <a:lnTo>
                    <a:pt x="23" y="2"/>
                  </a:lnTo>
                  <a:lnTo>
                    <a:pt x="21" y="2"/>
                  </a:lnTo>
                  <a:lnTo>
                    <a:pt x="19" y="4"/>
                  </a:lnTo>
                  <a:lnTo>
                    <a:pt x="15" y="4"/>
                  </a:lnTo>
                  <a:lnTo>
                    <a:pt x="11" y="4"/>
                  </a:lnTo>
                  <a:lnTo>
                    <a:pt x="7" y="4"/>
                  </a:lnTo>
                  <a:lnTo>
                    <a:pt x="6" y="2"/>
                  </a:lnTo>
                  <a:lnTo>
                    <a:pt x="4" y="2"/>
                  </a:lnTo>
                  <a:lnTo>
                    <a:pt x="2" y="2"/>
                  </a:lnTo>
                  <a:lnTo>
                    <a:pt x="0" y="14"/>
                  </a:lnTo>
                  <a:lnTo>
                    <a:pt x="4" y="14"/>
                  </a:lnTo>
                  <a:lnTo>
                    <a:pt x="6" y="16"/>
                  </a:lnTo>
                  <a:lnTo>
                    <a:pt x="11" y="16"/>
                  </a:lnTo>
                  <a:lnTo>
                    <a:pt x="15" y="16"/>
                  </a:lnTo>
                  <a:lnTo>
                    <a:pt x="21" y="16"/>
                  </a:lnTo>
                  <a:lnTo>
                    <a:pt x="27" y="14"/>
                  </a:lnTo>
                  <a:lnTo>
                    <a:pt x="32" y="10"/>
                  </a:lnTo>
                  <a:lnTo>
                    <a:pt x="31" y="12"/>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7" name="Freeform 113"/>
            <p:cNvSpPr/>
            <p:nvPr/>
          </p:nvSpPr>
          <p:spPr bwMode="auto">
            <a:xfrm>
              <a:off x="3957" y="1899"/>
              <a:ext cx="30" cy="21"/>
            </a:xfrm>
            <a:custGeom>
              <a:avLst/>
              <a:gdLst>
                <a:gd name="T0" fmla="*/ 29 w 30"/>
                <a:gd name="T1" fmla="*/ 21 h 21"/>
                <a:gd name="T2" fmla="*/ 29 w 30"/>
                <a:gd name="T3" fmla="*/ 19 h 21"/>
                <a:gd name="T4" fmla="*/ 30 w 30"/>
                <a:gd name="T5" fmla="*/ 11 h 21"/>
                <a:gd name="T6" fmla="*/ 29 w 30"/>
                <a:gd name="T7" fmla="*/ 3 h 21"/>
                <a:gd name="T8" fmla="*/ 21 w 30"/>
                <a:gd name="T9" fmla="*/ 0 h 21"/>
                <a:gd name="T10" fmla="*/ 15 w 30"/>
                <a:gd name="T11" fmla="*/ 0 h 21"/>
                <a:gd name="T12" fmla="*/ 9 w 30"/>
                <a:gd name="T13" fmla="*/ 0 h 21"/>
                <a:gd name="T14" fmla="*/ 4 w 30"/>
                <a:gd name="T15" fmla="*/ 2 h 21"/>
                <a:gd name="T16" fmla="*/ 2 w 30"/>
                <a:gd name="T17" fmla="*/ 3 h 21"/>
                <a:gd name="T18" fmla="*/ 0 w 30"/>
                <a:gd name="T19" fmla="*/ 3 h 21"/>
                <a:gd name="T20" fmla="*/ 6 w 30"/>
                <a:gd name="T21" fmla="*/ 15 h 21"/>
                <a:gd name="T22" fmla="*/ 9 w 30"/>
                <a:gd name="T23" fmla="*/ 13 h 21"/>
                <a:gd name="T24" fmla="*/ 13 w 30"/>
                <a:gd name="T25" fmla="*/ 11 h 21"/>
                <a:gd name="T26" fmla="*/ 17 w 30"/>
                <a:gd name="T27" fmla="*/ 11 h 21"/>
                <a:gd name="T28" fmla="*/ 19 w 30"/>
                <a:gd name="T29" fmla="*/ 11 h 21"/>
                <a:gd name="T30" fmla="*/ 17 w 30"/>
                <a:gd name="T31" fmla="*/ 15 h 21"/>
                <a:gd name="T32" fmla="*/ 29 w 30"/>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1"/>
                <a:gd name="T53" fmla="*/ 30 w 30"/>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1">
                  <a:moveTo>
                    <a:pt x="29" y="21"/>
                  </a:moveTo>
                  <a:lnTo>
                    <a:pt x="29" y="19"/>
                  </a:lnTo>
                  <a:lnTo>
                    <a:pt x="30" y="11"/>
                  </a:lnTo>
                  <a:lnTo>
                    <a:pt x="29" y="3"/>
                  </a:lnTo>
                  <a:lnTo>
                    <a:pt x="21" y="0"/>
                  </a:lnTo>
                  <a:lnTo>
                    <a:pt x="15" y="0"/>
                  </a:lnTo>
                  <a:lnTo>
                    <a:pt x="9" y="0"/>
                  </a:lnTo>
                  <a:lnTo>
                    <a:pt x="4" y="2"/>
                  </a:lnTo>
                  <a:lnTo>
                    <a:pt x="2" y="3"/>
                  </a:lnTo>
                  <a:lnTo>
                    <a:pt x="0" y="3"/>
                  </a:lnTo>
                  <a:lnTo>
                    <a:pt x="6" y="15"/>
                  </a:lnTo>
                  <a:lnTo>
                    <a:pt x="9" y="13"/>
                  </a:lnTo>
                  <a:lnTo>
                    <a:pt x="13" y="11"/>
                  </a:lnTo>
                  <a:lnTo>
                    <a:pt x="17" y="11"/>
                  </a:lnTo>
                  <a:lnTo>
                    <a:pt x="19" y="11"/>
                  </a:lnTo>
                  <a:lnTo>
                    <a:pt x="17" y="15"/>
                  </a:lnTo>
                  <a:lnTo>
                    <a:pt x="29"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8" name="Freeform 114"/>
            <p:cNvSpPr/>
            <p:nvPr/>
          </p:nvSpPr>
          <p:spPr bwMode="auto">
            <a:xfrm>
              <a:off x="3947" y="1914"/>
              <a:ext cx="39" cy="23"/>
            </a:xfrm>
            <a:custGeom>
              <a:avLst/>
              <a:gdLst>
                <a:gd name="T0" fmla="*/ 2 w 39"/>
                <a:gd name="T1" fmla="*/ 23 h 23"/>
                <a:gd name="T2" fmla="*/ 0 w 39"/>
                <a:gd name="T3" fmla="*/ 23 h 23"/>
                <a:gd name="T4" fmla="*/ 10 w 39"/>
                <a:gd name="T5" fmla="*/ 23 h 23"/>
                <a:gd name="T6" fmla="*/ 17 w 39"/>
                <a:gd name="T7" fmla="*/ 23 h 23"/>
                <a:gd name="T8" fmla="*/ 23 w 39"/>
                <a:gd name="T9" fmla="*/ 19 h 23"/>
                <a:gd name="T10" fmla="*/ 29 w 39"/>
                <a:gd name="T11" fmla="*/ 17 h 23"/>
                <a:gd name="T12" fmla="*/ 33 w 39"/>
                <a:gd name="T13" fmla="*/ 13 h 23"/>
                <a:gd name="T14" fmla="*/ 37 w 39"/>
                <a:gd name="T15" fmla="*/ 10 h 23"/>
                <a:gd name="T16" fmla="*/ 39 w 39"/>
                <a:gd name="T17" fmla="*/ 8 h 23"/>
                <a:gd name="T18" fmla="*/ 39 w 39"/>
                <a:gd name="T19" fmla="*/ 6 h 23"/>
                <a:gd name="T20" fmla="*/ 27 w 39"/>
                <a:gd name="T21" fmla="*/ 0 h 23"/>
                <a:gd name="T22" fmla="*/ 27 w 39"/>
                <a:gd name="T23" fmla="*/ 2 h 23"/>
                <a:gd name="T24" fmla="*/ 25 w 39"/>
                <a:gd name="T25" fmla="*/ 4 h 23"/>
                <a:gd name="T26" fmla="*/ 21 w 39"/>
                <a:gd name="T27" fmla="*/ 8 h 23"/>
                <a:gd name="T28" fmla="*/ 17 w 39"/>
                <a:gd name="T29" fmla="*/ 10 h 23"/>
                <a:gd name="T30" fmla="*/ 14 w 39"/>
                <a:gd name="T31" fmla="*/ 12 h 23"/>
                <a:gd name="T32" fmla="*/ 10 w 39"/>
                <a:gd name="T33" fmla="*/ 12 h 23"/>
                <a:gd name="T34" fmla="*/ 2 w 39"/>
                <a:gd name="T35" fmla="*/ 12 h 23"/>
                <a:gd name="T36" fmla="*/ 2 w 39"/>
                <a:gd name="T37" fmla="*/ 2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23"/>
                <a:gd name="T59" fmla="*/ 39 w 39"/>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23">
                  <a:moveTo>
                    <a:pt x="2" y="23"/>
                  </a:moveTo>
                  <a:lnTo>
                    <a:pt x="0" y="23"/>
                  </a:lnTo>
                  <a:lnTo>
                    <a:pt x="10" y="23"/>
                  </a:lnTo>
                  <a:lnTo>
                    <a:pt x="17" y="23"/>
                  </a:lnTo>
                  <a:lnTo>
                    <a:pt x="23" y="19"/>
                  </a:lnTo>
                  <a:lnTo>
                    <a:pt x="29" y="17"/>
                  </a:lnTo>
                  <a:lnTo>
                    <a:pt x="33" y="13"/>
                  </a:lnTo>
                  <a:lnTo>
                    <a:pt x="37" y="10"/>
                  </a:lnTo>
                  <a:lnTo>
                    <a:pt x="39" y="8"/>
                  </a:lnTo>
                  <a:lnTo>
                    <a:pt x="39" y="6"/>
                  </a:lnTo>
                  <a:lnTo>
                    <a:pt x="27" y="0"/>
                  </a:lnTo>
                  <a:lnTo>
                    <a:pt x="27" y="2"/>
                  </a:lnTo>
                  <a:lnTo>
                    <a:pt x="25" y="4"/>
                  </a:lnTo>
                  <a:lnTo>
                    <a:pt x="21" y="8"/>
                  </a:lnTo>
                  <a:lnTo>
                    <a:pt x="17" y="10"/>
                  </a:lnTo>
                  <a:lnTo>
                    <a:pt x="14" y="12"/>
                  </a:lnTo>
                  <a:lnTo>
                    <a:pt x="10" y="12"/>
                  </a:lnTo>
                  <a:lnTo>
                    <a:pt x="2" y="12"/>
                  </a:lnTo>
                  <a:lnTo>
                    <a:pt x="2"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79" name="Freeform 115"/>
            <p:cNvSpPr/>
            <p:nvPr/>
          </p:nvSpPr>
          <p:spPr bwMode="auto">
            <a:xfrm>
              <a:off x="3924" y="1918"/>
              <a:ext cx="25" cy="19"/>
            </a:xfrm>
            <a:custGeom>
              <a:avLst/>
              <a:gdLst>
                <a:gd name="T0" fmla="*/ 0 w 25"/>
                <a:gd name="T1" fmla="*/ 11 h 19"/>
                <a:gd name="T2" fmla="*/ 4 w 25"/>
                <a:gd name="T3" fmla="*/ 13 h 19"/>
                <a:gd name="T4" fmla="*/ 10 w 25"/>
                <a:gd name="T5" fmla="*/ 15 h 19"/>
                <a:gd name="T6" fmla="*/ 14 w 25"/>
                <a:gd name="T7" fmla="*/ 17 h 19"/>
                <a:gd name="T8" fmla="*/ 17 w 25"/>
                <a:gd name="T9" fmla="*/ 17 h 19"/>
                <a:gd name="T10" fmla="*/ 19 w 25"/>
                <a:gd name="T11" fmla="*/ 19 h 19"/>
                <a:gd name="T12" fmla="*/ 23 w 25"/>
                <a:gd name="T13" fmla="*/ 19 h 19"/>
                <a:gd name="T14" fmla="*/ 25 w 25"/>
                <a:gd name="T15" fmla="*/ 19 h 19"/>
                <a:gd name="T16" fmla="*/ 25 w 25"/>
                <a:gd name="T17" fmla="*/ 8 h 19"/>
                <a:gd name="T18" fmla="*/ 23 w 25"/>
                <a:gd name="T19" fmla="*/ 8 h 19"/>
                <a:gd name="T20" fmla="*/ 21 w 25"/>
                <a:gd name="T21" fmla="*/ 8 h 19"/>
                <a:gd name="T22" fmla="*/ 19 w 25"/>
                <a:gd name="T23" fmla="*/ 6 h 19"/>
                <a:gd name="T24" fmla="*/ 17 w 25"/>
                <a:gd name="T25" fmla="*/ 6 h 19"/>
                <a:gd name="T26" fmla="*/ 14 w 25"/>
                <a:gd name="T27" fmla="*/ 4 h 19"/>
                <a:gd name="T28" fmla="*/ 10 w 25"/>
                <a:gd name="T29" fmla="*/ 4 h 19"/>
                <a:gd name="T30" fmla="*/ 4 w 25"/>
                <a:gd name="T31" fmla="*/ 0 h 19"/>
                <a:gd name="T32" fmla="*/ 0 w 25"/>
                <a:gd name="T33" fmla="*/ 1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9"/>
                <a:gd name="T53" fmla="*/ 25 w 25"/>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9">
                  <a:moveTo>
                    <a:pt x="0" y="11"/>
                  </a:moveTo>
                  <a:lnTo>
                    <a:pt x="4" y="13"/>
                  </a:lnTo>
                  <a:lnTo>
                    <a:pt x="10" y="15"/>
                  </a:lnTo>
                  <a:lnTo>
                    <a:pt x="14" y="17"/>
                  </a:lnTo>
                  <a:lnTo>
                    <a:pt x="17" y="17"/>
                  </a:lnTo>
                  <a:lnTo>
                    <a:pt x="19" y="19"/>
                  </a:lnTo>
                  <a:lnTo>
                    <a:pt x="23" y="19"/>
                  </a:lnTo>
                  <a:lnTo>
                    <a:pt x="25" y="19"/>
                  </a:lnTo>
                  <a:lnTo>
                    <a:pt x="25" y="8"/>
                  </a:lnTo>
                  <a:lnTo>
                    <a:pt x="23" y="8"/>
                  </a:lnTo>
                  <a:lnTo>
                    <a:pt x="21" y="8"/>
                  </a:lnTo>
                  <a:lnTo>
                    <a:pt x="19" y="6"/>
                  </a:lnTo>
                  <a:lnTo>
                    <a:pt x="17" y="6"/>
                  </a:lnTo>
                  <a:lnTo>
                    <a:pt x="14" y="4"/>
                  </a:lnTo>
                  <a:lnTo>
                    <a:pt x="10" y="4"/>
                  </a:lnTo>
                  <a:lnTo>
                    <a:pt x="4"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0" name="Freeform 116"/>
            <p:cNvSpPr/>
            <p:nvPr/>
          </p:nvSpPr>
          <p:spPr bwMode="auto">
            <a:xfrm>
              <a:off x="3905" y="1912"/>
              <a:ext cx="23" cy="17"/>
            </a:xfrm>
            <a:custGeom>
              <a:avLst/>
              <a:gdLst>
                <a:gd name="T0" fmla="*/ 0 w 23"/>
                <a:gd name="T1" fmla="*/ 12 h 17"/>
                <a:gd name="T2" fmla="*/ 2 w 23"/>
                <a:gd name="T3" fmla="*/ 12 h 17"/>
                <a:gd name="T4" fmla="*/ 4 w 23"/>
                <a:gd name="T5" fmla="*/ 14 h 17"/>
                <a:gd name="T6" fmla="*/ 8 w 23"/>
                <a:gd name="T7" fmla="*/ 14 h 17"/>
                <a:gd name="T8" fmla="*/ 11 w 23"/>
                <a:gd name="T9" fmla="*/ 15 h 17"/>
                <a:gd name="T10" fmla="*/ 13 w 23"/>
                <a:gd name="T11" fmla="*/ 15 h 17"/>
                <a:gd name="T12" fmla="*/ 17 w 23"/>
                <a:gd name="T13" fmla="*/ 17 h 17"/>
                <a:gd name="T14" fmla="*/ 19 w 23"/>
                <a:gd name="T15" fmla="*/ 17 h 17"/>
                <a:gd name="T16" fmla="*/ 23 w 23"/>
                <a:gd name="T17" fmla="*/ 6 h 17"/>
                <a:gd name="T18" fmla="*/ 21 w 23"/>
                <a:gd name="T19" fmla="*/ 6 h 17"/>
                <a:gd name="T20" fmla="*/ 19 w 23"/>
                <a:gd name="T21" fmla="*/ 4 h 17"/>
                <a:gd name="T22" fmla="*/ 15 w 23"/>
                <a:gd name="T23" fmla="*/ 4 h 17"/>
                <a:gd name="T24" fmla="*/ 11 w 23"/>
                <a:gd name="T25" fmla="*/ 2 h 17"/>
                <a:gd name="T26" fmla="*/ 8 w 23"/>
                <a:gd name="T27" fmla="*/ 0 h 17"/>
                <a:gd name="T28" fmla="*/ 4 w 23"/>
                <a:gd name="T29" fmla="*/ 0 h 17"/>
                <a:gd name="T30" fmla="*/ 0 w 23"/>
                <a:gd name="T31" fmla="*/ 0 h 17"/>
                <a:gd name="T32" fmla="*/ 0 w 23"/>
                <a:gd name="T33" fmla="*/ 1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0" y="12"/>
                  </a:moveTo>
                  <a:lnTo>
                    <a:pt x="2" y="12"/>
                  </a:lnTo>
                  <a:lnTo>
                    <a:pt x="4" y="14"/>
                  </a:lnTo>
                  <a:lnTo>
                    <a:pt x="8" y="14"/>
                  </a:lnTo>
                  <a:lnTo>
                    <a:pt x="11" y="15"/>
                  </a:lnTo>
                  <a:lnTo>
                    <a:pt x="13" y="15"/>
                  </a:lnTo>
                  <a:lnTo>
                    <a:pt x="17" y="17"/>
                  </a:lnTo>
                  <a:lnTo>
                    <a:pt x="19" y="17"/>
                  </a:lnTo>
                  <a:lnTo>
                    <a:pt x="23" y="6"/>
                  </a:lnTo>
                  <a:lnTo>
                    <a:pt x="21" y="6"/>
                  </a:lnTo>
                  <a:lnTo>
                    <a:pt x="19" y="4"/>
                  </a:lnTo>
                  <a:lnTo>
                    <a:pt x="15" y="4"/>
                  </a:lnTo>
                  <a:lnTo>
                    <a:pt x="11" y="2"/>
                  </a:lnTo>
                  <a:lnTo>
                    <a:pt x="8" y="0"/>
                  </a:lnTo>
                  <a:lnTo>
                    <a:pt x="4"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1" name="Freeform 117"/>
            <p:cNvSpPr/>
            <p:nvPr/>
          </p:nvSpPr>
          <p:spPr bwMode="auto">
            <a:xfrm>
              <a:off x="3886" y="1912"/>
              <a:ext cx="19" cy="12"/>
            </a:xfrm>
            <a:custGeom>
              <a:avLst/>
              <a:gdLst>
                <a:gd name="T0" fmla="*/ 0 w 19"/>
                <a:gd name="T1" fmla="*/ 12 h 12"/>
                <a:gd name="T2" fmla="*/ 2 w 19"/>
                <a:gd name="T3" fmla="*/ 12 h 12"/>
                <a:gd name="T4" fmla="*/ 6 w 19"/>
                <a:gd name="T5" fmla="*/ 12 h 12"/>
                <a:gd name="T6" fmla="*/ 7 w 19"/>
                <a:gd name="T7" fmla="*/ 12 h 12"/>
                <a:gd name="T8" fmla="*/ 11 w 19"/>
                <a:gd name="T9" fmla="*/ 12 h 12"/>
                <a:gd name="T10" fmla="*/ 13 w 19"/>
                <a:gd name="T11" fmla="*/ 12 h 12"/>
                <a:gd name="T12" fmla="*/ 15 w 19"/>
                <a:gd name="T13" fmla="*/ 12 h 12"/>
                <a:gd name="T14" fmla="*/ 17 w 19"/>
                <a:gd name="T15" fmla="*/ 12 h 12"/>
                <a:gd name="T16" fmla="*/ 19 w 19"/>
                <a:gd name="T17" fmla="*/ 12 h 12"/>
                <a:gd name="T18" fmla="*/ 19 w 19"/>
                <a:gd name="T19" fmla="*/ 0 h 12"/>
                <a:gd name="T20" fmla="*/ 17 w 19"/>
                <a:gd name="T21" fmla="*/ 0 h 12"/>
                <a:gd name="T22" fmla="*/ 13 w 19"/>
                <a:gd name="T23" fmla="*/ 0 h 12"/>
                <a:gd name="T24" fmla="*/ 11 w 19"/>
                <a:gd name="T25" fmla="*/ 0 h 12"/>
                <a:gd name="T26" fmla="*/ 9 w 19"/>
                <a:gd name="T27" fmla="*/ 0 h 12"/>
                <a:gd name="T28" fmla="*/ 6 w 19"/>
                <a:gd name="T29" fmla="*/ 0 h 12"/>
                <a:gd name="T30" fmla="*/ 2 w 19"/>
                <a:gd name="T31" fmla="*/ 0 h 12"/>
                <a:gd name="T32" fmla="*/ 4 w 19"/>
                <a:gd name="T33" fmla="*/ 0 h 12"/>
                <a:gd name="T34" fmla="*/ 0 w 19"/>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2"/>
                <a:gd name="T56" fmla="*/ 19 w 19"/>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2">
                  <a:moveTo>
                    <a:pt x="0" y="12"/>
                  </a:moveTo>
                  <a:lnTo>
                    <a:pt x="2" y="12"/>
                  </a:lnTo>
                  <a:lnTo>
                    <a:pt x="6" y="12"/>
                  </a:lnTo>
                  <a:lnTo>
                    <a:pt x="7" y="12"/>
                  </a:lnTo>
                  <a:lnTo>
                    <a:pt x="11" y="12"/>
                  </a:lnTo>
                  <a:lnTo>
                    <a:pt x="13" y="12"/>
                  </a:lnTo>
                  <a:lnTo>
                    <a:pt x="15" y="12"/>
                  </a:lnTo>
                  <a:lnTo>
                    <a:pt x="17" y="12"/>
                  </a:lnTo>
                  <a:lnTo>
                    <a:pt x="19" y="12"/>
                  </a:lnTo>
                  <a:lnTo>
                    <a:pt x="19" y="0"/>
                  </a:lnTo>
                  <a:lnTo>
                    <a:pt x="17" y="0"/>
                  </a:lnTo>
                  <a:lnTo>
                    <a:pt x="13" y="0"/>
                  </a:lnTo>
                  <a:lnTo>
                    <a:pt x="11" y="0"/>
                  </a:lnTo>
                  <a:lnTo>
                    <a:pt x="9" y="0"/>
                  </a:lnTo>
                  <a:lnTo>
                    <a:pt x="6" y="0"/>
                  </a:lnTo>
                  <a:lnTo>
                    <a:pt x="2" y="0"/>
                  </a:lnTo>
                  <a:lnTo>
                    <a:pt x="4"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2" name="Freeform 118"/>
            <p:cNvSpPr/>
            <p:nvPr/>
          </p:nvSpPr>
          <p:spPr bwMode="auto">
            <a:xfrm>
              <a:off x="3596" y="1693"/>
              <a:ext cx="21" cy="27"/>
            </a:xfrm>
            <a:custGeom>
              <a:avLst/>
              <a:gdLst>
                <a:gd name="T0" fmla="*/ 10 w 21"/>
                <a:gd name="T1" fmla="*/ 4 h 27"/>
                <a:gd name="T2" fmla="*/ 10 w 21"/>
                <a:gd name="T3" fmla="*/ 2 h 27"/>
                <a:gd name="T4" fmla="*/ 8 w 21"/>
                <a:gd name="T5" fmla="*/ 2 h 27"/>
                <a:gd name="T6" fmla="*/ 6 w 21"/>
                <a:gd name="T7" fmla="*/ 2 h 27"/>
                <a:gd name="T8" fmla="*/ 4 w 21"/>
                <a:gd name="T9" fmla="*/ 0 h 27"/>
                <a:gd name="T10" fmla="*/ 2 w 21"/>
                <a:gd name="T11" fmla="*/ 2 h 27"/>
                <a:gd name="T12" fmla="*/ 0 w 21"/>
                <a:gd name="T13" fmla="*/ 4 h 27"/>
                <a:gd name="T14" fmla="*/ 0 w 21"/>
                <a:gd name="T15" fmla="*/ 6 h 27"/>
                <a:gd name="T16" fmla="*/ 2 w 21"/>
                <a:gd name="T17" fmla="*/ 12 h 27"/>
                <a:gd name="T18" fmla="*/ 4 w 21"/>
                <a:gd name="T19" fmla="*/ 12 h 27"/>
                <a:gd name="T20" fmla="*/ 4 w 21"/>
                <a:gd name="T21" fmla="*/ 14 h 27"/>
                <a:gd name="T22" fmla="*/ 6 w 21"/>
                <a:gd name="T23" fmla="*/ 14 h 27"/>
                <a:gd name="T24" fmla="*/ 6 w 21"/>
                <a:gd name="T25" fmla="*/ 16 h 27"/>
                <a:gd name="T26" fmla="*/ 8 w 21"/>
                <a:gd name="T27" fmla="*/ 18 h 27"/>
                <a:gd name="T28" fmla="*/ 10 w 21"/>
                <a:gd name="T29" fmla="*/ 19 h 27"/>
                <a:gd name="T30" fmla="*/ 12 w 21"/>
                <a:gd name="T31" fmla="*/ 21 h 27"/>
                <a:gd name="T32" fmla="*/ 12 w 21"/>
                <a:gd name="T33" fmla="*/ 23 h 27"/>
                <a:gd name="T34" fmla="*/ 13 w 21"/>
                <a:gd name="T35" fmla="*/ 25 h 27"/>
                <a:gd name="T36" fmla="*/ 13 w 21"/>
                <a:gd name="T37" fmla="*/ 25 h 27"/>
                <a:gd name="T38" fmla="*/ 15 w 21"/>
                <a:gd name="T39" fmla="*/ 25 h 27"/>
                <a:gd name="T40" fmla="*/ 15 w 21"/>
                <a:gd name="T41" fmla="*/ 27 h 27"/>
                <a:gd name="T42" fmla="*/ 17 w 21"/>
                <a:gd name="T43" fmla="*/ 27 h 27"/>
                <a:gd name="T44" fmla="*/ 19 w 21"/>
                <a:gd name="T45" fmla="*/ 27 h 27"/>
                <a:gd name="T46" fmla="*/ 21 w 21"/>
                <a:gd name="T47" fmla="*/ 25 h 27"/>
                <a:gd name="T48" fmla="*/ 21 w 21"/>
                <a:gd name="T49" fmla="*/ 23 h 27"/>
                <a:gd name="T50" fmla="*/ 21 w 21"/>
                <a:gd name="T51" fmla="*/ 21 h 27"/>
                <a:gd name="T52" fmla="*/ 21 w 21"/>
                <a:gd name="T53" fmla="*/ 21 h 27"/>
                <a:gd name="T54" fmla="*/ 19 w 21"/>
                <a:gd name="T55" fmla="*/ 18 h 27"/>
                <a:gd name="T56" fmla="*/ 19 w 21"/>
                <a:gd name="T57" fmla="*/ 16 h 27"/>
                <a:gd name="T58" fmla="*/ 17 w 21"/>
                <a:gd name="T59" fmla="*/ 12 h 27"/>
                <a:gd name="T60" fmla="*/ 15 w 21"/>
                <a:gd name="T61" fmla="*/ 8 h 27"/>
                <a:gd name="T62" fmla="*/ 13 w 21"/>
                <a:gd name="T63" fmla="*/ 6 h 27"/>
                <a:gd name="T64" fmla="*/ 10 w 21"/>
                <a:gd name="T65" fmla="*/ 4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27"/>
                <a:gd name="T101" fmla="*/ 21 w 21"/>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27">
                  <a:moveTo>
                    <a:pt x="10" y="4"/>
                  </a:moveTo>
                  <a:lnTo>
                    <a:pt x="10" y="2"/>
                  </a:lnTo>
                  <a:lnTo>
                    <a:pt x="8" y="2"/>
                  </a:lnTo>
                  <a:lnTo>
                    <a:pt x="6" y="2"/>
                  </a:lnTo>
                  <a:lnTo>
                    <a:pt x="4" y="0"/>
                  </a:lnTo>
                  <a:lnTo>
                    <a:pt x="2" y="2"/>
                  </a:lnTo>
                  <a:lnTo>
                    <a:pt x="0" y="4"/>
                  </a:lnTo>
                  <a:lnTo>
                    <a:pt x="0" y="6"/>
                  </a:lnTo>
                  <a:lnTo>
                    <a:pt x="2" y="12"/>
                  </a:lnTo>
                  <a:lnTo>
                    <a:pt x="4" y="12"/>
                  </a:lnTo>
                  <a:lnTo>
                    <a:pt x="4" y="14"/>
                  </a:lnTo>
                  <a:lnTo>
                    <a:pt x="6" y="14"/>
                  </a:lnTo>
                  <a:lnTo>
                    <a:pt x="6" y="16"/>
                  </a:lnTo>
                  <a:lnTo>
                    <a:pt x="8" y="18"/>
                  </a:lnTo>
                  <a:lnTo>
                    <a:pt x="10" y="19"/>
                  </a:lnTo>
                  <a:lnTo>
                    <a:pt x="12" y="21"/>
                  </a:lnTo>
                  <a:lnTo>
                    <a:pt x="12" y="23"/>
                  </a:lnTo>
                  <a:lnTo>
                    <a:pt x="13" y="25"/>
                  </a:lnTo>
                  <a:lnTo>
                    <a:pt x="15" y="25"/>
                  </a:lnTo>
                  <a:lnTo>
                    <a:pt x="15" y="27"/>
                  </a:lnTo>
                  <a:lnTo>
                    <a:pt x="17" y="27"/>
                  </a:lnTo>
                  <a:lnTo>
                    <a:pt x="19" y="27"/>
                  </a:lnTo>
                  <a:lnTo>
                    <a:pt x="21" y="25"/>
                  </a:lnTo>
                  <a:lnTo>
                    <a:pt x="21" y="23"/>
                  </a:lnTo>
                  <a:lnTo>
                    <a:pt x="21" y="21"/>
                  </a:lnTo>
                  <a:lnTo>
                    <a:pt x="19" y="18"/>
                  </a:lnTo>
                  <a:lnTo>
                    <a:pt x="19" y="16"/>
                  </a:lnTo>
                  <a:lnTo>
                    <a:pt x="17" y="12"/>
                  </a:lnTo>
                  <a:lnTo>
                    <a:pt x="15" y="8"/>
                  </a:lnTo>
                  <a:lnTo>
                    <a:pt x="13" y="6"/>
                  </a:lnTo>
                  <a:lnTo>
                    <a:pt x="10" y="4"/>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3" name="Freeform 119"/>
            <p:cNvSpPr/>
            <p:nvPr/>
          </p:nvSpPr>
          <p:spPr bwMode="auto">
            <a:xfrm>
              <a:off x="3590" y="1687"/>
              <a:ext cx="19" cy="22"/>
            </a:xfrm>
            <a:custGeom>
              <a:avLst/>
              <a:gdLst>
                <a:gd name="T0" fmla="*/ 14 w 19"/>
                <a:gd name="T1" fmla="*/ 14 h 22"/>
                <a:gd name="T2" fmla="*/ 14 w 19"/>
                <a:gd name="T3" fmla="*/ 16 h 22"/>
                <a:gd name="T4" fmla="*/ 12 w 19"/>
                <a:gd name="T5" fmla="*/ 12 h 22"/>
                <a:gd name="T6" fmla="*/ 12 w 19"/>
                <a:gd name="T7" fmla="*/ 10 h 22"/>
                <a:gd name="T8" fmla="*/ 12 w 19"/>
                <a:gd name="T9" fmla="*/ 12 h 22"/>
                <a:gd name="T10" fmla="*/ 10 w 19"/>
                <a:gd name="T11" fmla="*/ 12 h 22"/>
                <a:gd name="T12" fmla="*/ 10 w 19"/>
                <a:gd name="T13" fmla="*/ 14 h 22"/>
                <a:gd name="T14" fmla="*/ 12 w 19"/>
                <a:gd name="T15" fmla="*/ 14 h 22"/>
                <a:gd name="T16" fmla="*/ 14 w 19"/>
                <a:gd name="T17" fmla="*/ 14 h 22"/>
                <a:gd name="T18" fmla="*/ 19 w 19"/>
                <a:gd name="T19" fmla="*/ 4 h 22"/>
                <a:gd name="T20" fmla="*/ 18 w 19"/>
                <a:gd name="T21" fmla="*/ 4 h 22"/>
                <a:gd name="T22" fmla="*/ 16 w 19"/>
                <a:gd name="T23" fmla="*/ 2 h 22"/>
                <a:gd name="T24" fmla="*/ 14 w 19"/>
                <a:gd name="T25" fmla="*/ 0 h 22"/>
                <a:gd name="T26" fmla="*/ 10 w 19"/>
                <a:gd name="T27" fmla="*/ 0 h 22"/>
                <a:gd name="T28" fmla="*/ 4 w 19"/>
                <a:gd name="T29" fmla="*/ 2 h 22"/>
                <a:gd name="T30" fmla="*/ 0 w 19"/>
                <a:gd name="T31" fmla="*/ 8 h 22"/>
                <a:gd name="T32" fmla="*/ 0 w 19"/>
                <a:gd name="T33" fmla="*/ 14 h 22"/>
                <a:gd name="T34" fmla="*/ 2 w 19"/>
                <a:gd name="T35" fmla="*/ 20 h 22"/>
                <a:gd name="T36" fmla="*/ 4 w 19"/>
                <a:gd name="T37" fmla="*/ 22 h 22"/>
                <a:gd name="T38" fmla="*/ 14 w 19"/>
                <a:gd name="T39" fmla="*/ 14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22"/>
                <a:gd name="T62" fmla="*/ 19 w 19"/>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22">
                  <a:moveTo>
                    <a:pt x="14" y="14"/>
                  </a:moveTo>
                  <a:lnTo>
                    <a:pt x="14" y="16"/>
                  </a:lnTo>
                  <a:lnTo>
                    <a:pt x="12" y="12"/>
                  </a:lnTo>
                  <a:lnTo>
                    <a:pt x="12" y="10"/>
                  </a:lnTo>
                  <a:lnTo>
                    <a:pt x="12" y="12"/>
                  </a:lnTo>
                  <a:lnTo>
                    <a:pt x="10" y="12"/>
                  </a:lnTo>
                  <a:lnTo>
                    <a:pt x="10" y="14"/>
                  </a:lnTo>
                  <a:lnTo>
                    <a:pt x="12" y="14"/>
                  </a:lnTo>
                  <a:lnTo>
                    <a:pt x="14" y="14"/>
                  </a:lnTo>
                  <a:lnTo>
                    <a:pt x="19" y="4"/>
                  </a:lnTo>
                  <a:lnTo>
                    <a:pt x="18" y="4"/>
                  </a:lnTo>
                  <a:lnTo>
                    <a:pt x="16" y="2"/>
                  </a:lnTo>
                  <a:lnTo>
                    <a:pt x="14" y="0"/>
                  </a:lnTo>
                  <a:lnTo>
                    <a:pt x="10" y="0"/>
                  </a:lnTo>
                  <a:lnTo>
                    <a:pt x="4" y="2"/>
                  </a:lnTo>
                  <a:lnTo>
                    <a:pt x="0" y="8"/>
                  </a:lnTo>
                  <a:lnTo>
                    <a:pt x="0" y="14"/>
                  </a:lnTo>
                  <a:lnTo>
                    <a:pt x="2" y="20"/>
                  </a:lnTo>
                  <a:lnTo>
                    <a:pt x="4" y="22"/>
                  </a:lnTo>
                  <a:lnTo>
                    <a:pt x="14"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4" name="Freeform 120"/>
            <p:cNvSpPr/>
            <p:nvPr/>
          </p:nvSpPr>
          <p:spPr bwMode="auto">
            <a:xfrm>
              <a:off x="3594" y="1701"/>
              <a:ext cx="19" cy="21"/>
            </a:xfrm>
            <a:custGeom>
              <a:avLst/>
              <a:gdLst>
                <a:gd name="T0" fmla="*/ 19 w 19"/>
                <a:gd name="T1" fmla="*/ 11 h 21"/>
                <a:gd name="T2" fmla="*/ 19 w 19"/>
                <a:gd name="T3" fmla="*/ 13 h 21"/>
                <a:gd name="T4" fmla="*/ 17 w 19"/>
                <a:gd name="T5" fmla="*/ 11 h 21"/>
                <a:gd name="T6" fmla="*/ 15 w 19"/>
                <a:gd name="T7" fmla="*/ 8 h 21"/>
                <a:gd name="T8" fmla="*/ 15 w 19"/>
                <a:gd name="T9" fmla="*/ 6 h 21"/>
                <a:gd name="T10" fmla="*/ 14 w 19"/>
                <a:gd name="T11" fmla="*/ 4 h 21"/>
                <a:gd name="T12" fmla="*/ 12 w 19"/>
                <a:gd name="T13" fmla="*/ 2 h 21"/>
                <a:gd name="T14" fmla="*/ 10 w 19"/>
                <a:gd name="T15" fmla="*/ 2 h 21"/>
                <a:gd name="T16" fmla="*/ 10 w 19"/>
                <a:gd name="T17" fmla="*/ 0 h 21"/>
                <a:gd name="T18" fmla="*/ 0 w 19"/>
                <a:gd name="T19" fmla="*/ 8 h 21"/>
                <a:gd name="T20" fmla="*/ 0 w 19"/>
                <a:gd name="T21" fmla="*/ 10 h 21"/>
                <a:gd name="T22" fmla="*/ 2 w 19"/>
                <a:gd name="T23" fmla="*/ 10 h 21"/>
                <a:gd name="T24" fmla="*/ 2 w 19"/>
                <a:gd name="T25" fmla="*/ 11 h 21"/>
                <a:gd name="T26" fmla="*/ 4 w 19"/>
                <a:gd name="T27" fmla="*/ 11 h 21"/>
                <a:gd name="T28" fmla="*/ 6 w 19"/>
                <a:gd name="T29" fmla="*/ 13 h 21"/>
                <a:gd name="T30" fmla="*/ 6 w 19"/>
                <a:gd name="T31" fmla="*/ 15 h 21"/>
                <a:gd name="T32" fmla="*/ 8 w 19"/>
                <a:gd name="T33" fmla="*/ 17 h 21"/>
                <a:gd name="T34" fmla="*/ 10 w 19"/>
                <a:gd name="T35" fmla="*/ 19 h 21"/>
                <a:gd name="T36" fmla="*/ 10 w 19"/>
                <a:gd name="T37" fmla="*/ 21 h 21"/>
                <a:gd name="T38" fmla="*/ 19 w 19"/>
                <a:gd name="T39" fmla="*/ 11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21"/>
                <a:gd name="T62" fmla="*/ 19 w 19"/>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21">
                  <a:moveTo>
                    <a:pt x="19" y="11"/>
                  </a:moveTo>
                  <a:lnTo>
                    <a:pt x="19" y="13"/>
                  </a:lnTo>
                  <a:lnTo>
                    <a:pt x="17" y="11"/>
                  </a:lnTo>
                  <a:lnTo>
                    <a:pt x="15" y="8"/>
                  </a:lnTo>
                  <a:lnTo>
                    <a:pt x="15" y="6"/>
                  </a:lnTo>
                  <a:lnTo>
                    <a:pt x="14" y="4"/>
                  </a:lnTo>
                  <a:lnTo>
                    <a:pt x="12" y="2"/>
                  </a:lnTo>
                  <a:lnTo>
                    <a:pt x="10" y="2"/>
                  </a:lnTo>
                  <a:lnTo>
                    <a:pt x="10" y="0"/>
                  </a:lnTo>
                  <a:lnTo>
                    <a:pt x="0" y="8"/>
                  </a:lnTo>
                  <a:lnTo>
                    <a:pt x="0" y="10"/>
                  </a:lnTo>
                  <a:lnTo>
                    <a:pt x="2" y="10"/>
                  </a:lnTo>
                  <a:lnTo>
                    <a:pt x="2" y="11"/>
                  </a:lnTo>
                  <a:lnTo>
                    <a:pt x="4" y="11"/>
                  </a:lnTo>
                  <a:lnTo>
                    <a:pt x="6" y="13"/>
                  </a:lnTo>
                  <a:lnTo>
                    <a:pt x="6" y="15"/>
                  </a:lnTo>
                  <a:lnTo>
                    <a:pt x="8" y="17"/>
                  </a:lnTo>
                  <a:lnTo>
                    <a:pt x="10" y="19"/>
                  </a:lnTo>
                  <a:lnTo>
                    <a:pt x="10" y="21"/>
                  </a:lnTo>
                  <a:lnTo>
                    <a:pt x="19"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5" name="Freeform 121"/>
            <p:cNvSpPr/>
            <p:nvPr/>
          </p:nvSpPr>
          <p:spPr bwMode="auto">
            <a:xfrm>
              <a:off x="3604" y="1712"/>
              <a:ext cx="19" cy="14"/>
            </a:xfrm>
            <a:custGeom>
              <a:avLst/>
              <a:gdLst>
                <a:gd name="T0" fmla="*/ 7 w 19"/>
                <a:gd name="T1" fmla="*/ 4 h 14"/>
                <a:gd name="T2" fmla="*/ 7 w 19"/>
                <a:gd name="T3" fmla="*/ 2 h 14"/>
                <a:gd name="T4" fmla="*/ 9 w 19"/>
                <a:gd name="T5" fmla="*/ 2 h 14"/>
                <a:gd name="T6" fmla="*/ 9 w 19"/>
                <a:gd name="T7" fmla="*/ 0 h 14"/>
                <a:gd name="T8" fmla="*/ 0 w 19"/>
                <a:gd name="T9" fmla="*/ 10 h 14"/>
                <a:gd name="T10" fmla="*/ 2 w 19"/>
                <a:gd name="T11" fmla="*/ 10 h 14"/>
                <a:gd name="T12" fmla="*/ 2 w 19"/>
                <a:gd name="T13" fmla="*/ 12 h 14"/>
                <a:gd name="T14" fmla="*/ 4 w 19"/>
                <a:gd name="T15" fmla="*/ 12 h 14"/>
                <a:gd name="T16" fmla="*/ 7 w 19"/>
                <a:gd name="T17" fmla="*/ 14 h 14"/>
                <a:gd name="T18" fmla="*/ 9 w 19"/>
                <a:gd name="T19" fmla="*/ 14 h 14"/>
                <a:gd name="T20" fmla="*/ 15 w 19"/>
                <a:gd name="T21" fmla="*/ 12 h 14"/>
                <a:gd name="T22" fmla="*/ 17 w 19"/>
                <a:gd name="T23" fmla="*/ 8 h 14"/>
                <a:gd name="T24" fmla="*/ 19 w 19"/>
                <a:gd name="T25" fmla="*/ 4 h 14"/>
                <a:gd name="T26" fmla="*/ 19 w 19"/>
                <a:gd name="T27" fmla="*/ 2 h 14"/>
                <a:gd name="T28" fmla="*/ 7 w 19"/>
                <a:gd name="T29" fmla="*/ 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4"/>
                <a:gd name="T47" fmla="*/ 19 w 19"/>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4">
                  <a:moveTo>
                    <a:pt x="7" y="4"/>
                  </a:moveTo>
                  <a:lnTo>
                    <a:pt x="7" y="2"/>
                  </a:lnTo>
                  <a:lnTo>
                    <a:pt x="9" y="2"/>
                  </a:lnTo>
                  <a:lnTo>
                    <a:pt x="9" y="0"/>
                  </a:lnTo>
                  <a:lnTo>
                    <a:pt x="0" y="10"/>
                  </a:lnTo>
                  <a:lnTo>
                    <a:pt x="2" y="10"/>
                  </a:lnTo>
                  <a:lnTo>
                    <a:pt x="2" y="12"/>
                  </a:lnTo>
                  <a:lnTo>
                    <a:pt x="4" y="12"/>
                  </a:lnTo>
                  <a:lnTo>
                    <a:pt x="7" y="14"/>
                  </a:lnTo>
                  <a:lnTo>
                    <a:pt x="9" y="14"/>
                  </a:lnTo>
                  <a:lnTo>
                    <a:pt x="15" y="12"/>
                  </a:lnTo>
                  <a:lnTo>
                    <a:pt x="17" y="8"/>
                  </a:lnTo>
                  <a:lnTo>
                    <a:pt x="19" y="4"/>
                  </a:lnTo>
                  <a:lnTo>
                    <a:pt x="19" y="2"/>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6" name="Freeform 122"/>
            <p:cNvSpPr/>
            <p:nvPr/>
          </p:nvSpPr>
          <p:spPr bwMode="auto">
            <a:xfrm>
              <a:off x="3604" y="1691"/>
              <a:ext cx="19" cy="25"/>
            </a:xfrm>
            <a:custGeom>
              <a:avLst/>
              <a:gdLst>
                <a:gd name="T0" fmla="*/ 0 w 19"/>
                <a:gd name="T1" fmla="*/ 10 h 25"/>
                <a:gd name="T2" fmla="*/ 2 w 19"/>
                <a:gd name="T3" fmla="*/ 12 h 25"/>
                <a:gd name="T4" fmla="*/ 4 w 19"/>
                <a:gd name="T5" fmla="*/ 14 h 25"/>
                <a:gd name="T6" fmla="*/ 4 w 19"/>
                <a:gd name="T7" fmla="*/ 18 h 25"/>
                <a:gd name="T8" fmla="*/ 5 w 19"/>
                <a:gd name="T9" fmla="*/ 20 h 25"/>
                <a:gd name="T10" fmla="*/ 5 w 19"/>
                <a:gd name="T11" fmla="*/ 21 h 25"/>
                <a:gd name="T12" fmla="*/ 7 w 19"/>
                <a:gd name="T13" fmla="*/ 23 h 25"/>
                <a:gd name="T14" fmla="*/ 7 w 19"/>
                <a:gd name="T15" fmla="*/ 25 h 25"/>
                <a:gd name="T16" fmla="*/ 19 w 19"/>
                <a:gd name="T17" fmla="*/ 23 h 25"/>
                <a:gd name="T18" fmla="*/ 19 w 19"/>
                <a:gd name="T19" fmla="*/ 21 h 25"/>
                <a:gd name="T20" fmla="*/ 17 w 19"/>
                <a:gd name="T21" fmla="*/ 18 h 25"/>
                <a:gd name="T22" fmla="*/ 17 w 19"/>
                <a:gd name="T23" fmla="*/ 16 h 25"/>
                <a:gd name="T24" fmla="*/ 15 w 19"/>
                <a:gd name="T25" fmla="*/ 12 h 25"/>
                <a:gd name="T26" fmla="*/ 13 w 19"/>
                <a:gd name="T27" fmla="*/ 8 h 25"/>
                <a:gd name="T28" fmla="*/ 9 w 19"/>
                <a:gd name="T29" fmla="*/ 4 h 25"/>
                <a:gd name="T30" fmla="*/ 5 w 19"/>
                <a:gd name="T31" fmla="*/ 0 h 25"/>
                <a:gd name="T32" fmla="*/ 0 w 19"/>
                <a:gd name="T33" fmla="*/ 1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5"/>
                <a:gd name="T53" fmla="*/ 19 w 1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5">
                  <a:moveTo>
                    <a:pt x="0" y="10"/>
                  </a:moveTo>
                  <a:lnTo>
                    <a:pt x="2" y="12"/>
                  </a:lnTo>
                  <a:lnTo>
                    <a:pt x="4" y="14"/>
                  </a:lnTo>
                  <a:lnTo>
                    <a:pt x="4" y="18"/>
                  </a:lnTo>
                  <a:lnTo>
                    <a:pt x="5" y="20"/>
                  </a:lnTo>
                  <a:lnTo>
                    <a:pt x="5" y="21"/>
                  </a:lnTo>
                  <a:lnTo>
                    <a:pt x="7" y="23"/>
                  </a:lnTo>
                  <a:lnTo>
                    <a:pt x="7" y="25"/>
                  </a:lnTo>
                  <a:lnTo>
                    <a:pt x="19" y="23"/>
                  </a:lnTo>
                  <a:lnTo>
                    <a:pt x="19" y="21"/>
                  </a:lnTo>
                  <a:lnTo>
                    <a:pt x="17" y="18"/>
                  </a:lnTo>
                  <a:lnTo>
                    <a:pt x="17" y="16"/>
                  </a:lnTo>
                  <a:lnTo>
                    <a:pt x="15" y="12"/>
                  </a:lnTo>
                  <a:lnTo>
                    <a:pt x="13" y="8"/>
                  </a:lnTo>
                  <a:lnTo>
                    <a:pt x="9" y="4"/>
                  </a:lnTo>
                  <a:lnTo>
                    <a:pt x="5"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7" name="Freeform 123"/>
            <p:cNvSpPr/>
            <p:nvPr/>
          </p:nvSpPr>
          <p:spPr bwMode="auto">
            <a:xfrm>
              <a:off x="3696" y="1530"/>
              <a:ext cx="71" cy="40"/>
            </a:xfrm>
            <a:custGeom>
              <a:avLst/>
              <a:gdLst>
                <a:gd name="T0" fmla="*/ 27 w 71"/>
                <a:gd name="T1" fmla="*/ 0 h 40"/>
                <a:gd name="T2" fmla="*/ 25 w 71"/>
                <a:gd name="T3" fmla="*/ 2 h 40"/>
                <a:gd name="T4" fmla="*/ 23 w 71"/>
                <a:gd name="T5" fmla="*/ 2 h 40"/>
                <a:gd name="T6" fmla="*/ 17 w 71"/>
                <a:gd name="T7" fmla="*/ 6 h 40"/>
                <a:gd name="T8" fmla="*/ 11 w 71"/>
                <a:gd name="T9" fmla="*/ 8 h 40"/>
                <a:gd name="T10" fmla="*/ 6 w 71"/>
                <a:gd name="T11" fmla="*/ 12 h 40"/>
                <a:gd name="T12" fmla="*/ 2 w 71"/>
                <a:gd name="T13" fmla="*/ 17 h 40"/>
                <a:gd name="T14" fmla="*/ 0 w 71"/>
                <a:gd name="T15" fmla="*/ 23 h 40"/>
                <a:gd name="T16" fmla="*/ 0 w 71"/>
                <a:gd name="T17" fmla="*/ 29 h 40"/>
                <a:gd name="T18" fmla="*/ 0 w 71"/>
                <a:gd name="T19" fmla="*/ 31 h 40"/>
                <a:gd name="T20" fmla="*/ 0 w 71"/>
                <a:gd name="T21" fmla="*/ 31 h 40"/>
                <a:gd name="T22" fmla="*/ 0 w 71"/>
                <a:gd name="T23" fmla="*/ 33 h 40"/>
                <a:gd name="T24" fmla="*/ 2 w 71"/>
                <a:gd name="T25" fmla="*/ 37 h 40"/>
                <a:gd name="T26" fmla="*/ 2 w 71"/>
                <a:gd name="T27" fmla="*/ 38 h 40"/>
                <a:gd name="T28" fmla="*/ 6 w 71"/>
                <a:gd name="T29" fmla="*/ 40 h 40"/>
                <a:gd name="T30" fmla="*/ 9 w 71"/>
                <a:gd name="T31" fmla="*/ 40 h 40"/>
                <a:gd name="T32" fmla="*/ 13 w 71"/>
                <a:gd name="T33" fmla="*/ 40 h 40"/>
                <a:gd name="T34" fmla="*/ 13 w 71"/>
                <a:gd name="T35" fmla="*/ 40 h 40"/>
                <a:gd name="T36" fmla="*/ 17 w 71"/>
                <a:gd name="T37" fmla="*/ 38 h 40"/>
                <a:gd name="T38" fmla="*/ 21 w 71"/>
                <a:gd name="T39" fmla="*/ 38 h 40"/>
                <a:gd name="T40" fmla="*/ 25 w 71"/>
                <a:gd name="T41" fmla="*/ 37 h 40"/>
                <a:gd name="T42" fmla="*/ 29 w 71"/>
                <a:gd name="T43" fmla="*/ 37 h 40"/>
                <a:gd name="T44" fmla="*/ 32 w 71"/>
                <a:gd name="T45" fmla="*/ 35 h 40"/>
                <a:gd name="T46" fmla="*/ 36 w 71"/>
                <a:gd name="T47" fmla="*/ 35 h 40"/>
                <a:gd name="T48" fmla="*/ 40 w 71"/>
                <a:gd name="T49" fmla="*/ 37 h 40"/>
                <a:gd name="T50" fmla="*/ 40 w 71"/>
                <a:gd name="T51" fmla="*/ 37 h 40"/>
                <a:gd name="T52" fmla="*/ 42 w 71"/>
                <a:gd name="T53" fmla="*/ 37 h 40"/>
                <a:gd name="T54" fmla="*/ 46 w 71"/>
                <a:gd name="T55" fmla="*/ 38 h 40"/>
                <a:gd name="T56" fmla="*/ 50 w 71"/>
                <a:gd name="T57" fmla="*/ 38 h 40"/>
                <a:gd name="T58" fmla="*/ 54 w 71"/>
                <a:gd name="T59" fmla="*/ 38 h 40"/>
                <a:gd name="T60" fmla="*/ 57 w 71"/>
                <a:gd name="T61" fmla="*/ 38 h 40"/>
                <a:gd name="T62" fmla="*/ 63 w 71"/>
                <a:gd name="T63" fmla="*/ 37 h 40"/>
                <a:gd name="T64" fmla="*/ 67 w 71"/>
                <a:gd name="T65" fmla="*/ 33 h 40"/>
                <a:gd name="T66" fmla="*/ 67 w 71"/>
                <a:gd name="T67" fmla="*/ 31 h 40"/>
                <a:gd name="T68" fmla="*/ 69 w 71"/>
                <a:gd name="T69" fmla="*/ 29 h 40"/>
                <a:gd name="T70" fmla="*/ 69 w 71"/>
                <a:gd name="T71" fmla="*/ 27 h 40"/>
                <a:gd name="T72" fmla="*/ 71 w 71"/>
                <a:gd name="T73" fmla="*/ 23 h 40"/>
                <a:gd name="T74" fmla="*/ 71 w 71"/>
                <a:gd name="T75" fmla="*/ 21 h 40"/>
                <a:gd name="T76" fmla="*/ 69 w 71"/>
                <a:gd name="T77" fmla="*/ 19 h 40"/>
                <a:gd name="T78" fmla="*/ 67 w 71"/>
                <a:gd name="T79" fmla="*/ 17 h 40"/>
                <a:gd name="T80" fmla="*/ 61 w 71"/>
                <a:gd name="T81" fmla="*/ 17 h 40"/>
                <a:gd name="T82" fmla="*/ 61 w 71"/>
                <a:gd name="T83" fmla="*/ 17 h 40"/>
                <a:gd name="T84" fmla="*/ 59 w 71"/>
                <a:gd name="T85" fmla="*/ 19 h 40"/>
                <a:gd name="T86" fmla="*/ 55 w 71"/>
                <a:gd name="T87" fmla="*/ 19 h 40"/>
                <a:gd name="T88" fmla="*/ 52 w 71"/>
                <a:gd name="T89" fmla="*/ 19 h 40"/>
                <a:gd name="T90" fmla="*/ 50 w 71"/>
                <a:gd name="T91" fmla="*/ 19 h 40"/>
                <a:gd name="T92" fmla="*/ 46 w 71"/>
                <a:gd name="T93" fmla="*/ 17 h 40"/>
                <a:gd name="T94" fmla="*/ 42 w 71"/>
                <a:gd name="T95" fmla="*/ 17 h 40"/>
                <a:gd name="T96" fmla="*/ 40 w 71"/>
                <a:gd name="T97" fmla="*/ 15 h 40"/>
                <a:gd name="T98" fmla="*/ 40 w 71"/>
                <a:gd name="T99" fmla="*/ 14 h 40"/>
                <a:gd name="T100" fmla="*/ 40 w 71"/>
                <a:gd name="T101" fmla="*/ 14 h 40"/>
                <a:gd name="T102" fmla="*/ 40 w 71"/>
                <a:gd name="T103" fmla="*/ 10 h 40"/>
                <a:gd name="T104" fmla="*/ 38 w 71"/>
                <a:gd name="T105" fmla="*/ 8 h 40"/>
                <a:gd name="T106" fmla="*/ 36 w 71"/>
                <a:gd name="T107" fmla="*/ 4 h 40"/>
                <a:gd name="T108" fmla="*/ 34 w 71"/>
                <a:gd name="T109" fmla="*/ 2 h 40"/>
                <a:gd name="T110" fmla="*/ 31 w 71"/>
                <a:gd name="T111" fmla="*/ 0 h 40"/>
                <a:gd name="T112" fmla="*/ 27 w 71"/>
                <a:gd name="T113" fmla="*/ 0 h 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
                <a:gd name="T172" fmla="*/ 0 h 40"/>
                <a:gd name="T173" fmla="*/ 71 w 71"/>
                <a:gd name="T174" fmla="*/ 40 h 4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 h="40">
                  <a:moveTo>
                    <a:pt x="27" y="0"/>
                  </a:moveTo>
                  <a:lnTo>
                    <a:pt x="25" y="2"/>
                  </a:lnTo>
                  <a:lnTo>
                    <a:pt x="23" y="2"/>
                  </a:lnTo>
                  <a:lnTo>
                    <a:pt x="17" y="6"/>
                  </a:lnTo>
                  <a:lnTo>
                    <a:pt x="11" y="8"/>
                  </a:lnTo>
                  <a:lnTo>
                    <a:pt x="6" y="12"/>
                  </a:lnTo>
                  <a:lnTo>
                    <a:pt x="2" y="17"/>
                  </a:lnTo>
                  <a:lnTo>
                    <a:pt x="0" y="23"/>
                  </a:lnTo>
                  <a:lnTo>
                    <a:pt x="0" y="29"/>
                  </a:lnTo>
                  <a:lnTo>
                    <a:pt x="0" y="31"/>
                  </a:lnTo>
                  <a:lnTo>
                    <a:pt x="0" y="33"/>
                  </a:lnTo>
                  <a:lnTo>
                    <a:pt x="2" y="37"/>
                  </a:lnTo>
                  <a:lnTo>
                    <a:pt x="2" y="38"/>
                  </a:lnTo>
                  <a:lnTo>
                    <a:pt x="6" y="40"/>
                  </a:lnTo>
                  <a:lnTo>
                    <a:pt x="9" y="40"/>
                  </a:lnTo>
                  <a:lnTo>
                    <a:pt x="13" y="40"/>
                  </a:lnTo>
                  <a:lnTo>
                    <a:pt x="17" y="38"/>
                  </a:lnTo>
                  <a:lnTo>
                    <a:pt x="21" y="38"/>
                  </a:lnTo>
                  <a:lnTo>
                    <a:pt x="25" y="37"/>
                  </a:lnTo>
                  <a:lnTo>
                    <a:pt x="29" y="37"/>
                  </a:lnTo>
                  <a:lnTo>
                    <a:pt x="32" y="35"/>
                  </a:lnTo>
                  <a:lnTo>
                    <a:pt x="36" y="35"/>
                  </a:lnTo>
                  <a:lnTo>
                    <a:pt x="40" y="37"/>
                  </a:lnTo>
                  <a:lnTo>
                    <a:pt x="42" y="37"/>
                  </a:lnTo>
                  <a:lnTo>
                    <a:pt x="46" y="38"/>
                  </a:lnTo>
                  <a:lnTo>
                    <a:pt x="50" y="38"/>
                  </a:lnTo>
                  <a:lnTo>
                    <a:pt x="54" y="38"/>
                  </a:lnTo>
                  <a:lnTo>
                    <a:pt x="57" y="38"/>
                  </a:lnTo>
                  <a:lnTo>
                    <a:pt x="63" y="37"/>
                  </a:lnTo>
                  <a:lnTo>
                    <a:pt x="67" y="33"/>
                  </a:lnTo>
                  <a:lnTo>
                    <a:pt x="67" y="31"/>
                  </a:lnTo>
                  <a:lnTo>
                    <a:pt x="69" y="29"/>
                  </a:lnTo>
                  <a:lnTo>
                    <a:pt x="69" y="27"/>
                  </a:lnTo>
                  <a:lnTo>
                    <a:pt x="71" y="23"/>
                  </a:lnTo>
                  <a:lnTo>
                    <a:pt x="71" y="21"/>
                  </a:lnTo>
                  <a:lnTo>
                    <a:pt x="69" y="19"/>
                  </a:lnTo>
                  <a:lnTo>
                    <a:pt x="67" y="17"/>
                  </a:lnTo>
                  <a:lnTo>
                    <a:pt x="61" y="17"/>
                  </a:lnTo>
                  <a:lnTo>
                    <a:pt x="59" y="19"/>
                  </a:lnTo>
                  <a:lnTo>
                    <a:pt x="55" y="19"/>
                  </a:lnTo>
                  <a:lnTo>
                    <a:pt x="52" y="19"/>
                  </a:lnTo>
                  <a:lnTo>
                    <a:pt x="50" y="19"/>
                  </a:lnTo>
                  <a:lnTo>
                    <a:pt x="46" y="17"/>
                  </a:lnTo>
                  <a:lnTo>
                    <a:pt x="42" y="17"/>
                  </a:lnTo>
                  <a:lnTo>
                    <a:pt x="40" y="15"/>
                  </a:lnTo>
                  <a:lnTo>
                    <a:pt x="40" y="14"/>
                  </a:lnTo>
                  <a:lnTo>
                    <a:pt x="40" y="10"/>
                  </a:lnTo>
                  <a:lnTo>
                    <a:pt x="38" y="8"/>
                  </a:lnTo>
                  <a:lnTo>
                    <a:pt x="36" y="4"/>
                  </a:lnTo>
                  <a:lnTo>
                    <a:pt x="34" y="2"/>
                  </a:lnTo>
                  <a:lnTo>
                    <a:pt x="31" y="0"/>
                  </a:lnTo>
                  <a:lnTo>
                    <a:pt x="27" y="0"/>
                  </a:lnTo>
                  <a:close/>
                </a:path>
              </a:pathLst>
            </a:custGeom>
            <a:solidFill>
              <a:srgbClr val="F2B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8" name="Freeform 124"/>
            <p:cNvSpPr/>
            <p:nvPr/>
          </p:nvSpPr>
          <p:spPr bwMode="auto">
            <a:xfrm>
              <a:off x="3688" y="1524"/>
              <a:ext cx="37" cy="37"/>
            </a:xfrm>
            <a:custGeom>
              <a:avLst/>
              <a:gdLst>
                <a:gd name="T0" fmla="*/ 14 w 37"/>
                <a:gd name="T1" fmla="*/ 35 h 37"/>
                <a:gd name="T2" fmla="*/ 14 w 37"/>
                <a:gd name="T3" fmla="*/ 31 h 37"/>
                <a:gd name="T4" fmla="*/ 15 w 37"/>
                <a:gd name="T5" fmla="*/ 27 h 37"/>
                <a:gd name="T6" fmla="*/ 17 w 37"/>
                <a:gd name="T7" fmla="*/ 23 h 37"/>
                <a:gd name="T8" fmla="*/ 23 w 37"/>
                <a:gd name="T9" fmla="*/ 20 h 37"/>
                <a:gd name="T10" fmla="*/ 27 w 37"/>
                <a:gd name="T11" fmla="*/ 16 h 37"/>
                <a:gd name="T12" fmla="*/ 33 w 37"/>
                <a:gd name="T13" fmla="*/ 14 h 37"/>
                <a:gd name="T14" fmla="*/ 35 w 37"/>
                <a:gd name="T15" fmla="*/ 14 h 37"/>
                <a:gd name="T16" fmla="*/ 37 w 37"/>
                <a:gd name="T17" fmla="*/ 12 h 37"/>
                <a:gd name="T18" fmla="*/ 33 w 37"/>
                <a:gd name="T19" fmla="*/ 0 h 37"/>
                <a:gd name="T20" fmla="*/ 31 w 37"/>
                <a:gd name="T21" fmla="*/ 2 h 37"/>
                <a:gd name="T22" fmla="*/ 27 w 37"/>
                <a:gd name="T23" fmla="*/ 4 h 37"/>
                <a:gd name="T24" fmla="*/ 23 w 37"/>
                <a:gd name="T25" fmla="*/ 6 h 37"/>
                <a:gd name="T26" fmla="*/ 15 w 37"/>
                <a:gd name="T27" fmla="*/ 10 h 37"/>
                <a:gd name="T28" fmla="*/ 10 w 37"/>
                <a:gd name="T29" fmla="*/ 14 h 37"/>
                <a:gd name="T30" fmla="*/ 4 w 37"/>
                <a:gd name="T31" fmla="*/ 20 h 37"/>
                <a:gd name="T32" fmla="*/ 2 w 37"/>
                <a:gd name="T33" fmla="*/ 27 h 37"/>
                <a:gd name="T34" fmla="*/ 2 w 37"/>
                <a:gd name="T35" fmla="*/ 37 h 37"/>
                <a:gd name="T36" fmla="*/ 0 w 37"/>
                <a:gd name="T37" fmla="*/ 35 h 37"/>
                <a:gd name="T38" fmla="*/ 14 w 37"/>
                <a:gd name="T39" fmla="*/ 35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37"/>
                <a:gd name="T62" fmla="*/ 37 w 37"/>
                <a:gd name="T63" fmla="*/ 37 h 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37">
                  <a:moveTo>
                    <a:pt x="14" y="35"/>
                  </a:moveTo>
                  <a:lnTo>
                    <a:pt x="14" y="31"/>
                  </a:lnTo>
                  <a:lnTo>
                    <a:pt x="15" y="27"/>
                  </a:lnTo>
                  <a:lnTo>
                    <a:pt x="17" y="23"/>
                  </a:lnTo>
                  <a:lnTo>
                    <a:pt x="23" y="20"/>
                  </a:lnTo>
                  <a:lnTo>
                    <a:pt x="27" y="16"/>
                  </a:lnTo>
                  <a:lnTo>
                    <a:pt x="33" y="14"/>
                  </a:lnTo>
                  <a:lnTo>
                    <a:pt x="35" y="14"/>
                  </a:lnTo>
                  <a:lnTo>
                    <a:pt x="37" y="12"/>
                  </a:lnTo>
                  <a:lnTo>
                    <a:pt x="33" y="0"/>
                  </a:lnTo>
                  <a:lnTo>
                    <a:pt x="31" y="2"/>
                  </a:lnTo>
                  <a:lnTo>
                    <a:pt x="27" y="4"/>
                  </a:lnTo>
                  <a:lnTo>
                    <a:pt x="23" y="6"/>
                  </a:lnTo>
                  <a:lnTo>
                    <a:pt x="15" y="10"/>
                  </a:lnTo>
                  <a:lnTo>
                    <a:pt x="10" y="14"/>
                  </a:lnTo>
                  <a:lnTo>
                    <a:pt x="4" y="20"/>
                  </a:lnTo>
                  <a:lnTo>
                    <a:pt x="2" y="27"/>
                  </a:lnTo>
                  <a:lnTo>
                    <a:pt x="2" y="37"/>
                  </a:lnTo>
                  <a:lnTo>
                    <a:pt x="0" y="35"/>
                  </a:lnTo>
                  <a:lnTo>
                    <a:pt x="14"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89" name="Freeform 125"/>
            <p:cNvSpPr/>
            <p:nvPr/>
          </p:nvSpPr>
          <p:spPr bwMode="auto">
            <a:xfrm>
              <a:off x="3688" y="1559"/>
              <a:ext cx="23" cy="17"/>
            </a:xfrm>
            <a:custGeom>
              <a:avLst/>
              <a:gdLst>
                <a:gd name="T0" fmla="*/ 19 w 23"/>
                <a:gd name="T1" fmla="*/ 6 h 17"/>
                <a:gd name="T2" fmla="*/ 17 w 23"/>
                <a:gd name="T3" fmla="*/ 6 h 17"/>
                <a:gd name="T4" fmla="*/ 15 w 23"/>
                <a:gd name="T5" fmla="*/ 6 h 17"/>
                <a:gd name="T6" fmla="*/ 14 w 23"/>
                <a:gd name="T7" fmla="*/ 4 h 17"/>
                <a:gd name="T8" fmla="*/ 14 w 23"/>
                <a:gd name="T9" fmla="*/ 2 h 17"/>
                <a:gd name="T10" fmla="*/ 14 w 23"/>
                <a:gd name="T11" fmla="*/ 0 h 17"/>
                <a:gd name="T12" fmla="*/ 0 w 23"/>
                <a:gd name="T13" fmla="*/ 0 h 17"/>
                <a:gd name="T14" fmla="*/ 2 w 23"/>
                <a:gd name="T15" fmla="*/ 2 h 17"/>
                <a:gd name="T16" fmla="*/ 2 w 23"/>
                <a:gd name="T17" fmla="*/ 4 h 17"/>
                <a:gd name="T18" fmla="*/ 2 w 23"/>
                <a:gd name="T19" fmla="*/ 8 h 17"/>
                <a:gd name="T20" fmla="*/ 4 w 23"/>
                <a:gd name="T21" fmla="*/ 9 h 17"/>
                <a:gd name="T22" fmla="*/ 6 w 23"/>
                <a:gd name="T23" fmla="*/ 13 h 17"/>
                <a:gd name="T24" fmla="*/ 12 w 23"/>
                <a:gd name="T25" fmla="*/ 17 h 17"/>
                <a:gd name="T26" fmla="*/ 17 w 23"/>
                <a:gd name="T27" fmla="*/ 17 h 17"/>
                <a:gd name="T28" fmla="*/ 23 w 23"/>
                <a:gd name="T29" fmla="*/ 17 h 17"/>
                <a:gd name="T30" fmla="*/ 19 w 23"/>
                <a:gd name="T31" fmla="*/ 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17"/>
                <a:gd name="T50" fmla="*/ 23 w 2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17">
                  <a:moveTo>
                    <a:pt x="19" y="6"/>
                  </a:moveTo>
                  <a:lnTo>
                    <a:pt x="17" y="6"/>
                  </a:lnTo>
                  <a:lnTo>
                    <a:pt x="15" y="6"/>
                  </a:lnTo>
                  <a:lnTo>
                    <a:pt x="14" y="4"/>
                  </a:lnTo>
                  <a:lnTo>
                    <a:pt x="14" y="2"/>
                  </a:lnTo>
                  <a:lnTo>
                    <a:pt x="14" y="0"/>
                  </a:lnTo>
                  <a:lnTo>
                    <a:pt x="0" y="0"/>
                  </a:lnTo>
                  <a:lnTo>
                    <a:pt x="2" y="2"/>
                  </a:lnTo>
                  <a:lnTo>
                    <a:pt x="2" y="4"/>
                  </a:lnTo>
                  <a:lnTo>
                    <a:pt x="2" y="8"/>
                  </a:lnTo>
                  <a:lnTo>
                    <a:pt x="4" y="9"/>
                  </a:lnTo>
                  <a:lnTo>
                    <a:pt x="6" y="13"/>
                  </a:lnTo>
                  <a:lnTo>
                    <a:pt x="12" y="17"/>
                  </a:lnTo>
                  <a:lnTo>
                    <a:pt x="17" y="17"/>
                  </a:lnTo>
                  <a:lnTo>
                    <a:pt x="23" y="17"/>
                  </a:lnTo>
                  <a:lnTo>
                    <a:pt x="19"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0" name="Freeform 126"/>
            <p:cNvSpPr/>
            <p:nvPr/>
          </p:nvSpPr>
          <p:spPr bwMode="auto">
            <a:xfrm>
              <a:off x="3707" y="1559"/>
              <a:ext cx="31" cy="17"/>
            </a:xfrm>
            <a:custGeom>
              <a:avLst/>
              <a:gdLst>
                <a:gd name="T0" fmla="*/ 31 w 31"/>
                <a:gd name="T1" fmla="*/ 2 h 17"/>
                <a:gd name="T2" fmla="*/ 25 w 31"/>
                <a:gd name="T3" fmla="*/ 0 h 17"/>
                <a:gd name="T4" fmla="*/ 21 w 31"/>
                <a:gd name="T5" fmla="*/ 0 h 17"/>
                <a:gd name="T6" fmla="*/ 16 w 31"/>
                <a:gd name="T7" fmla="*/ 2 h 17"/>
                <a:gd name="T8" fmla="*/ 12 w 31"/>
                <a:gd name="T9" fmla="*/ 2 h 17"/>
                <a:gd name="T10" fmla="*/ 8 w 31"/>
                <a:gd name="T11" fmla="*/ 4 h 17"/>
                <a:gd name="T12" fmla="*/ 4 w 31"/>
                <a:gd name="T13" fmla="*/ 4 h 17"/>
                <a:gd name="T14" fmla="*/ 2 w 31"/>
                <a:gd name="T15" fmla="*/ 6 h 17"/>
                <a:gd name="T16" fmla="*/ 0 w 31"/>
                <a:gd name="T17" fmla="*/ 6 h 17"/>
                <a:gd name="T18" fmla="*/ 4 w 31"/>
                <a:gd name="T19" fmla="*/ 17 h 17"/>
                <a:gd name="T20" fmla="*/ 8 w 31"/>
                <a:gd name="T21" fmla="*/ 15 h 17"/>
                <a:gd name="T22" fmla="*/ 10 w 31"/>
                <a:gd name="T23" fmla="*/ 15 h 17"/>
                <a:gd name="T24" fmla="*/ 14 w 31"/>
                <a:gd name="T25" fmla="*/ 13 h 17"/>
                <a:gd name="T26" fmla="*/ 18 w 31"/>
                <a:gd name="T27" fmla="*/ 13 h 17"/>
                <a:gd name="T28" fmla="*/ 21 w 31"/>
                <a:gd name="T29" fmla="*/ 13 h 17"/>
                <a:gd name="T30" fmla="*/ 25 w 31"/>
                <a:gd name="T31" fmla="*/ 13 h 17"/>
                <a:gd name="T32" fmla="*/ 31 w 31"/>
                <a:gd name="T33" fmla="*/ 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17"/>
                <a:gd name="T53" fmla="*/ 31 w 31"/>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17">
                  <a:moveTo>
                    <a:pt x="31" y="2"/>
                  </a:moveTo>
                  <a:lnTo>
                    <a:pt x="25" y="0"/>
                  </a:lnTo>
                  <a:lnTo>
                    <a:pt x="21" y="0"/>
                  </a:lnTo>
                  <a:lnTo>
                    <a:pt x="16" y="2"/>
                  </a:lnTo>
                  <a:lnTo>
                    <a:pt x="12" y="2"/>
                  </a:lnTo>
                  <a:lnTo>
                    <a:pt x="8" y="4"/>
                  </a:lnTo>
                  <a:lnTo>
                    <a:pt x="4" y="4"/>
                  </a:lnTo>
                  <a:lnTo>
                    <a:pt x="2" y="6"/>
                  </a:lnTo>
                  <a:lnTo>
                    <a:pt x="0" y="6"/>
                  </a:lnTo>
                  <a:lnTo>
                    <a:pt x="4" y="17"/>
                  </a:lnTo>
                  <a:lnTo>
                    <a:pt x="8" y="15"/>
                  </a:lnTo>
                  <a:lnTo>
                    <a:pt x="10" y="15"/>
                  </a:lnTo>
                  <a:lnTo>
                    <a:pt x="14" y="13"/>
                  </a:lnTo>
                  <a:lnTo>
                    <a:pt x="18" y="13"/>
                  </a:lnTo>
                  <a:lnTo>
                    <a:pt x="21" y="13"/>
                  </a:lnTo>
                  <a:lnTo>
                    <a:pt x="25" y="13"/>
                  </a:lnTo>
                  <a:lnTo>
                    <a:pt x="31"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1" name="Freeform 127"/>
            <p:cNvSpPr/>
            <p:nvPr/>
          </p:nvSpPr>
          <p:spPr bwMode="auto">
            <a:xfrm>
              <a:off x="3732" y="1559"/>
              <a:ext cx="37" cy="15"/>
            </a:xfrm>
            <a:custGeom>
              <a:avLst/>
              <a:gdLst>
                <a:gd name="T0" fmla="*/ 25 w 37"/>
                <a:gd name="T1" fmla="*/ 0 h 15"/>
                <a:gd name="T2" fmla="*/ 27 w 37"/>
                <a:gd name="T3" fmla="*/ 0 h 15"/>
                <a:gd name="T4" fmla="*/ 23 w 37"/>
                <a:gd name="T5" fmla="*/ 2 h 15"/>
                <a:gd name="T6" fmla="*/ 19 w 37"/>
                <a:gd name="T7" fmla="*/ 4 h 15"/>
                <a:gd name="T8" fmla="*/ 18 w 37"/>
                <a:gd name="T9" fmla="*/ 4 h 15"/>
                <a:gd name="T10" fmla="*/ 14 w 37"/>
                <a:gd name="T11" fmla="*/ 4 h 15"/>
                <a:gd name="T12" fmla="*/ 10 w 37"/>
                <a:gd name="T13" fmla="*/ 4 h 15"/>
                <a:gd name="T14" fmla="*/ 8 w 37"/>
                <a:gd name="T15" fmla="*/ 2 h 15"/>
                <a:gd name="T16" fmla="*/ 6 w 37"/>
                <a:gd name="T17" fmla="*/ 2 h 15"/>
                <a:gd name="T18" fmla="*/ 0 w 37"/>
                <a:gd name="T19" fmla="*/ 13 h 15"/>
                <a:gd name="T20" fmla="*/ 2 w 37"/>
                <a:gd name="T21" fmla="*/ 13 h 15"/>
                <a:gd name="T22" fmla="*/ 4 w 37"/>
                <a:gd name="T23" fmla="*/ 13 h 15"/>
                <a:gd name="T24" fmla="*/ 8 w 37"/>
                <a:gd name="T25" fmla="*/ 15 h 15"/>
                <a:gd name="T26" fmla="*/ 12 w 37"/>
                <a:gd name="T27" fmla="*/ 15 h 15"/>
                <a:gd name="T28" fmla="*/ 18 w 37"/>
                <a:gd name="T29" fmla="*/ 15 h 15"/>
                <a:gd name="T30" fmla="*/ 23 w 37"/>
                <a:gd name="T31" fmla="*/ 15 h 15"/>
                <a:gd name="T32" fmla="*/ 29 w 37"/>
                <a:gd name="T33" fmla="*/ 11 h 15"/>
                <a:gd name="T34" fmla="*/ 35 w 37"/>
                <a:gd name="T35" fmla="*/ 8 h 15"/>
                <a:gd name="T36" fmla="*/ 37 w 37"/>
                <a:gd name="T37" fmla="*/ 6 h 15"/>
                <a:gd name="T38" fmla="*/ 25 w 37"/>
                <a:gd name="T39" fmla="*/ 0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15"/>
                <a:gd name="T62" fmla="*/ 37 w 37"/>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15">
                  <a:moveTo>
                    <a:pt x="25" y="0"/>
                  </a:moveTo>
                  <a:lnTo>
                    <a:pt x="27" y="0"/>
                  </a:lnTo>
                  <a:lnTo>
                    <a:pt x="23" y="2"/>
                  </a:lnTo>
                  <a:lnTo>
                    <a:pt x="19" y="4"/>
                  </a:lnTo>
                  <a:lnTo>
                    <a:pt x="18" y="4"/>
                  </a:lnTo>
                  <a:lnTo>
                    <a:pt x="14" y="4"/>
                  </a:lnTo>
                  <a:lnTo>
                    <a:pt x="10" y="4"/>
                  </a:lnTo>
                  <a:lnTo>
                    <a:pt x="8" y="2"/>
                  </a:lnTo>
                  <a:lnTo>
                    <a:pt x="6" y="2"/>
                  </a:lnTo>
                  <a:lnTo>
                    <a:pt x="0" y="13"/>
                  </a:lnTo>
                  <a:lnTo>
                    <a:pt x="2" y="13"/>
                  </a:lnTo>
                  <a:lnTo>
                    <a:pt x="4" y="13"/>
                  </a:lnTo>
                  <a:lnTo>
                    <a:pt x="8" y="15"/>
                  </a:lnTo>
                  <a:lnTo>
                    <a:pt x="12" y="15"/>
                  </a:lnTo>
                  <a:lnTo>
                    <a:pt x="18" y="15"/>
                  </a:lnTo>
                  <a:lnTo>
                    <a:pt x="23" y="15"/>
                  </a:lnTo>
                  <a:lnTo>
                    <a:pt x="29" y="11"/>
                  </a:lnTo>
                  <a:lnTo>
                    <a:pt x="35" y="8"/>
                  </a:lnTo>
                  <a:lnTo>
                    <a:pt x="37" y="6"/>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2" name="Freeform 128"/>
            <p:cNvSpPr/>
            <p:nvPr/>
          </p:nvSpPr>
          <p:spPr bwMode="auto">
            <a:xfrm>
              <a:off x="3757" y="1542"/>
              <a:ext cx="16" cy="23"/>
            </a:xfrm>
            <a:custGeom>
              <a:avLst/>
              <a:gdLst>
                <a:gd name="T0" fmla="*/ 2 w 16"/>
                <a:gd name="T1" fmla="*/ 13 h 23"/>
                <a:gd name="T2" fmla="*/ 2 w 16"/>
                <a:gd name="T3" fmla="*/ 11 h 23"/>
                <a:gd name="T4" fmla="*/ 6 w 16"/>
                <a:gd name="T5" fmla="*/ 11 h 23"/>
                <a:gd name="T6" fmla="*/ 4 w 16"/>
                <a:gd name="T7" fmla="*/ 11 h 23"/>
                <a:gd name="T8" fmla="*/ 2 w 16"/>
                <a:gd name="T9" fmla="*/ 13 h 23"/>
                <a:gd name="T10" fmla="*/ 2 w 16"/>
                <a:gd name="T11" fmla="*/ 15 h 23"/>
                <a:gd name="T12" fmla="*/ 2 w 16"/>
                <a:gd name="T13" fmla="*/ 17 h 23"/>
                <a:gd name="T14" fmla="*/ 0 w 16"/>
                <a:gd name="T15" fmla="*/ 17 h 23"/>
                <a:gd name="T16" fmla="*/ 12 w 16"/>
                <a:gd name="T17" fmla="*/ 23 h 23"/>
                <a:gd name="T18" fmla="*/ 14 w 16"/>
                <a:gd name="T19" fmla="*/ 21 h 23"/>
                <a:gd name="T20" fmla="*/ 14 w 16"/>
                <a:gd name="T21" fmla="*/ 17 h 23"/>
                <a:gd name="T22" fmla="*/ 16 w 16"/>
                <a:gd name="T23" fmla="*/ 13 h 23"/>
                <a:gd name="T24" fmla="*/ 16 w 16"/>
                <a:gd name="T25" fmla="*/ 7 h 23"/>
                <a:gd name="T26" fmla="*/ 12 w 16"/>
                <a:gd name="T27" fmla="*/ 2 h 23"/>
                <a:gd name="T28" fmla="*/ 6 w 16"/>
                <a:gd name="T29" fmla="*/ 0 h 23"/>
                <a:gd name="T30" fmla="*/ 0 w 16"/>
                <a:gd name="T31" fmla="*/ 0 h 23"/>
                <a:gd name="T32" fmla="*/ 2 w 16"/>
                <a:gd name="T33" fmla="*/ 13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3"/>
                <a:gd name="T53" fmla="*/ 16 w 16"/>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3">
                  <a:moveTo>
                    <a:pt x="2" y="13"/>
                  </a:moveTo>
                  <a:lnTo>
                    <a:pt x="2" y="11"/>
                  </a:lnTo>
                  <a:lnTo>
                    <a:pt x="6" y="11"/>
                  </a:lnTo>
                  <a:lnTo>
                    <a:pt x="4" y="11"/>
                  </a:lnTo>
                  <a:lnTo>
                    <a:pt x="2" y="13"/>
                  </a:lnTo>
                  <a:lnTo>
                    <a:pt x="2" y="15"/>
                  </a:lnTo>
                  <a:lnTo>
                    <a:pt x="2" y="17"/>
                  </a:lnTo>
                  <a:lnTo>
                    <a:pt x="0" y="17"/>
                  </a:lnTo>
                  <a:lnTo>
                    <a:pt x="12" y="23"/>
                  </a:lnTo>
                  <a:lnTo>
                    <a:pt x="14" y="21"/>
                  </a:lnTo>
                  <a:lnTo>
                    <a:pt x="14" y="17"/>
                  </a:lnTo>
                  <a:lnTo>
                    <a:pt x="16" y="13"/>
                  </a:lnTo>
                  <a:lnTo>
                    <a:pt x="16" y="7"/>
                  </a:lnTo>
                  <a:lnTo>
                    <a:pt x="12" y="2"/>
                  </a:lnTo>
                  <a:lnTo>
                    <a:pt x="6" y="0"/>
                  </a:lnTo>
                  <a:lnTo>
                    <a:pt x="0" y="0"/>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3" name="Freeform 129"/>
            <p:cNvSpPr/>
            <p:nvPr/>
          </p:nvSpPr>
          <p:spPr bwMode="auto">
            <a:xfrm>
              <a:off x="3730" y="1542"/>
              <a:ext cx="29" cy="13"/>
            </a:xfrm>
            <a:custGeom>
              <a:avLst/>
              <a:gdLst>
                <a:gd name="T0" fmla="*/ 0 w 29"/>
                <a:gd name="T1" fmla="*/ 5 h 13"/>
                <a:gd name="T2" fmla="*/ 2 w 29"/>
                <a:gd name="T3" fmla="*/ 5 h 13"/>
                <a:gd name="T4" fmla="*/ 6 w 29"/>
                <a:gd name="T5" fmla="*/ 9 h 13"/>
                <a:gd name="T6" fmla="*/ 10 w 29"/>
                <a:gd name="T7" fmla="*/ 11 h 13"/>
                <a:gd name="T8" fmla="*/ 14 w 29"/>
                <a:gd name="T9" fmla="*/ 13 h 13"/>
                <a:gd name="T10" fmla="*/ 18 w 29"/>
                <a:gd name="T11" fmla="*/ 13 h 13"/>
                <a:gd name="T12" fmla="*/ 21 w 29"/>
                <a:gd name="T13" fmla="*/ 13 h 13"/>
                <a:gd name="T14" fmla="*/ 25 w 29"/>
                <a:gd name="T15" fmla="*/ 13 h 13"/>
                <a:gd name="T16" fmla="*/ 27 w 29"/>
                <a:gd name="T17" fmla="*/ 13 h 13"/>
                <a:gd name="T18" fmla="*/ 29 w 29"/>
                <a:gd name="T19" fmla="*/ 13 h 13"/>
                <a:gd name="T20" fmla="*/ 27 w 29"/>
                <a:gd name="T21" fmla="*/ 0 h 13"/>
                <a:gd name="T22" fmla="*/ 25 w 29"/>
                <a:gd name="T23" fmla="*/ 0 h 13"/>
                <a:gd name="T24" fmla="*/ 21 w 29"/>
                <a:gd name="T25" fmla="*/ 2 h 13"/>
                <a:gd name="T26" fmla="*/ 20 w 29"/>
                <a:gd name="T27" fmla="*/ 2 h 13"/>
                <a:gd name="T28" fmla="*/ 16 w 29"/>
                <a:gd name="T29" fmla="*/ 2 h 13"/>
                <a:gd name="T30" fmla="*/ 14 w 29"/>
                <a:gd name="T31" fmla="*/ 0 h 13"/>
                <a:gd name="T32" fmla="*/ 12 w 29"/>
                <a:gd name="T33" fmla="*/ 0 h 13"/>
                <a:gd name="T34" fmla="*/ 14 w 29"/>
                <a:gd name="T35" fmla="*/ 2 h 13"/>
                <a:gd name="T36" fmla="*/ 0 w 29"/>
                <a:gd name="T37" fmla="*/ 5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13"/>
                <a:gd name="T59" fmla="*/ 29 w 2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13">
                  <a:moveTo>
                    <a:pt x="0" y="5"/>
                  </a:moveTo>
                  <a:lnTo>
                    <a:pt x="2" y="5"/>
                  </a:lnTo>
                  <a:lnTo>
                    <a:pt x="6" y="9"/>
                  </a:lnTo>
                  <a:lnTo>
                    <a:pt x="10" y="11"/>
                  </a:lnTo>
                  <a:lnTo>
                    <a:pt x="14" y="13"/>
                  </a:lnTo>
                  <a:lnTo>
                    <a:pt x="18" y="13"/>
                  </a:lnTo>
                  <a:lnTo>
                    <a:pt x="21" y="13"/>
                  </a:lnTo>
                  <a:lnTo>
                    <a:pt x="25" y="13"/>
                  </a:lnTo>
                  <a:lnTo>
                    <a:pt x="27" y="13"/>
                  </a:lnTo>
                  <a:lnTo>
                    <a:pt x="29" y="13"/>
                  </a:lnTo>
                  <a:lnTo>
                    <a:pt x="27" y="0"/>
                  </a:lnTo>
                  <a:lnTo>
                    <a:pt x="25" y="0"/>
                  </a:lnTo>
                  <a:lnTo>
                    <a:pt x="21" y="2"/>
                  </a:lnTo>
                  <a:lnTo>
                    <a:pt x="20" y="2"/>
                  </a:lnTo>
                  <a:lnTo>
                    <a:pt x="16" y="2"/>
                  </a:lnTo>
                  <a:lnTo>
                    <a:pt x="14" y="0"/>
                  </a:lnTo>
                  <a:lnTo>
                    <a:pt x="12" y="0"/>
                  </a:lnTo>
                  <a:lnTo>
                    <a:pt x="14" y="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4" name="Freeform 130"/>
            <p:cNvSpPr/>
            <p:nvPr/>
          </p:nvSpPr>
          <p:spPr bwMode="auto">
            <a:xfrm>
              <a:off x="3721" y="1524"/>
              <a:ext cx="23" cy="23"/>
            </a:xfrm>
            <a:custGeom>
              <a:avLst/>
              <a:gdLst>
                <a:gd name="T0" fmla="*/ 4 w 23"/>
                <a:gd name="T1" fmla="*/ 12 h 23"/>
                <a:gd name="T2" fmla="*/ 4 w 23"/>
                <a:gd name="T3" fmla="*/ 14 h 23"/>
                <a:gd name="T4" fmla="*/ 6 w 23"/>
                <a:gd name="T5" fmla="*/ 14 h 23"/>
                <a:gd name="T6" fmla="*/ 7 w 23"/>
                <a:gd name="T7" fmla="*/ 16 h 23"/>
                <a:gd name="T8" fmla="*/ 9 w 23"/>
                <a:gd name="T9" fmla="*/ 18 h 23"/>
                <a:gd name="T10" fmla="*/ 9 w 23"/>
                <a:gd name="T11" fmla="*/ 21 h 23"/>
                <a:gd name="T12" fmla="*/ 9 w 23"/>
                <a:gd name="T13" fmla="*/ 23 h 23"/>
                <a:gd name="T14" fmla="*/ 23 w 23"/>
                <a:gd name="T15" fmla="*/ 20 h 23"/>
                <a:gd name="T16" fmla="*/ 21 w 23"/>
                <a:gd name="T17" fmla="*/ 20 h 23"/>
                <a:gd name="T18" fmla="*/ 21 w 23"/>
                <a:gd name="T19" fmla="*/ 16 h 23"/>
                <a:gd name="T20" fmla="*/ 19 w 23"/>
                <a:gd name="T21" fmla="*/ 14 h 23"/>
                <a:gd name="T22" fmla="*/ 17 w 23"/>
                <a:gd name="T23" fmla="*/ 10 h 23"/>
                <a:gd name="T24" fmla="*/ 15 w 23"/>
                <a:gd name="T25" fmla="*/ 6 h 23"/>
                <a:gd name="T26" fmla="*/ 11 w 23"/>
                <a:gd name="T27" fmla="*/ 2 h 23"/>
                <a:gd name="T28" fmla="*/ 7 w 23"/>
                <a:gd name="T29" fmla="*/ 0 h 23"/>
                <a:gd name="T30" fmla="*/ 0 w 23"/>
                <a:gd name="T31" fmla="*/ 0 h 23"/>
                <a:gd name="T32" fmla="*/ 4 w 23"/>
                <a:gd name="T33" fmla="*/ 12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23"/>
                <a:gd name="T53" fmla="*/ 23 w 23"/>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23">
                  <a:moveTo>
                    <a:pt x="4" y="12"/>
                  </a:moveTo>
                  <a:lnTo>
                    <a:pt x="4" y="14"/>
                  </a:lnTo>
                  <a:lnTo>
                    <a:pt x="6" y="14"/>
                  </a:lnTo>
                  <a:lnTo>
                    <a:pt x="7" y="16"/>
                  </a:lnTo>
                  <a:lnTo>
                    <a:pt x="9" y="18"/>
                  </a:lnTo>
                  <a:lnTo>
                    <a:pt x="9" y="21"/>
                  </a:lnTo>
                  <a:lnTo>
                    <a:pt x="9" y="23"/>
                  </a:lnTo>
                  <a:lnTo>
                    <a:pt x="23" y="20"/>
                  </a:lnTo>
                  <a:lnTo>
                    <a:pt x="21" y="20"/>
                  </a:lnTo>
                  <a:lnTo>
                    <a:pt x="21" y="16"/>
                  </a:lnTo>
                  <a:lnTo>
                    <a:pt x="19" y="14"/>
                  </a:lnTo>
                  <a:lnTo>
                    <a:pt x="17" y="10"/>
                  </a:lnTo>
                  <a:lnTo>
                    <a:pt x="15" y="6"/>
                  </a:lnTo>
                  <a:lnTo>
                    <a:pt x="11" y="2"/>
                  </a:lnTo>
                  <a:lnTo>
                    <a:pt x="7" y="0"/>
                  </a:lnTo>
                  <a:lnTo>
                    <a:pt x="0" y="0"/>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5" name="Freeform 131"/>
            <p:cNvSpPr/>
            <p:nvPr/>
          </p:nvSpPr>
          <p:spPr bwMode="auto">
            <a:xfrm>
              <a:off x="3703" y="1542"/>
              <a:ext cx="24" cy="17"/>
            </a:xfrm>
            <a:custGeom>
              <a:avLst/>
              <a:gdLst>
                <a:gd name="T0" fmla="*/ 2 w 24"/>
                <a:gd name="T1" fmla="*/ 11 h 17"/>
                <a:gd name="T2" fmla="*/ 2 w 24"/>
                <a:gd name="T3" fmla="*/ 11 h 17"/>
                <a:gd name="T4" fmla="*/ 4 w 24"/>
                <a:gd name="T5" fmla="*/ 9 h 17"/>
                <a:gd name="T6" fmla="*/ 4 w 24"/>
                <a:gd name="T7" fmla="*/ 7 h 17"/>
                <a:gd name="T8" fmla="*/ 6 w 24"/>
                <a:gd name="T9" fmla="*/ 5 h 17"/>
                <a:gd name="T10" fmla="*/ 8 w 24"/>
                <a:gd name="T11" fmla="*/ 3 h 17"/>
                <a:gd name="T12" fmla="*/ 10 w 24"/>
                <a:gd name="T13" fmla="*/ 2 h 17"/>
                <a:gd name="T14" fmla="*/ 14 w 24"/>
                <a:gd name="T15" fmla="*/ 0 h 17"/>
                <a:gd name="T16" fmla="*/ 16 w 24"/>
                <a:gd name="T17" fmla="*/ 0 h 17"/>
                <a:gd name="T18" fmla="*/ 16 w 24"/>
                <a:gd name="T19" fmla="*/ 0 h 17"/>
                <a:gd name="T20" fmla="*/ 18 w 24"/>
                <a:gd name="T21" fmla="*/ 0 h 17"/>
                <a:gd name="T22" fmla="*/ 18 w 24"/>
                <a:gd name="T23" fmla="*/ 0 h 17"/>
                <a:gd name="T24" fmla="*/ 20 w 24"/>
                <a:gd name="T25" fmla="*/ 0 h 17"/>
                <a:gd name="T26" fmla="*/ 22 w 24"/>
                <a:gd name="T27" fmla="*/ 2 h 17"/>
                <a:gd name="T28" fmla="*/ 22 w 24"/>
                <a:gd name="T29" fmla="*/ 3 h 17"/>
                <a:gd name="T30" fmla="*/ 24 w 24"/>
                <a:gd name="T31" fmla="*/ 5 h 17"/>
                <a:gd name="T32" fmla="*/ 24 w 24"/>
                <a:gd name="T33" fmla="*/ 7 h 17"/>
                <a:gd name="T34" fmla="*/ 24 w 24"/>
                <a:gd name="T35" fmla="*/ 7 h 17"/>
                <a:gd name="T36" fmla="*/ 24 w 24"/>
                <a:gd name="T37" fmla="*/ 9 h 17"/>
                <a:gd name="T38" fmla="*/ 24 w 24"/>
                <a:gd name="T39" fmla="*/ 11 h 17"/>
                <a:gd name="T40" fmla="*/ 24 w 24"/>
                <a:gd name="T41" fmla="*/ 13 h 17"/>
                <a:gd name="T42" fmla="*/ 22 w 24"/>
                <a:gd name="T43" fmla="*/ 15 h 17"/>
                <a:gd name="T44" fmla="*/ 20 w 24"/>
                <a:gd name="T45" fmla="*/ 15 h 17"/>
                <a:gd name="T46" fmla="*/ 16 w 24"/>
                <a:gd name="T47" fmla="*/ 17 h 17"/>
                <a:gd name="T48" fmla="*/ 12 w 24"/>
                <a:gd name="T49" fmla="*/ 17 h 17"/>
                <a:gd name="T50" fmla="*/ 10 w 24"/>
                <a:gd name="T51" fmla="*/ 17 h 17"/>
                <a:gd name="T52" fmla="*/ 10 w 24"/>
                <a:gd name="T53" fmla="*/ 17 h 17"/>
                <a:gd name="T54" fmla="*/ 6 w 24"/>
                <a:gd name="T55" fmla="*/ 17 h 17"/>
                <a:gd name="T56" fmla="*/ 4 w 24"/>
                <a:gd name="T57" fmla="*/ 17 h 17"/>
                <a:gd name="T58" fmla="*/ 2 w 24"/>
                <a:gd name="T59" fmla="*/ 17 h 17"/>
                <a:gd name="T60" fmla="*/ 2 w 24"/>
                <a:gd name="T61" fmla="*/ 15 h 17"/>
                <a:gd name="T62" fmla="*/ 0 w 24"/>
                <a:gd name="T63" fmla="*/ 13 h 17"/>
                <a:gd name="T64" fmla="*/ 2 w 24"/>
                <a:gd name="T65" fmla="*/ 11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17"/>
                <a:gd name="T101" fmla="*/ 24 w 24"/>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17">
                  <a:moveTo>
                    <a:pt x="2" y="11"/>
                  </a:moveTo>
                  <a:lnTo>
                    <a:pt x="2" y="11"/>
                  </a:lnTo>
                  <a:lnTo>
                    <a:pt x="4" y="9"/>
                  </a:lnTo>
                  <a:lnTo>
                    <a:pt x="4" y="7"/>
                  </a:lnTo>
                  <a:lnTo>
                    <a:pt x="6" y="5"/>
                  </a:lnTo>
                  <a:lnTo>
                    <a:pt x="8" y="3"/>
                  </a:lnTo>
                  <a:lnTo>
                    <a:pt x="10" y="2"/>
                  </a:lnTo>
                  <a:lnTo>
                    <a:pt x="14" y="0"/>
                  </a:lnTo>
                  <a:lnTo>
                    <a:pt x="16" y="0"/>
                  </a:lnTo>
                  <a:lnTo>
                    <a:pt x="18" y="0"/>
                  </a:lnTo>
                  <a:lnTo>
                    <a:pt x="20" y="0"/>
                  </a:lnTo>
                  <a:lnTo>
                    <a:pt x="22" y="2"/>
                  </a:lnTo>
                  <a:lnTo>
                    <a:pt x="22" y="3"/>
                  </a:lnTo>
                  <a:lnTo>
                    <a:pt x="24" y="5"/>
                  </a:lnTo>
                  <a:lnTo>
                    <a:pt x="24" y="7"/>
                  </a:lnTo>
                  <a:lnTo>
                    <a:pt x="24" y="9"/>
                  </a:lnTo>
                  <a:lnTo>
                    <a:pt x="24" y="11"/>
                  </a:lnTo>
                  <a:lnTo>
                    <a:pt x="24" y="13"/>
                  </a:lnTo>
                  <a:lnTo>
                    <a:pt x="22" y="15"/>
                  </a:lnTo>
                  <a:lnTo>
                    <a:pt x="20" y="15"/>
                  </a:lnTo>
                  <a:lnTo>
                    <a:pt x="16" y="17"/>
                  </a:lnTo>
                  <a:lnTo>
                    <a:pt x="12" y="17"/>
                  </a:lnTo>
                  <a:lnTo>
                    <a:pt x="10" y="17"/>
                  </a:lnTo>
                  <a:lnTo>
                    <a:pt x="6" y="17"/>
                  </a:lnTo>
                  <a:lnTo>
                    <a:pt x="4" y="17"/>
                  </a:lnTo>
                  <a:lnTo>
                    <a:pt x="2" y="17"/>
                  </a:lnTo>
                  <a:lnTo>
                    <a:pt x="2" y="15"/>
                  </a:lnTo>
                  <a:lnTo>
                    <a:pt x="0" y="13"/>
                  </a:lnTo>
                  <a:lnTo>
                    <a:pt x="2" y="11"/>
                  </a:lnTo>
                  <a:close/>
                </a:path>
              </a:pathLst>
            </a:custGeom>
            <a:solidFill>
              <a:srgbClr val="FFF2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6" name="Freeform 132"/>
            <p:cNvSpPr/>
            <p:nvPr/>
          </p:nvSpPr>
          <p:spPr bwMode="auto">
            <a:xfrm>
              <a:off x="3510" y="1553"/>
              <a:ext cx="869" cy="914"/>
            </a:xfrm>
            <a:custGeom>
              <a:avLst/>
              <a:gdLst>
                <a:gd name="T0" fmla="*/ 309 w 869"/>
                <a:gd name="T1" fmla="*/ 302 h 914"/>
                <a:gd name="T2" fmla="*/ 358 w 869"/>
                <a:gd name="T3" fmla="*/ 321 h 914"/>
                <a:gd name="T4" fmla="*/ 380 w 869"/>
                <a:gd name="T5" fmla="*/ 330 h 914"/>
                <a:gd name="T6" fmla="*/ 391 w 869"/>
                <a:gd name="T7" fmla="*/ 250 h 914"/>
                <a:gd name="T8" fmla="*/ 428 w 869"/>
                <a:gd name="T9" fmla="*/ 156 h 914"/>
                <a:gd name="T10" fmla="*/ 462 w 869"/>
                <a:gd name="T11" fmla="*/ 158 h 914"/>
                <a:gd name="T12" fmla="*/ 441 w 869"/>
                <a:gd name="T13" fmla="*/ 133 h 914"/>
                <a:gd name="T14" fmla="*/ 433 w 869"/>
                <a:gd name="T15" fmla="*/ 102 h 914"/>
                <a:gd name="T16" fmla="*/ 474 w 869"/>
                <a:gd name="T17" fmla="*/ 119 h 914"/>
                <a:gd name="T18" fmla="*/ 506 w 869"/>
                <a:gd name="T19" fmla="*/ 106 h 914"/>
                <a:gd name="T20" fmla="*/ 441 w 869"/>
                <a:gd name="T21" fmla="*/ 73 h 914"/>
                <a:gd name="T22" fmla="*/ 391 w 869"/>
                <a:gd name="T23" fmla="*/ 58 h 914"/>
                <a:gd name="T24" fmla="*/ 343 w 869"/>
                <a:gd name="T25" fmla="*/ 54 h 914"/>
                <a:gd name="T26" fmla="*/ 341 w 869"/>
                <a:gd name="T27" fmla="*/ 100 h 914"/>
                <a:gd name="T28" fmla="*/ 326 w 869"/>
                <a:gd name="T29" fmla="*/ 108 h 914"/>
                <a:gd name="T30" fmla="*/ 274 w 869"/>
                <a:gd name="T31" fmla="*/ 77 h 914"/>
                <a:gd name="T32" fmla="*/ 307 w 869"/>
                <a:gd name="T33" fmla="*/ 48 h 914"/>
                <a:gd name="T34" fmla="*/ 322 w 869"/>
                <a:gd name="T35" fmla="*/ 25 h 914"/>
                <a:gd name="T36" fmla="*/ 362 w 869"/>
                <a:gd name="T37" fmla="*/ 42 h 914"/>
                <a:gd name="T38" fmla="*/ 362 w 869"/>
                <a:gd name="T39" fmla="*/ 15 h 914"/>
                <a:gd name="T40" fmla="*/ 307 w 869"/>
                <a:gd name="T41" fmla="*/ 0 h 914"/>
                <a:gd name="T42" fmla="*/ 272 w 869"/>
                <a:gd name="T43" fmla="*/ 27 h 914"/>
                <a:gd name="T44" fmla="*/ 217 w 869"/>
                <a:gd name="T45" fmla="*/ 35 h 914"/>
                <a:gd name="T46" fmla="*/ 184 w 869"/>
                <a:gd name="T47" fmla="*/ 23 h 914"/>
                <a:gd name="T48" fmla="*/ 115 w 869"/>
                <a:gd name="T49" fmla="*/ 31 h 914"/>
                <a:gd name="T50" fmla="*/ 75 w 869"/>
                <a:gd name="T51" fmla="*/ 65 h 914"/>
                <a:gd name="T52" fmla="*/ 32 w 869"/>
                <a:gd name="T53" fmla="*/ 88 h 914"/>
                <a:gd name="T54" fmla="*/ 4 w 869"/>
                <a:gd name="T55" fmla="*/ 131 h 914"/>
                <a:gd name="T56" fmla="*/ 65 w 869"/>
                <a:gd name="T57" fmla="*/ 92 h 914"/>
                <a:gd name="T58" fmla="*/ 101 w 869"/>
                <a:gd name="T59" fmla="*/ 136 h 914"/>
                <a:gd name="T60" fmla="*/ 98 w 869"/>
                <a:gd name="T61" fmla="*/ 173 h 914"/>
                <a:gd name="T62" fmla="*/ 73 w 869"/>
                <a:gd name="T63" fmla="*/ 238 h 914"/>
                <a:gd name="T64" fmla="*/ 84 w 869"/>
                <a:gd name="T65" fmla="*/ 280 h 914"/>
                <a:gd name="T66" fmla="*/ 111 w 869"/>
                <a:gd name="T67" fmla="*/ 348 h 914"/>
                <a:gd name="T68" fmla="*/ 124 w 869"/>
                <a:gd name="T69" fmla="*/ 346 h 914"/>
                <a:gd name="T70" fmla="*/ 124 w 869"/>
                <a:gd name="T71" fmla="*/ 305 h 914"/>
                <a:gd name="T72" fmla="*/ 159 w 869"/>
                <a:gd name="T73" fmla="*/ 361 h 914"/>
                <a:gd name="T74" fmla="*/ 220 w 869"/>
                <a:gd name="T75" fmla="*/ 421 h 914"/>
                <a:gd name="T76" fmla="*/ 266 w 869"/>
                <a:gd name="T77" fmla="*/ 436 h 914"/>
                <a:gd name="T78" fmla="*/ 353 w 869"/>
                <a:gd name="T79" fmla="*/ 449 h 914"/>
                <a:gd name="T80" fmla="*/ 389 w 869"/>
                <a:gd name="T81" fmla="*/ 497 h 914"/>
                <a:gd name="T82" fmla="*/ 439 w 869"/>
                <a:gd name="T83" fmla="*/ 493 h 914"/>
                <a:gd name="T84" fmla="*/ 458 w 869"/>
                <a:gd name="T85" fmla="*/ 639 h 914"/>
                <a:gd name="T86" fmla="*/ 520 w 869"/>
                <a:gd name="T87" fmla="*/ 697 h 914"/>
                <a:gd name="T88" fmla="*/ 477 w 869"/>
                <a:gd name="T89" fmla="*/ 824 h 914"/>
                <a:gd name="T90" fmla="*/ 385 w 869"/>
                <a:gd name="T91" fmla="*/ 893 h 914"/>
                <a:gd name="T92" fmla="*/ 424 w 869"/>
                <a:gd name="T93" fmla="*/ 897 h 914"/>
                <a:gd name="T94" fmla="*/ 468 w 869"/>
                <a:gd name="T95" fmla="*/ 881 h 914"/>
                <a:gd name="T96" fmla="*/ 571 w 869"/>
                <a:gd name="T97" fmla="*/ 833 h 914"/>
                <a:gd name="T98" fmla="*/ 623 w 869"/>
                <a:gd name="T99" fmla="*/ 801 h 914"/>
                <a:gd name="T100" fmla="*/ 692 w 869"/>
                <a:gd name="T101" fmla="*/ 781 h 914"/>
                <a:gd name="T102" fmla="*/ 807 w 869"/>
                <a:gd name="T103" fmla="*/ 678 h 914"/>
                <a:gd name="T104" fmla="*/ 867 w 869"/>
                <a:gd name="T105" fmla="*/ 503 h 914"/>
                <a:gd name="T106" fmla="*/ 829 w 869"/>
                <a:gd name="T107" fmla="*/ 490 h 914"/>
                <a:gd name="T108" fmla="*/ 715 w 869"/>
                <a:gd name="T109" fmla="*/ 426 h 914"/>
                <a:gd name="T110" fmla="*/ 585 w 869"/>
                <a:gd name="T111" fmla="*/ 409 h 914"/>
                <a:gd name="T112" fmla="*/ 483 w 869"/>
                <a:gd name="T113" fmla="*/ 453 h 914"/>
                <a:gd name="T114" fmla="*/ 403 w 869"/>
                <a:gd name="T115" fmla="*/ 465 h 914"/>
                <a:gd name="T116" fmla="*/ 337 w 869"/>
                <a:gd name="T117" fmla="*/ 419 h 914"/>
                <a:gd name="T118" fmla="*/ 289 w 869"/>
                <a:gd name="T119" fmla="*/ 390 h 9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69"/>
                <a:gd name="T181" fmla="*/ 0 h 914"/>
                <a:gd name="T182" fmla="*/ 869 w 869"/>
                <a:gd name="T183" fmla="*/ 914 h 9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69" h="914">
                  <a:moveTo>
                    <a:pt x="240" y="332"/>
                  </a:moveTo>
                  <a:lnTo>
                    <a:pt x="240" y="332"/>
                  </a:lnTo>
                  <a:lnTo>
                    <a:pt x="241" y="328"/>
                  </a:lnTo>
                  <a:lnTo>
                    <a:pt x="241" y="325"/>
                  </a:lnTo>
                  <a:lnTo>
                    <a:pt x="245" y="321"/>
                  </a:lnTo>
                  <a:lnTo>
                    <a:pt x="249" y="317"/>
                  </a:lnTo>
                  <a:lnTo>
                    <a:pt x="255" y="313"/>
                  </a:lnTo>
                  <a:lnTo>
                    <a:pt x="263" y="309"/>
                  </a:lnTo>
                  <a:lnTo>
                    <a:pt x="274" y="309"/>
                  </a:lnTo>
                  <a:lnTo>
                    <a:pt x="276" y="309"/>
                  </a:lnTo>
                  <a:lnTo>
                    <a:pt x="280" y="309"/>
                  </a:lnTo>
                  <a:lnTo>
                    <a:pt x="284" y="311"/>
                  </a:lnTo>
                  <a:lnTo>
                    <a:pt x="288" y="309"/>
                  </a:lnTo>
                  <a:lnTo>
                    <a:pt x="293" y="309"/>
                  </a:lnTo>
                  <a:lnTo>
                    <a:pt x="299" y="307"/>
                  </a:lnTo>
                  <a:lnTo>
                    <a:pt x="305" y="305"/>
                  </a:lnTo>
                  <a:lnTo>
                    <a:pt x="307" y="303"/>
                  </a:lnTo>
                  <a:lnTo>
                    <a:pt x="309" y="302"/>
                  </a:lnTo>
                  <a:lnTo>
                    <a:pt x="311" y="300"/>
                  </a:lnTo>
                  <a:lnTo>
                    <a:pt x="312" y="296"/>
                  </a:lnTo>
                  <a:lnTo>
                    <a:pt x="316" y="296"/>
                  </a:lnTo>
                  <a:lnTo>
                    <a:pt x="320" y="294"/>
                  </a:lnTo>
                  <a:lnTo>
                    <a:pt x="324" y="294"/>
                  </a:lnTo>
                  <a:lnTo>
                    <a:pt x="328" y="292"/>
                  </a:lnTo>
                  <a:lnTo>
                    <a:pt x="334" y="292"/>
                  </a:lnTo>
                  <a:lnTo>
                    <a:pt x="337" y="290"/>
                  </a:lnTo>
                  <a:lnTo>
                    <a:pt x="343" y="290"/>
                  </a:lnTo>
                  <a:lnTo>
                    <a:pt x="349" y="292"/>
                  </a:lnTo>
                  <a:lnTo>
                    <a:pt x="353" y="294"/>
                  </a:lnTo>
                  <a:lnTo>
                    <a:pt x="353" y="298"/>
                  </a:lnTo>
                  <a:lnTo>
                    <a:pt x="353" y="302"/>
                  </a:lnTo>
                  <a:lnTo>
                    <a:pt x="355" y="303"/>
                  </a:lnTo>
                  <a:lnTo>
                    <a:pt x="355" y="309"/>
                  </a:lnTo>
                  <a:lnTo>
                    <a:pt x="355" y="313"/>
                  </a:lnTo>
                  <a:lnTo>
                    <a:pt x="357" y="317"/>
                  </a:lnTo>
                  <a:lnTo>
                    <a:pt x="358" y="321"/>
                  </a:lnTo>
                  <a:lnTo>
                    <a:pt x="360" y="325"/>
                  </a:lnTo>
                  <a:lnTo>
                    <a:pt x="362" y="325"/>
                  </a:lnTo>
                  <a:lnTo>
                    <a:pt x="362" y="326"/>
                  </a:lnTo>
                  <a:lnTo>
                    <a:pt x="364" y="328"/>
                  </a:lnTo>
                  <a:lnTo>
                    <a:pt x="364" y="330"/>
                  </a:lnTo>
                  <a:lnTo>
                    <a:pt x="366" y="332"/>
                  </a:lnTo>
                  <a:lnTo>
                    <a:pt x="368" y="334"/>
                  </a:lnTo>
                  <a:lnTo>
                    <a:pt x="368" y="336"/>
                  </a:lnTo>
                  <a:lnTo>
                    <a:pt x="370" y="336"/>
                  </a:lnTo>
                  <a:lnTo>
                    <a:pt x="372" y="338"/>
                  </a:lnTo>
                  <a:lnTo>
                    <a:pt x="374" y="338"/>
                  </a:lnTo>
                  <a:lnTo>
                    <a:pt x="376" y="338"/>
                  </a:lnTo>
                  <a:lnTo>
                    <a:pt x="380" y="338"/>
                  </a:lnTo>
                  <a:lnTo>
                    <a:pt x="382" y="334"/>
                  </a:lnTo>
                  <a:lnTo>
                    <a:pt x="382" y="332"/>
                  </a:lnTo>
                  <a:lnTo>
                    <a:pt x="380" y="330"/>
                  </a:lnTo>
                  <a:lnTo>
                    <a:pt x="380" y="326"/>
                  </a:lnTo>
                  <a:lnTo>
                    <a:pt x="378" y="323"/>
                  </a:lnTo>
                  <a:lnTo>
                    <a:pt x="376" y="317"/>
                  </a:lnTo>
                  <a:lnTo>
                    <a:pt x="374" y="309"/>
                  </a:lnTo>
                  <a:lnTo>
                    <a:pt x="370" y="302"/>
                  </a:lnTo>
                  <a:lnTo>
                    <a:pt x="368" y="302"/>
                  </a:lnTo>
                  <a:lnTo>
                    <a:pt x="368" y="300"/>
                  </a:lnTo>
                  <a:lnTo>
                    <a:pt x="366" y="296"/>
                  </a:lnTo>
                  <a:lnTo>
                    <a:pt x="366" y="294"/>
                  </a:lnTo>
                  <a:lnTo>
                    <a:pt x="366" y="288"/>
                  </a:lnTo>
                  <a:lnTo>
                    <a:pt x="368" y="284"/>
                  </a:lnTo>
                  <a:lnTo>
                    <a:pt x="372" y="277"/>
                  </a:lnTo>
                  <a:lnTo>
                    <a:pt x="374" y="277"/>
                  </a:lnTo>
                  <a:lnTo>
                    <a:pt x="376" y="277"/>
                  </a:lnTo>
                  <a:lnTo>
                    <a:pt x="378" y="275"/>
                  </a:lnTo>
                  <a:lnTo>
                    <a:pt x="382" y="271"/>
                  </a:lnTo>
                  <a:lnTo>
                    <a:pt x="385" y="265"/>
                  </a:lnTo>
                  <a:lnTo>
                    <a:pt x="389" y="259"/>
                  </a:lnTo>
                  <a:lnTo>
                    <a:pt x="391" y="250"/>
                  </a:lnTo>
                  <a:lnTo>
                    <a:pt x="393" y="236"/>
                  </a:lnTo>
                  <a:lnTo>
                    <a:pt x="393" y="234"/>
                  </a:lnTo>
                  <a:lnTo>
                    <a:pt x="393" y="229"/>
                  </a:lnTo>
                  <a:lnTo>
                    <a:pt x="393" y="221"/>
                  </a:lnTo>
                  <a:lnTo>
                    <a:pt x="395" y="213"/>
                  </a:lnTo>
                  <a:lnTo>
                    <a:pt x="397" y="204"/>
                  </a:lnTo>
                  <a:lnTo>
                    <a:pt x="401" y="194"/>
                  </a:lnTo>
                  <a:lnTo>
                    <a:pt x="403" y="188"/>
                  </a:lnTo>
                  <a:lnTo>
                    <a:pt x="408" y="182"/>
                  </a:lnTo>
                  <a:lnTo>
                    <a:pt x="410" y="181"/>
                  </a:lnTo>
                  <a:lnTo>
                    <a:pt x="412" y="179"/>
                  </a:lnTo>
                  <a:lnTo>
                    <a:pt x="414" y="177"/>
                  </a:lnTo>
                  <a:lnTo>
                    <a:pt x="416" y="173"/>
                  </a:lnTo>
                  <a:lnTo>
                    <a:pt x="418" y="169"/>
                  </a:lnTo>
                  <a:lnTo>
                    <a:pt x="422" y="167"/>
                  </a:lnTo>
                  <a:lnTo>
                    <a:pt x="424" y="163"/>
                  </a:lnTo>
                  <a:lnTo>
                    <a:pt x="424" y="161"/>
                  </a:lnTo>
                  <a:lnTo>
                    <a:pt x="426" y="159"/>
                  </a:lnTo>
                  <a:lnTo>
                    <a:pt x="428" y="156"/>
                  </a:lnTo>
                  <a:lnTo>
                    <a:pt x="431" y="154"/>
                  </a:lnTo>
                  <a:lnTo>
                    <a:pt x="433" y="152"/>
                  </a:lnTo>
                  <a:lnTo>
                    <a:pt x="437" y="150"/>
                  </a:lnTo>
                  <a:lnTo>
                    <a:pt x="439" y="154"/>
                  </a:lnTo>
                  <a:lnTo>
                    <a:pt x="439" y="158"/>
                  </a:lnTo>
                  <a:lnTo>
                    <a:pt x="437" y="159"/>
                  </a:lnTo>
                  <a:lnTo>
                    <a:pt x="437" y="163"/>
                  </a:lnTo>
                  <a:lnTo>
                    <a:pt x="435" y="167"/>
                  </a:lnTo>
                  <a:lnTo>
                    <a:pt x="433" y="171"/>
                  </a:lnTo>
                  <a:lnTo>
                    <a:pt x="433" y="175"/>
                  </a:lnTo>
                  <a:lnTo>
                    <a:pt x="435" y="179"/>
                  </a:lnTo>
                  <a:lnTo>
                    <a:pt x="439" y="181"/>
                  </a:lnTo>
                  <a:lnTo>
                    <a:pt x="447" y="179"/>
                  </a:lnTo>
                  <a:lnTo>
                    <a:pt x="449" y="177"/>
                  </a:lnTo>
                  <a:lnTo>
                    <a:pt x="449" y="173"/>
                  </a:lnTo>
                  <a:lnTo>
                    <a:pt x="451" y="171"/>
                  </a:lnTo>
                  <a:lnTo>
                    <a:pt x="454" y="167"/>
                  </a:lnTo>
                  <a:lnTo>
                    <a:pt x="458" y="163"/>
                  </a:lnTo>
                  <a:lnTo>
                    <a:pt x="462" y="158"/>
                  </a:lnTo>
                  <a:lnTo>
                    <a:pt x="468" y="154"/>
                  </a:lnTo>
                  <a:lnTo>
                    <a:pt x="470" y="152"/>
                  </a:lnTo>
                  <a:lnTo>
                    <a:pt x="472" y="150"/>
                  </a:lnTo>
                  <a:lnTo>
                    <a:pt x="474" y="146"/>
                  </a:lnTo>
                  <a:lnTo>
                    <a:pt x="474" y="144"/>
                  </a:lnTo>
                  <a:lnTo>
                    <a:pt x="472" y="140"/>
                  </a:lnTo>
                  <a:lnTo>
                    <a:pt x="470" y="138"/>
                  </a:lnTo>
                  <a:lnTo>
                    <a:pt x="464" y="138"/>
                  </a:lnTo>
                  <a:lnTo>
                    <a:pt x="462" y="138"/>
                  </a:lnTo>
                  <a:lnTo>
                    <a:pt x="460" y="140"/>
                  </a:lnTo>
                  <a:lnTo>
                    <a:pt x="454" y="140"/>
                  </a:lnTo>
                  <a:lnTo>
                    <a:pt x="451" y="142"/>
                  </a:lnTo>
                  <a:lnTo>
                    <a:pt x="445" y="142"/>
                  </a:lnTo>
                  <a:lnTo>
                    <a:pt x="443" y="142"/>
                  </a:lnTo>
                  <a:lnTo>
                    <a:pt x="441" y="140"/>
                  </a:lnTo>
                  <a:lnTo>
                    <a:pt x="441" y="136"/>
                  </a:lnTo>
                  <a:lnTo>
                    <a:pt x="441" y="134"/>
                  </a:lnTo>
                  <a:lnTo>
                    <a:pt x="441" y="133"/>
                  </a:lnTo>
                  <a:lnTo>
                    <a:pt x="441" y="131"/>
                  </a:lnTo>
                  <a:lnTo>
                    <a:pt x="439" y="127"/>
                  </a:lnTo>
                  <a:lnTo>
                    <a:pt x="437" y="125"/>
                  </a:lnTo>
                  <a:lnTo>
                    <a:pt x="435" y="123"/>
                  </a:lnTo>
                  <a:lnTo>
                    <a:pt x="433" y="121"/>
                  </a:lnTo>
                  <a:lnTo>
                    <a:pt x="431" y="121"/>
                  </a:lnTo>
                  <a:lnTo>
                    <a:pt x="429" y="121"/>
                  </a:lnTo>
                  <a:lnTo>
                    <a:pt x="426" y="121"/>
                  </a:lnTo>
                  <a:lnTo>
                    <a:pt x="420" y="123"/>
                  </a:lnTo>
                  <a:lnTo>
                    <a:pt x="416" y="123"/>
                  </a:lnTo>
                  <a:lnTo>
                    <a:pt x="410" y="125"/>
                  </a:lnTo>
                  <a:lnTo>
                    <a:pt x="406" y="127"/>
                  </a:lnTo>
                  <a:lnTo>
                    <a:pt x="405" y="129"/>
                  </a:lnTo>
                  <a:lnTo>
                    <a:pt x="406" y="129"/>
                  </a:lnTo>
                  <a:lnTo>
                    <a:pt x="408" y="125"/>
                  </a:lnTo>
                  <a:lnTo>
                    <a:pt x="410" y="121"/>
                  </a:lnTo>
                  <a:lnTo>
                    <a:pt x="416" y="115"/>
                  </a:lnTo>
                  <a:lnTo>
                    <a:pt x="420" y="111"/>
                  </a:lnTo>
                  <a:lnTo>
                    <a:pt x="428" y="106"/>
                  </a:lnTo>
                  <a:lnTo>
                    <a:pt x="433" y="102"/>
                  </a:lnTo>
                  <a:lnTo>
                    <a:pt x="441" y="100"/>
                  </a:lnTo>
                  <a:lnTo>
                    <a:pt x="443" y="98"/>
                  </a:lnTo>
                  <a:lnTo>
                    <a:pt x="445" y="98"/>
                  </a:lnTo>
                  <a:lnTo>
                    <a:pt x="447" y="98"/>
                  </a:lnTo>
                  <a:lnTo>
                    <a:pt x="451" y="96"/>
                  </a:lnTo>
                  <a:lnTo>
                    <a:pt x="453" y="96"/>
                  </a:lnTo>
                  <a:lnTo>
                    <a:pt x="456" y="98"/>
                  </a:lnTo>
                  <a:lnTo>
                    <a:pt x="458" y="100"/>
                  </a:lnTo>
                  <a:lnTo>
                    <a:pt x="458" y="104"/>
                  </a:lnTo>
                  <a:lnTo>
                    <a:pt x="458" y="106"/>
                  </a:lnTo>
                  <a:lnTo>
                    <a:pt x="458" y="110"/>
                  </a:lnTo>
                  <a:lnTo>
                    <a:pt x="456" y="115"/>
                  </a:lnTo>
                  <a:lnTo>
                    <a:pt x="456" y="121"/>
                  </a:lnTo>
                  <a:lnTo>
                    <a:pt x="458" y="125"/>
                  </a:lnTo>
                  <a:lnTo>
                    <a:pt x="460" y="127"/>
                  </a:lnTo>
                  <a:lnTo>
                    <a:pt x="464" y="127"/>
                  </a:lnTo>
                  <a:lnTo>
                    <a:pt x="472" y="121"/>
                  </a:lnTo>
                  <a:lnTo>
                    <a:pt x="472" y="119"/>
                  </a:lnTo>
                  <a:lnTo>
                    <a:pt x="474" y="119"/>
                  </a:lnTo>
                  <a:lnTo>
                    <a:pt x="476" y="117"/>
                  </a:lnTo>
                  <a:lnTo>
                    <a:pt x="477" y="115"/>
                  </a:lnTo>
                  <a:lnTo>
                    <a:pt x="479" y="115"/>
                  </a:lnTo>
                  <a:lnTo>
                    <a:pt x="481" y="117"/>
                  </a:lnTo>
                  <a:lnTo>
                    <a:pt x="483" y="121"/>
                  </a:lnTo>
                  <a:lnTo>
                    <a:pt x="485" y="121"/>
                  </a:lnTo>
                  <a:lnTo>
                    <a:pt x="487" y="121"/>
                  </a:lnTo>
                  <a:lnTo>
                    <a:pt x="489" y="123"/>
                  </a:lnTo>
                  <a:lnTo>
                    <a:pt x="493" y="123"/>
                  </a:lnTo>
                  <a:lnTo>
                    <a:pt x="497" y="123"/>
                  </a:lnTo>
                  <a:lnTo>
                    <a:pt x="500" y="123"/>
                  </a:lnTo>
                  <a:lnTo>
                    <a:pt x="504" y="121"/>
                  </a:lnTo>
                  <a:lnTo>
                    <a:pt x="508" y="119"/>
                  </a:lnTo>
                  <a:lnTo>
                    <a:pt x="508" y="117"/>
                  </a:lnTo>
                  <a:lnTo>
                    <a:pt x="510" y="115"/>
                  </a:lnTo>
                  <a:lnTo>
                    <a:pt x="510" y="113"/>
                  </a:lnTo>
                  <a:lnTo>
                    <a:pt x="510" y="111"/>
                  </a:lnTo>
                  <a:lnTo>
                    <a:pt x="508" y="110"/>
                  </a:lnTo>
                  <a:lnTo>
                    <a:pt x="506" y="106"/>
                  </a:lnTo>
                  <a:lnTo>
                    <a:pt x="502" y="104"/>
                  </a:lnTo>
                  <a:lnTo>
                    <a:pt x="500" y="104"/>
                  </a:lnTo>
                  <a:lnTo>
                    <a:pt x="499" y="104"/>
                  </a:lnTo>
                  <a:lnTo>
                    <a:pt x="495" y="104"/>
                  </a:lnTo>
                  <a:lnTo>
                    <a:pt x="489" y="100"/>
                  </a:lnTo>
                  <a:lnTo>
                    <a:pt x="485" y="96"/>
                  </a:lnTo>
                  <a:lnTo>
                    <a:pt x="477" y="92"/>
                  </a:lnTo>
                  <a:lnTo>
                    <a:pt x="477" y="90"/>
                  </a:lnTo>
                  <a:lnTo>
                    <a:pt x="477" y="88"/>
                  </a:lnTo>
                  <a:lnTo>
                    <a:pt x="476" y="85"/>
                  </a:lnTo>
                  <a:lnTo>
                    <a:pt x="474" y="81"/>
                  </a:lnTo>
                  <a:lnTo>
                    <a:pt x="470" y="77"/>
                  </a:lnTo>
                  <a:lnTo>
                    <a:pt x="464" y="73"/>
                  </a:lnTo>
                  <a:lnTo>
                    <a:pt x="458" y="71"/>
                  </a:lnTo>
                  <a:lnTo>
                    <a:pt x="451" y="71"/>
                  </a:lnTo>
                  <a:lnTo>
                    <a:pt x="449" y="71"/>
                  </a:lnTo>
                  <a:lnTo>
                    <a:pt x="447" y="71"/>
                  </a:lnTo>
                  <a:lnTo>
                    <a:pt x="441" y="73"/>
                  </a:lnTo>
                  <a:lnTo>
                    <a:pt x="437" y="73"/>
                  </a:lnTo>
                  <a:lnTo>
                    <a:pt x="431" y="73"/>
                  </a:lnTo>
                  <a:lnTo>
                    <a:pt x="426" y="71"/>
                  </a:lnTo>
                  <a:lnTo>
                    <a:pt x="422" y="71"/>
                  </a:lnTo>
                  <a:lnTo>
                    <a:pt x="416" y="67"/>
                  </a:lnTo>
                  <a:lnTo>
                    <a:pt x="416" y="65"/>
                  </a:lnTo>
                  <a:lnTo>
                    <a:pt x="414" y="63"/>
                  </a:lnTo>
                  <a:lnTo>
                    <a:pt x="412" y="60"/>
                  </a:lnTo>
                  <a:lnTo>
                    <a:pt x="410" y="58"/>
                  </a:lnTo>
                  <a:lnTo>
                    <a:pt x="408" y="56"/>
                  </a:lnTo>
                  <a:lnTo>
                    <a:pt x="406" y="54"/>
                  </a:lnTo>
                  <a:lnTo>
                    <a:pt x="405" y="54"/>
                  </a:lnTo>
                  <a:lnTo>
                    <a:pt x="403" y="52"/>
                  </a:lnTo>
                  <a:lnTo>
                    <a:pt x="401" y="52"/>
                  </a:lnTo>
                  <a:lnTo>
                    <a:pt x="397" y="52"/>
                  </a:lnTo>
                  <a:lnTo>
                    <a:pt x="395" y="54"/>
                  </a:lnTo>
                  <a:lnTo>
                    <a:pt x="391" y="58"/>
                  </a:lnTo>
                  <a:lnTo>
                    <a:pt x="389" y="63"/>
                  </a:lnTo>
                  <a:lnTo>
                    <a:pt x="387" y="63"/>
                  </a:lnTo>
                  <a:lnTo>
                    <a:pt x="387" y="65"/>
                  </a:lnTo>
                  <a:lnTo>
                    <a:pt x="387" y="67"/>
                  </a:lnTo>
                  <a:lnTo>
                    <a:pt x="385" y="67"/>
                  </a:lnTo>
                  <a:lnTo>
                    <a:pt x="383" y="67"/>
                  </a:lnTo>
                  <a:lnTo>
                    <a:pt x="380" y="67"/>
                  </a:lnTo>
                  <a:lnTo>
                    <a:pt x="376" y="65"/>
                  </a:lnTo>
                  <a:lnTo>
                    <a:pt x="374" y="63"/>
                  </a:lnTo>
                  <a:lnTo>
                    <a:pt x="370" y="62"/>
                  </a:lnTo>
                  <a:lnTo>
                    <a:pt x="366" y="60"/>
                  </a:lnTo>
                  <a:lnTo>
                    <a:pt x="362" y="58"/>
                  </a:lnTo>
                  <a:lnTo>
                    <a:pt x="357" y="58"/>
                  </a:lnTo>
                  <a:lnTo>
                    <a:pt x="351" y="56"/>
                  </a:lnTo>
                  <a:lnTo>
                    <a:pt x="347" y="54"/>
                  </a:lnTo>
                  <a:lnTo>
                    <a:pt x="343" y="54"/>
                  </a:lnTo>
                  <a:lnTo>
                    <a:pt x="337" y="54"/>
                  </a:lnTo>
                  <a:lnTo>
                    <a:pt x="334" y="54"/>
                  </a:lnTo>
                  <a:lnTo>
                    <a:pt x="332" y="58"/>
                  </a:lnTo>
                  <a:lnTo>
                    <a:pt x="332" y="62"/>
                  </a:lnTo>
                  <a:lnTo>
                    <a:pt x="334" y="69"/>
                  </a:lnTo>
                  <a:lnTo>
                    <a:pt x="334" y="71"/>
                  </a:lnTo>
                  <a:lnTo>
                    <a:pt x="335" y="73"/>
                  </a:lnTo>
                  <a:lnTo>
                    <a:pt x="337" y="75"/>
                  </a:lnTo>
                  <a:lnTo>
                    <a:pt x="339" y="77"/>
                  </a:lnTo>
                  <a:lnTo>
                    <a:pt x="341" y="79"/>
                  </a:lnTo>
                  <a:lnTo>
                    <a:pt x="341" y="83"/>
                  </a:lnTo>
                  <a:lnTo>
                    <a:pt x="341" y="85"/>
                  </a:lnTo>
                  <a:lnTo>
                    <a:pt x="343" y="85"/>
                  </a:lnTo>
                  <a:lnTo>
                    <a:pt x="343" y="87"/>
                  </a:lnTo>
                  <a:lnTo>
                    <a:pt x="343" y="90"/>
                  </a:lnTo>
                  <a:lnTo>
                    <a:pt x="345" y="92"/>
                  </a:lnTo>
                  <a:lnTo>
                    <a:pt x="345" y="96"/>
                  </a:lnTo>
                  <a:lnTo>
                    <a:pt x="343" y="98"/>
                  </a:lnTo>
                  <a:lnTo>
                    <a:pt x="341" y="100"/>
                  </a:lnTo>
                  <a:lnTo>
                    <a:pt x="339" y="102"/>
                  </a:lnTo>
                  <a:lnTo>
                    <a:pt x="337" y="102"/>
                  </a:lnTo>
                  <a:lnTo>
                    <a:pt x="335" y="104"/>
                  </a:lnTo>
                  <a:lnTo>
                    <a:pt x="335" y="106"/>
                  </a:lnTo>
                  <a:lnTo>
                    <a:pt x="335" y="108"/>
                  </a:lnTo>
                  <a:lnTo>
                    <a:pt x="335" y="110"/>
                  </a:lnTo>
                  <a:lnTo>
                    <a:pt x="335" y="111"/>
                  </a:lnTo>
                  <a:lnTo>
                    <a:pt x="335" y="113"/>
                  </a:lnTo>
                  <a:lnTo>
                    <a:pt x="335" y="115"/>
                  </a:lnTo>
                  <a:lnTo>
                    <a:pt x="335" y="117"/>
                  </a:lnTo>
                  <a:lnTo>
                    <a:pt x="334" y="119"/>
                  </a:lnTo>
                  <a:lnTo>
                    <a:pt x="332" y="117"/>
                  </a:lnTo>
                  <a:lnTo>
                    <a:pt x="328" y="115"/>
                  </a:lnTo>
                  <a:lnTo>
                    <a:pt x="326" y="111"/>
                  </a:lnTo>
                  <a:lnTo>
                    <a:pt x="326" y="108"/>
                  </a:lnTo>
                  <a:lnTo>
                    <a:pt x="324" y="104"/>
                  </a:lnTo>
                  <a:lnTo>
                    <a:pt x="322" y="98"/>
                  </a:lnTo>
                  <a:lnTo>
                    <a:pt x="318" y="94"/>
                  </a:lnTo>
                  <a:lnTo>
                    <a:pt x="316" y="92"/>
                  </a:lnTo>
                  <a:lnTo>
                    <a:pt x="312" y="90"/>
                  </a:lnTo>
                  <a:lnTo>
                    <a:pt x="311" y="88"/>
                  </a:lnTo>
                  <a:lnTo>
                    <a:pt x="307" y="87"/>
                  </a:lnTo>
                  <a:lnTo>
                    <a:pt x="303" y="85"/>
                  </a:lnTo>
                  <a:lnTo>
                    <a:pt x="299" y="85"/>
                  </a:lnTo>
                  <a:lnTo>
                    <a:pt x="293" y="83"/>
                  </a:lnTo>
                  <a:lnTo>
                    <a:pt x="291" y="83"/>
                  </a:lnTo>
                  <a:lnTo>
                    <a:pt x="288" y="85"/>
                  </a:lnTo>
                  <a:lnTo>
                    <a:pt x="286" y="85"/>
                  </a:lnTo>
                  <a:lnTo>
                    <a:pt x="284" y="85"/>
                  </a:lnTo>
                  <a:lnTo>
                    <a:pt x="282" y="83"/>
                  </a:lnTo>
                  <a:lnTo>
                    <a:pt x="278" y="83"/>
                  </a:lnTo>
                  <a:lnTo>
                    <a:pt x="276" y="81"/>
                  </a:lnTo>
                  <a:lnTo>
                    <a:pt x="274" y="77"/>
                  </a:lnTo>
                  <a:lnTo>
                    <a:pt x="272" y="73"/>
                  </a:lnTo>
                  <a:lnTo>
                    <a:pt x="270" y="71"/>
                  </a:lnTo>
                  <a:lnTo>
                    <a:pt x="270" y="67"/>
                  </a:lnTo>
                  <a:lnTo>
                    <a:pt x="268" y="63"/>
                  </a:lnTo>
                  <a:lnTo>
                    <a:pt x="270" y="60"/>
                  </a:lnTo>
                  <a:lnTo>
                    <a:pt x="272" y="58"/>
                  </a:lnTo>
                  <a:lnTo>
                    <a:pt x="274" y="56"/>
                  </a:lnTo>
                  <a:lnTo>
                    <a:pt x="282" y="56"/>
                  </a:lnTo>
                  <a:lnTo>
                    <a:pt x="284" y="56"/>
                  </a:lnTo>
                  <a:lnTo>
                    <a:pt x="288" y="56"/>
                  </a:lnTo>
                  <a:lnTo>
                    <a:pt x="291" y="58"/>
                  </a:lnTo>
                  <a:lnTo>
                    <a:pt x="297" y="58"/>
                  </a:lnTo>
                  <a:lnTo>
                    <a:pt x="301" y="56"/>
                  </a:lnTo>
                  <a:lnTo>
                    <a:pt x="305" y="56"/>
                  </a:lnTo>
                  <a:lnTo>
                    <a:pt x="307" y="52"/>
                  </a:lnTo>
                  <a:lnTo>
                    <a:pt x="307" y="50"/>
                  </a:lnTo>
                  <a:lnTo>
                    <a:pt x="307" y="48"/>
                  </a:lnTo>
                  <a:lnTo>
                    <a:pt x="307" y="46"/>
                  </a:lnTo>
                  <a:lnTo>
                    <a:pt x="307" y="42"/>
                  </a:lnTo>
                  <a:lnTo>
                    <a:pt x="305" y="40"/>
                  </a:lnTo>
                  <a:lnTo>
                    <a:pt x="303" y="37"/>
                  </a:lnTo>
                  <a:lnTo>
                    <a:pt x="301" y="35"/>
                  </a:lnTo>
                  <a:lnTo>
                    <a:pt x="301" y="31"/>
                  </a:lnTo>
                  <a:lnTo>
                    <a:pt x="301" y="27"/>
                  </a:lnTo>
                  <a:lnTo>
                    <a:pt x="303" y="23"/>
                  </a:lnTo>
                  <a:lnTo>
                    <a:pt x="303" y="19"/>
                  </a:lnTo>
                  <a:lnTo>
                    <a:pt x="305" y="17"/>
                  </a:lnTo>
                  <a:lnTo>
                    <a:pt x="307" y="15"/>
                  </a:lnTo>
                  <a:lnTo>
                    <a:pt x="311" y="17"/>
                  </a:lnTo>
                  <a:lnTo>
                    <a:pt x="312" y="17"/>
                  </a:lnTo>
                  <a:lnTo>
                    <a:pt x="314" y="17"/>
                  </a:lnTo>
                  <a:lnTo>
                    <a:pt x="316" y="19"/>
                  </a:lnTo>
                  <a:lnTo>
                    <a:pt x="318" y="21"/>
                  </a:lnTo>
                  <a:lnTo>
                    <a:pt x="320" y="21"/>
                  </a:lnTo>
                  <a:lnTo>
                    <a:pt x="322" y="25"/>
                  </a:lnTo>
                  <a:lnTo>
                    <a:pt x="322" y="27"/>
                  </a:lnTo>
                  <a:lnTo>
                    <a:pt x="324" y="29"/>
                  </a:lnTo>
                  <a:lnTo>
                    <a:pt x="324" y="31"/>
                  </a:lnTo>
                  <a:lnTo>
                    <a:pt x="326" y="31"/>
                  </a:lnTo>
                  <a:lnTo>
                    <a:pt x="328" y="33"/>
                  </a:lnTo>
                  <a:lnTo>
                    <a:pt x="332" y="33"/>
                  </a:lnTo>
                  <a:lnTo>
                    <a:pt x="335" y="33"/>
                  </a:lnTo>
                  <a:lnTo>
                    <a:pt x="339" y="33"/>
                  </a:lnTo>
                  <a:lnTo>
                    <a:pt x="341" y="33"/>
                  </a:lnTo>
                  <a:lnTo>
                    <a:pt x="343" y="31"/>
                  </a:lnTo>
                  <a:lnTo>
                    <a:pt x="345" y="31"/>
                  </a:lnTo>
                  <a:lnTo>
                    <a:pt x="349" y="33"/>
                  </a:lnTo>
                  <a:lnTo>
                    <a:pt x="353" y="33"/>
                  </a:lnTo>
                  <a:lnTo>
                    <a:pt x="355" y="35"/>
                  </a:lnTo>
                  <a:lnTo>
                    <a:pt x="358" y="37"/>
                  </a:lnTo>
                  <a:lnTo>
                    <a:pt x="358" y="39"/>
                  </a:lnTo>
                  <a:lnTo>
                    <a:pt x="360" y="39"/>
                  </a:lnTo>
                  <a:lnTo>
                    <a:pt x="362" y="42"/>
                  </a:lnTo>
                  <a:lnTo>
                    <a:pt x="364" y="44"/>
                  </a:lnTo>
                  <a:lnTo>
                    <a:pt x="368" y="46"/>
                  </a:lnTo>
                  <a:lnTo>
                    <a:pt x="372" y="46"/>
                  </a:lnTo>
                  <a:lnTo>
                    <a:pt x="376" y="44"/>
                  </a:lnTo>
                  <a:lnTo>
                    <a:pt x="380" y="42"/>
                  </a:lnTo>
                  <a:lnTo>
                    <a:pt x="380" y="40"/>
                  </a:lnTo>
                  <a:lnTo>
                    <a:pt x="380" y="39"/>
                  </a:lnTo>
                  <a:lnTo>
                    <a:pt x="382" y="35"/>
                  </a:lnTo>
                  <a:lnTo>
                    <a:pt x="382" y="33"/>
                  </a:lnTo>
                  <a:lnTo>
                    <a:pt x="382" y="29"/>
                  </a:lnTo>
                  <a:lnTo>
                    <a:pt x="382" y="27"/>
                  </a:lnTo>
                  <a:lnTo>
                    <a:pt x="382" y="25"/>
                  </a:lnTo>
                  <a:lnTo>
                    <a:pt x="382" y="23"/>
                  </a:lnTo>
                  <a:lnTo>
                    <a:pt x="380" y="23"/>
                  </a:lnTo>
                  <a:lnTo>
                    <a:pt x="378" y="21"/>
                  </a:lnTo>
                  <a:lnTo>
                    <a:pt x="376" y="19"/>
                  </a:lnTo>
                  <a:lnTo>
                    <a:pt x="372" y="17"/>
                  </a:lnTo>
                  <a:lnTo>
                    <a:pt x="366" y="15"/>
                  </a:lnTo>
                  <a:lnTo>
                    <a:pt x="362" y="15"/>
                  </a:lnTo>
                  <a:lnTo>
                    <a:pt x="355" y="14"/>
                  </a:lnTo>
                  <a:lnTo>
                    <a:pt x="353" y="14"/>
                  </a:lnTo>
                  <a:lnTo>
                    <a:pt x="349" y="15"/>
                  </a:lnTo>
                  <a:lnTo>
                    <a:pt x="347" y="15"/>
                  </a:lnTo>
                  <a:lnTo>
                    <a:pt x="343" y="15"/>
                  </a:lnTo>
                  <a:lnTo>
                    <a:pt x="339" y="14"/>
                  </a:lnTo>
                  <a:lnTo>
                    <a:pt x="335" y="14"/>
                  </a:lnTo>
                  <a:lnTo>
                    <a:pt x="334" y="10"/>
                  </a:lnTo>
                  <a:lnTo>
                    <a:pt x="334" y="8"/>
                  </a:lnTo>
                  <a:lnTo>
                    <a:pt x="332" y="6"/>
                  </a:lnTo>
                  <a:lnTo>
                    <a:pt x="330" y="4"/>
                  </a:lnTo>
                  <a:lnTo>
                    <a:pt x="328" y="2"/>
                  </a:lnTo>
                  <a:lnTo>
                    <a:pt x="324" y="0"/>
                  </a:lnTo>
                  <a:lnTo>
                    <a:pt x="320" y="0"/>
                  </a:lnTo>
                  <a:lnTo>
                    <a:pt x="312" y="0"/>
                  </a:lnTo>
                  <a:lnTo>
                    <a:pt x="311" y="0"/>
                  </a:lnTo>
                  <a:lnTo>
                    <a:pt x="307" y="0"/>
                  </a:lnTo>
                  <a:lnTo>
                    <a:pt x="303" y="2"/>
                  </a:lnTo>
                  <a:lnTo>
                    <a:pt x="299" y="2"/>
                  </a:lnTo>
                  <a:lnTo>
                    <a:pt x="295" y="4"/>
                  </a:lnTo>
                  <a:lnTo>
                    <a:pt x="293" y="4"/>
                  </a:lnTo>
                  <a:lnTo>
                    <a:pt x="291" y="4"/>
                  </a:lnTo>
                  <a:lnTo>
                    <a:pt x="289" y="4"/>
                  </a:lnTo>
                  <a:lnTo>
                    <a:pt x="288" y="2"/>
                  </a:lnTo>
                  <a:lnTo>
                    <a:pt x="286" y="2"/>
                  </a:lnTo>
                  <a:lnTo>
                    <a:pt x="284" y="2"/>
                  </a:lnTo>
                  <a:lnTo>
                    <a:pt x="282" y="4"/>
                  </a:lnTo>
                  <a:lnTo>
                    <a:pt x="280" y="6"/>
                  </a:lnTo>
                  <a:lnTo>
                    <a:pt x="280" y="12"/>
                  </a:lnTo>
                  <a:lnTo>
                    <a:pt x="280" y="17"/>
                  </a:lnTo>
                  <a:lnTo>
                    <a:pt x="280" y="19"/>
                  </a:lnTo>
                  <a:lnTo>
                    <a:pt x="280" y="21"/>
                  </a:lnTo>
                  <a:lnTo>
                    <a:pt x="278" y="25"/>
                  </a:lnTo>
                  <a:lnTo>
                    <a:pt x="274" y="27"/>
                  </a:lnTo>
                  <a:lnTo>
                    <a:pt x="272" y="27"/>
                  </a:lnTo>
                  <a:lnTo>
                    <a:pt x="266" y="23"/>
                  </a:lnTo>
                  <a:lnTo>
                    <a:pt x="264" y="21"/>
                  </a:lnTo>
                  <a:lnTo>
                    <a:pt x="263" y="19"/>
                  </a:lnTo>
                  <a:lnTo>
                    <a:pt x="259" y="17"/>
                  </a:lnTo>
                  <a:lnTo>
                    <a:pt x="255" y="17"/>
                  </a:lnTo>
                  <a:lnTo>
                    <a:pt x="251" y="19"/>
                  </a:lnTo>
                  <a:lnTo>
                    <a:pt x="247" y="23"/>
                  </a:lnTo>
                  <a:lnTo>
                    <a:pt x="243" y="29"/>
                  </a:lnTo>
                  <a:lnTo>
                    <a:pt x="243" y="31"/>
                  </a:lnTo>
                  <a:lnTo>
                    <a:pt x="241" y="31"/>
                  </a:lnTo>
                  <a:lnTo>
                    <a:pt x="241" y="33"/>
                  </a:lnTo>
                  <a:lnTo>
                    <a:pt x="240" y="35"/>
                  </a:lnTo>
                  <a:lnTo>
                    <a:pt x="236" y="37"/>
                  </a:lnTo>
                  <a:lnTo>
                    <a:pt x="232" y="39"/>
                  </a:lnTo>
                  <a:lnTo>
                    <a:pt x="226" y="39"/>
                  </a:lnTo>
                  <a:lnTo>
                    <a:pt x="220" y="39"/>
                  </a:lnTo>
                  <a:lnTo>
                    <a:pt x="218" y="37"/>
                  </a:lnTo>
                  <a:lnTo>
                    <a:pt x="217" y="35"/>
                  </a:lnTo>
                  <a:lnTo>
                    <a:pt x="215" y="35"/>
                  </a:lnTo>
                  <a:lnTo>
                    <a:pt x="213" y="33"/>
                  </a:lnTo>
                  <a:lnTo>
                    <a:pt x="209" y="31"/>
                  </a:lnTo>
                  <a:lnTo>
                    <a:pt x="209" y="29"/>
                  </a:lnTo>
                  <a:lnTo>
                    <a:pt x="207" y="27"/>
                  </a:lnTo>
                  <a:lnTo>
                    <a:pt x="205" y="25"/>
                  </a:lnTo>
                  <a:lnTo>
                    <a:pt x="201" y="25"/>
                  </a:lnTo>
                  <a:lnTo>
                    <a:pt x="199" y="23"/>
                  </a:lnTo>
                  <a:lnTo>
                    <a:pt x="195" y="23"/>
                  </a:lnTo>
                  <a:lnTo>
                    <a:pt x="192" y="23"/>
                  </a:lnTo>
                  <a:lnTo>
                    <a:pt x="186" y="25"/>
                  </a:lnTo>
                  <a:lnTo>
                    <a:pt x="182" y="25"/>
                  </a:lnTo>
                  <a:lnTo>
                    <a:pt x="180" y="25"/>
                  </a:lnTo>
                  <a:lnTo>
                    <a:pt x="182" y="23"/>
                  </a:lnTo>
                  <a:lnTo>
                    <a:pt x="184" y="23"/>
                  </a:lnTo>
                  <a:lnTo>
                    <a:pt x="182" y="25"/>
                  </a:lnTo>
                  <a:lnTo>
                    <a:pt x="178" y="25"/>
                  </a:lnTo>
                  <a:lnTo>
                    <a:pt x="174" y="27"/>
                  </a:lnTo>
                  <a:lnTo>
                    <a:pt x="169" y="29"/>
                  </a:lnTo>
                  <a:lnTo>
                    <a:pt x="163" y="29"/>
                  </a:lnTo>
                  <a:lnTo>
                    <a:pt x="155" y="29"/>
                  </a:lnTo>
                  <a:lnTo>
                    <a:pt x="146" y="27"/>
                  </a:lnTo>
                  <a:lnTo>
                    <a:pt x="144" y="25"/>
                  </a:lnTo>
                  <a:lnTo>
                    <a:pt x="142" y="23"/>
                  </a:lnTo>
                  <a:lnTo>
                    <a:pt x="140" y="21"/>
                  </a:lnTo>
                  <a:lnTo>
                    <a:pt x="136" y="19"/>
                  </a:lnTo>
                  <a:lnTo>
                    <a:pt x="130" y="21"/>
                  </a:lnTo>
                  <a:lnTo>
                    <a:pt x="124" y="23"/>
                  </a:lnTo>
                  <a:lnTo>
                    <a:pt x="119" y="29"/>
                  </a:lnTo>
                  <a:lnTo>
                    <a:pt x="117" y="31"/>
                  </a:lnTo>
                  <a:lnTo>
                    <a:pt x="115" y="31"/>
                  </a:lnTo>
                  <a:lnTo>
                    <a:pt x="111" y="33"/>
                  </a:lnTo>
                  <a:lnTo>
                    <a:pt x="107" y="37"/>
                  </a:lnTo>
                  <a:lnTo>
                    <a:pt x="105" y="39"/>
                  </a:lnTo>
                  <a:lnTo>
                    <a:pt x="101" y="39"/>
                  </a:lnTo>
                  <a:lnTo>
                    <a:pt x="99" y="40"/>
                  </a:lnTo>
                  <a:lnTo>
                    <a:pt x="98" y="42"/>
                  </a:lnTo>
                  <a:lnTo>
                    <a:pt x="96" y="44"/>
                  </a:lnTo>
                  <a:lnTo>
                    <a:pt x="94" y="46"/>
                  </a:lnTo>
                  <a:lnTo>
                    <a:pt x="92" y="48"/>
                  </a:lnTo>
                  <a:lnTo>
                    <a:pt x="90" y="52"/>
                  </a:lnTo>
                  <a:lnTo>
                    <a:pt x="88" y="54"/>
                  </a:lnTo>
                  <a:lnTo>
                    <a:pt x="86" y="58"/>
                  </a:lnTo>
                  <a:lnTo>
                    <a:pt x="84" y="58"/>
                  </a:lnTo>
                  <a:lnTo>
                    <a:pt x="82" y="60"/>
                  </a:lnTo>
                  <a:lnTo>
                    <a:pt x="80" y="62"/>
                  </a:lnTo>
                  <a:lnTo>
                    <a:pt x="78" y="63"/>
                  </a:lnTo>
                  <a:lnTo>
                    <a:pt x="76" y="65"/>
                  </a:lnTo>
                  <a:lnTo>
                    <a:pt x="75" y="65"/>
                  </a:lnTo>
                  <a:lnTo>
                    <a:pt x="73" y="65"/>
                  </a:lnTo>
                  <a:lnTo>
                    <a:pt x="71" y="67"/>
                  </a:lnTo>
                  <a:lnTo>
                    <a:pt x="69" y="67"/>
                  </a:lnTo>
                  <a:lnTo>
                    <a:pt x="67" y="69"/>
                  </a:lnTo>
                  <a:lnTo>
                    <a:pt x="63" y="69"/>
                  </a:lnTo>
                  <a:lnTo>
                    <a:pt x="61" y="71"/>
                  </a:lnTo>
                  <a:lnTo>
                    <a:pt x="57" y="75"/>
                  </a:lnTo>
                  <a:lnTo>
                    <a:pt x="55" y="77"/>
                  </a:lnTo>
                  <a:lnTo>
                    <a:pt x="53" y="77"/>
                  </a:lnTo>
                  <a:lnTo>
                    <a:pt x="51" y="79"/>
                  </a:lnTo>
                  <a:lnTo>
                    <a:pt x="48" y="81"/>
                  </a:lnTo>
                  <a:lnTo>
                    <a:pt x="46" y="83"/>
                  </a:lnTo>
                  <a:lnTo>
                    <a:pt x="42" y="85"/>
                  </a:lnTo>
                  <a:lnTo>
                    <a:pt x="38" y="87"/>
                  </a:lnTo>
                  <a:lnTo>
                    <a:pt x="34" y="87"/>
                  </a:lnTo>
                  <a:lnTo>
                    <a:pt x="34" y="88"/>
                  </a:lnTo>
                  <a:lnTo>
                    <a:pt x="32" y="88"/>
                  </a:lnTo>
                  <a:lnTo>
                    <a:pt x="30" y="90"/>
                  </a:lnTo>
                  <a:lnTo>
                    <a:pt x="28" y="92"/>
                  </a:lnTo>
                  <a:lnTo>
                    <a:pt x="27" y="94"/>
                  </a:lnTo>
                  <a:lnTo>
                    <a:pt x="23" y="96"/>
                  </a:lnTo>
                  <a:lnTo>
                    <a:pt x="21" y="100"/>
                  </a:lnTo>
                  <a:lnTo>
                    <a:pt x="19" y="102"/>
                  </a:lnTo>
                  <a:lnTo>
                    <a:pt x="17" y="104"/>
                  </a:lnTo>
                  <a:lnTo>
                    <a:pt x="15" y="108"/>
                  </a:lnTo>
                  <a:lnTo>
                    <a:pt x="13" y="111"/>
                  </a:lnTo>
                  <a:lnTo>
                    <a:pt x="11" y="113"/>
                  </a:lnTo>
                  <a:lnTo>
                    <a:pt x="7" y="117"/>
                  </a:lnTo>
                  <a:lnTo>
                    <a:pt x="7" y="119"/>
                  </a:lnTo>
                  <a:lnTo>
                    <a:pt x="5" y="119"/>
                  </a:lnTo>
                  <a:lnTo>
                    <a:pt x="4" y="121"/>
                  </a:lnTo>
                  <a:lnTo>
                    <a:pt x="2" y="125"/>
                  </a:lnTo>
                  <a:lnTo>
                    <a:pt x="0" y="127"/>
                  </a:lnTo>
                  <a:lnTo>
                    <a:pt x="0" y="131"/>
                  </a:lnTo>
                  <a:lnTo>
                    <a:pt x="4" y="131"/>
                  </a:lnTo>
                  <a:lnTo>
                    <a:pt x="9" y="129"/>
                  </a:lnTo>
                  <a:lnTo>
                    <a:pt x="11" y="127"/>
                  </a:lnTo>
                  <a:lnTo>
                    <a:pt x="11" y="125"/>
                  </a:lnTo>
                  <a:lnTo>
                    <a:pt x="15" y="123"/>
                  </a:lnTo>
                  <a:lnTo>
                    <a:pt x="17" y="119"/>
                  </a:lnTo>
                  <a:lnTo>
                    <a:pt x="21" y="117"/>
                  </a:lnTo>
                  <a:lnTo>
                    <a:pt x="25" y="115"/>
                  </a:lnTo>
                  <a:lnTo>
                    <a:pt x="28" y="113"/>
                  </a:lnTo>
                  <a:lnTo>
                    <a:pt x="30" y="113"/>
                  </a:lnTo>
                  <a:lnTo>
                    <a:pt x="32" y="111"/>
                  </a:lnTo>
                  <a:lnTo>
                    <a:pt x="34" y="111"/>
                  </a:lnTo>
                  <a:lnTo>
                    <a:pt x="36" y="111"/>
                  </a:lnTo>
                  <a:lnTo>
                    <a:pt x="40" y="110"/>
                  </a:lnTo>
                  <a:lnTo>
                    <a:pt x="44" y="108"/>
                  </a:lnTo>
                  <a:lnTo>
                    <a:pt x="48" y="106"/>
                  </a:lnTo>
                  <a:lnTo>
                    <a:pt x="53" y="102"/>
                  </a:lnTo>
                  <a:lnTo>
                    <a:pt x="59" y="98"/>
                  </a:lnTo>
                  <a:lnTo>
                    <a:pt x="61" y="96"/>
                  </a:lnTo>
                  <a:lnTo>
                    <a:pt x="65" y="92"/>
                  </a:lnTo>
                  <a:lnTo>
                    <a:pt x="69" y="90"/>
                  </a:lnTo>
                  <a:lnTo>
                    <a:pt x="73" y="87"/>
                  </a:lnTo>
                  <a:lnTo>
                    <a:pt x="78" y="85"/>
                  </a:lnTo>
                  <a:lnTo>
                    <a:pt x="82" y="83"/>
                  </a:lnTo>
                  <a:lnTo>
                    <a:pt x="84" y="83"/>
                  </a:lnTo>
                  <a:lnTo>
                    <a:pt x="86" y="83"/>
                  </a:lnTo>
                  <a:lnTo>
                    <a:pt x="86" y="81"/>
                  </a:lnTo>
                  <a:lnTo>
                    <a:pt x="88" y="83"/>
                  </a:lnTo>
                  <a:lnTo>
                    <a:pt x="90" y="83"/>
                  </a:lnTo>
                  <a:lnTo>
                    <a:pt x="92" y="85"/>
                  </a:lnTo>
                  <a:lnTo>
                    <a:pt x="94" y="90"/>
                  </a:lnTo>
                  <a:lnTo>
                    <a:pt x="94" y="96"/>
                  </a:lnTo>
                  <a:lnTo>
                    <a:pt x="94" y="98"/>
                  </a:lnTo>
                  <a:lnTo>
                    <a:pt x="94" y="102"/>
                  </a:lnTo>
                  <a:lnTo>
                    <a:pt x="96" y="110"/>
                  </a:lnTo>
                  <a:lnTo>
                    <a:pt x="96" y="117"/>
                  </a:lnTo>
                  <a:lnTo>
                    <a:pt x="98" y="125"/>
                  </a:lnTo>
                  <a:lnTo>
                    <a:pt x="99" y="131"/>
                  </a:lnTo>
                  <a:lnTo>
                    <a:pt x="101" y="136"/>
                  </a:lnTo>
                  <a:lnTo>
                    <a:pt x="103" y="138"/>
                  </a:lnTo>
                  <a:lnTo>
                    <a:pt x="105" y="140"/>
                  </a:lnTo>
                  <a:lnTo>
                    <a:pt x="107" y="142"/>
                  </a:lnTo>
                  <a:lnTo>
                    <a:pt x="109" y="144"/>
                  </a:lnTo>
                  <a:lnTo>
                    <a:pt x="111" y="148"/>
                  </a:lnTo>
                  <a:lnTo>
                    <a:pt x="113" y="152"/>
                  </a:lnTo>
                  <a:lnTo>
                    <a:pt x="113" y="158"/>
                  </a:lnTo>
                  <a:lnTo>
                    <a:pt x="115" y="159"/>
                  </a:lnTo>
                  <a:lnTo>
                    <a:pt x="115" y="163"/>
                  </a:lnTo>
                  <a:lnTo>
                    <a:pt x="115" y="167"/>
                  </a:lnTo>
                  <a:lnTo>
                    <a:pt x="115" y="171"/>
                  </a:lnTo>
                  <a:lnTo>
                    <a:pt x="113" y="175"/>
                  </a:lnTo>
                  <a:lnTo>
                    <a:pt x="109" y="175"/>
                  </a:lnTo>
                  <a:lnTo>
                    <a:pt x="105" y="175"/>
                  </a:lnTo>
                  <a:lnTo>
                    <a:pt x="103" y="175"/>
                  </a:lnTo>
                  <a:lnTo>
                    <a:pt x="101" y="173"/>
                  </a:lnTo>
                  <a:lnTo>
                    <a:pt x="98" y="173"/>
                  </a:lnTo>
                  <a:lnTo>
                    <a:pt x="94" y="171"/>
                  </a:lnTo>
                  <a:lnTo>
                    <a:pt x="90" y="171"/>
                  </a:lnTo>
                  <a:lnTo>
                    <a:pt x="86" y="175"/>
                  </a:lnTo>
                  <a:lnTo>
                    <a:pt x="84" y="179"/>
                  </a:lnTo>
                  <a:lnTo>
                    <a:pt x="82" y="184"/>
                  </a:lnTo>
                  <a:lnTo>
                    <a:pt x="82" y="186"/>
                  </a:lnTo>
                  <a:lnTo>
                    <a:pt x="82" y="188"/>
                  </a:lnTo>
                  <a:lnTo>
                    <a:pt x="82" y="192"/>
                  </a:lnTo>
                  <a:lnTo>
                    <a:pt x="82" y="196"/>
                  </a:lnTo>
                  <a:lnTo>
                    <a:pt x="82" y="200"/>
                  </a:lnTo>
                  <a:lnTo>
                    <a:pt x="80" y="206"/>
                  </a:lnTo>
                  <a:lnTo>
                    <a:pt x="80" y="209"/>
                  </a:lnTo>
                  <a:lnTo>
                    <a:pt x="78" y="213"/>
                  </a:lnTo>
                  <a:lnTo>
                    <a:pt x="78" y="215"/>
                  </a:lnTo>
                  <a:lnTo>
                    <a:pt x="78" y="217"/>
                  </a:lnTo>
                  <a:lnTo>
                    <a:pt x="76" y="219"/>
                  </a:lnTo>
                  <a:lnTo>
                    <a:pt x="76" y="225"/>
                  </a:lnTo>
                  <a:lnTo>
                    <a:pt x="75" y="229"/>
                  </a:lnTo>
                  <a:lnTo>
                    <a:pt x="75" y="232"/>
                  </a:lnTo>
                  <a:lnTo>
                    <a:pt x="73" y="238"/>
                  </a:lnTo>
                  <a:lnTo>
                    <a:pt x="75" y="242"/>
                  </a:lnTo>
                  <a:lnTo>
                    <a:pt x="75" y="244"/>
                  </a:lnTo>
                  <a:lnTo>
                    <a:pt x="75" y="248"/>
                  </a:lnTo>
                  <a:lnTo>
                    <a:pt x="75" y="250"/>
                  </a:lnTo>
                  <a:lnTo>
                    <a:pt x="75" y="252"/>
                  </a:lnTo>
                  <a:lnTo>
                    <a:pt x="75" y="255"/>
                  </a:lnTo>
                  <a:lnTo>
                    <a:pt x="75" y="257"/>
                  </a:lnTo>
                  <a:lnTo>
                    <a:pt x="75" y="259"/>
                  </a:lnTo>
                  <a:lnTo>
                    <a:pt x="75" y="261"/>
                  </a:lnTo>
                  <a:lnTo>
                    <a:pt x="75" y="263"/>
                  </a:lnTo>
                  <a:lnTo>
                    <a:pt x="75" y="265"/>
                  </a:lnTo>
                  <a:lnTo>
                    <a:pt x="75" y="267"/>
                  </a:lnTo>
                  <a:lnTo>
                    <a:pt x="76" y="271"/>
                  </a:lnTo>
                  <a:lnTo>
                    <a:pt x="78" y="273"/>
                  </a:lnTo>
                  <a:lnTo>
                    <a:pt x="80" y="275"/>
                  </a:lnTo>
                  <a:lnTo>
                    <a:pt x="80" y="277"/>
                  </a:lnTo>
                  <a:lnTo>
                    <a:pt x="82" y="278"/>
                  </a:lnTo>
                  <a:lnTo>
                    <a:pt x="84" y="280"/>
                  </a:lnTo>
                  <a:lnTo>
                    <a:pt x="86" y="284"/>
                  </a:lnTo>
                  <a:lnTo>
                    <a:pt x="90" y="288"/>
                  </a:lnTo>
                  <a:lnTo>
                    <a:pt x="92" y="292"/>
                  </a:lnTo>
                  <a:lnTo>
                    <a:pt x="92" y="298"/>
                  </a:lnTo>
                  <a:lnTo>
                    <a:pt x="94" y="302"/>
                  </a:lnTo>
                  <a:lnTo>
                    <a:pt x="94" y="303"/>
                  </a:lnTo>
                  <a:lnTo>
                    <a:pt x="92" y="305"/>
                  </a:lnTo>
                  <a:lnTo>
                    <a:pt x="92" y="309"/>
                  </a:lnTo>
                  <a:lnTo>
                    <a:pt x="92" y="315"/>
                  </a:lnTo>
                  <a:lnTo>
                    <a:pt x="92" y="321"/>
                  </a:lnTo>
                  <a:lnTo>
                    <a:pt x="94" y="325"/>
                  </a:lnTo>
                  <a:lnTo>
                    <a:pt x="96" y="328"/>
                  </a:lnTo>
                  <a:lnTo>
                    <a:pt x="98" y="330"/>
                  </a:lnTo>
                  <a:lnTo>
                    <a:pt x="98" y="332"/>
                  </a:lnTo>
                  <a:lnTo>
                    <a:pt x="99" y="332"/>
                  </a:lnTo>
                  <a:lnTo>
                    <a:pt x="101" y="336"/>
                  </a:lnTo>
                  <a:lnTo>
                    <a:pt x="103" y="338"/>
                  </a:lnTo>
                  <a:lnTo>
                    <a:pt x="107" y="342"/>
                  </a:lnTo>
                  <a:lnTo>
                    <a:pt x="109" y="344"/>
                  </a:lnTo>
                  <a:lnTo>
                    <a:pt x="111" y="348"/>
                  </a:lnTo>
                  <a:lnTo>
                    <a:pt x="113" y="351"/>
                  </a:lnTo>
                  <a:lnTo>
                    <a:pt x="115" y="351"/>
                  </a:lnTo>
                  <a:lnTo>
                    <a:pt x="115" y="355"/>
                  </a:lnTo>
                  <a:lnTo>
                    <a:pt x="119" y="359"/>
                  </a:lnTo>
                  <a:lnTo>
                    <a:pt x="121" y="363"/>
                  </a:lnTo>
                  <a:lnTo>
                    <a:pt x="124" y="365"/>
                  </a:lnTo>
                  <a:lnTo>
                    <a:pt x="128" y="369"/>
                  </a:lnTo>
                  <a:lnTo>
                    <a:pt x="130" y="369"/>
                  </a:lnTo>
                  <a:lnTo>
                    <a:pt x="134" y="369"/>
                  </a:lnTo>
                  <a:lnTo>
                    <a:pt x="134" y="367"/>
                  </a:lnTo>
                  <a:lnTo>
                    <a:pt x="134" y="365"/>
                  </a:lnTo>
                  <a:lnTo>
                    <a:pt x="132" y="363"/>
                  </a:lnTo>
                  <a:lnTo>
                    <a:pt x="132" y="359"/>
                  </a:lnTo>
                  <a:lnTo>
                    <a:pt x="128" y="355"/>
                  </a:lnTo>
                  <a:lnTo>
                    <a:pt x="126" y="349"/>
                  </a:lnTo>
                  <a:lnTo>
                    <a:pt x="124" y="348"/>
                  </a:lnTo>
                  <a:lnTo>
                    <a:pt x="124" y="346"/>
                  </a:lnTo>
                  <a:lnTo>
                    <a:pt x="122" y="344"/>
                  </a:lnTo>
                  <a:lnTo>
                    <a:pt x="121" y="342"/>
                  </a:lnTo>
                  <a:lnTo>
                    <a:pt x="119" y="338"/>
                  </a:lnTo>
                  <a:lnTo>
                    <a:pt x="117" y="336"/>
                  </a:lnTo>
                  <a:lnTo>
                    <a:pt x="115" y="336"/>
                  </a:lnTo>
                  <a:lnTo>
                    <a:pt x="115" y="334"/>
                  </a:lnTo>
                  <a:lnTo>
                    <a:pt x="115" y="332"/>
                  </a:lnTo>
                  <a:lnTo>
                    <a:pt x="115" y="330"/>
                  </a:lnTo>
                  <a:lnTo>
                    <a:pt x="115" y="326"/>
                  </a:lnTo>
                  <a:lnTo>
                    <a:pt x="113" y="323"/>
                  </a:lnTo>
                  <a:lnTo>
                    <a:pt x="113" y="319"/>
                  </a:lnTo>
                  <a:lnTo>
                    <a:pt x="113" y="317"/>
                  </a:lnTo>
                  <a:lnTo>
                    <a:pt x="115" y="315"/>
                  </a:lnTo>
                  <a:lnTo>
                    <a:pt x="115" y="313"/>
                  </a:lnTo>
                  <a:lnTo>
                    <a:pt x="115" y="309"/>
                  </a:lnTo>
                  <a:lnTo>
                    <a:pt x="115" y="307"/>
                  </a:lnTo>
                  <a:lnTo>
                    <a:pt x="117" y="305"/>
                  </a:lnTo>
                  <a:lnTo>
                    <a:pt x="121" y="303"/>
                  </a:lnTo>
                  <a:lnTo>
                    <a:pt x="124" y="305"/>
                  </a:lnTo>
                  <a:lnTo>
                    <a:pt x="130" y="311"/>
                  </a:lnTo>
                  <a:lnTo>
                    <a:pt x="132" y="313"/>
                  </a:lnTo>
                  <a:lnTo>
                    <a:pt x="132" y="315"/>
                  </a:lnTo>
                  <a:lnTo>
                    <a:pt x="134" y="317"/>
                  </a:lnTo>
                  <a:lnTo>
                    <a:pt x="136" y="319"/>
                  </a:lnTo>
                  <a:lnTo>
                    <a:pt x="138" y="323"/>
                  </a:lnTo>
                  <a:lnTo>
                    <a:pt x="138" y="326"/>
                  </a:lnTo>
                  <a:lnTo>
                    <a:pt x="140" y="326"/>
                  </a:lnTo>
                  <a:lnTo>
                    <a:pt x="140" y="330"/>
                  </a:lnTo>
                  <a:lnTo>
                    <a:pt x="142" y="334"/>
                  </a:lnTo>
                  <a:lnTo>
                    <a:pt x="144" y="338"/>
                  </a:lnTo>
                  <a:lnTo>
                    <a:pt x="144" y="344"/>
                  </a:lnTo>
                  <a:lnTo>
                    <a:pt x="146" y="348"/>
                  </a:lnTo>
                  <a:lnTo>
                    <a:pt x="147" y="351"/>
                  </a:lnTo>
                  <a:lnTo>
                    <a:pt x="149" y="353"/>
                  </a:lnTo>
                  <a:lnTo>
                    <a:pt x="151" y="353"/>
                  </a:lnTo>
                  <a:lnTo>
                    <a:pt x="155" y="355"/>
                  </a:lnTo>
                  <a:lnTo>
                    <a:pt x="159" y="361"/>
                  </a:lnTo>
                  <a:lnTo>
                    <a:pt x="165" y="367"/>
                  </a:lnTo>
                  <a:lnTo>
                    <a:pt x="169" y="373"/>
                  </a:lnTo>
                  <a:lnTo>
                    <a:pt x="174" y="380"/>
                  </a:lnTo>
                  <a:lnTo>
                    <a:pt x="178" y="388"/>
                  </a:lnTo>
                  <a:lnTo>
                    <a:pt x="180" y="396"/>
                  </a:lnTo>
                  <a:lnTo>
                    <a:pt x="180" y="399"/>
                  </a:lnTo>
                  <a:lnTo>
                    <a:pt x="180" y="403"/>
                  </a:lnTo>
                  <a:lnTo>
                    <a:pt x="180" y="409"/>
                  </a:lnTo>
                  <a:lnTo>
                    <a:pt x="184" y="413"/>
                  </a:lnTo>
                  <a:lnTo>
                    <a:pt x="188" y="417"/>
                  </a:lnTo>
                  <a:lnTo>
                    <a:pt x="192" y="419"/>
                  </a:lnTo>
                  <a:lnTo>
                    <a:pt x="199" y="419"/>
                  </a:lnTo>
                  <a:lnTo>
                    <a:pt x="201" y="419"/>
                  </a:lnTo>
                  <a:lnTo>
                    <a:pt x="203" y="417"/>
                  </a:lnTo>
                  <a:lnTo>
                    <a:pt x="205" y="417"/>
                  </a:lnTo>
                  <a:lnTo>
                    <a:pt x="209" y="417"/>
                  </a:lnTo>
                  <a:lnTo>
                    <a:pt x="213" y="417"/>
                  </a:lnTo>
                  <a:lnTo>
                    <a:pt x="217" y="419"/>
                  </a:lnTo>
                  <a:lnTo>
                    <a:pt x="220" y="421"/>
                  </a:lnTo>
                  <a:lnTo>
                    <a:pt x="224" y="424"/>
                  </a:lnTo>
                  <a:lnTo>
                    <a:pt x="224" y="426"/>
                  </a:lnTo>
                  <a:lnTo>
                    <a:pt x="226" y="428"/>
                  </a:lnTo>
                  <a:lnTo>
                    <a:pt x="230" y="432"/>
                  </a:lnTo>
                  <a:lnTo>
                    <a:pt x="234" y="438"/>
                  </a:lnTo>
                  <a:lnTo>
                    <a:pt x="238" y="442"/>
                  </a:lnTo>
                  <a:lnTo>
                    <a:pt x="243" y="444"/>
                  </a:lnTo>
                  <a:lnTo>
                    <a:pt x="247" y="445"/>
                  </a:lnTo>
                  <a:lnTo>
                    <a:pt x="253" y="444"/>
                  </a:lnTo>
                  <a:lnTo>
                    <a:pt x="255" y="444"/>
                  </a:lnTo>
                  <a:lnTo>
                    <a:pt x="257" y="444"/>
                  </a:lnTo>
                  <a:lnTo>
                    <a:pt x="259" y="442"/>
                  </a:lnTo>
                  <a:lnTo>
                    <a:pt x="261" y="442"/>
                  </a:lnTo>
                  <a:lnTo>
                    <a:pt x="263" y="440"/>
                  </a:lnTo>
                  <a:lnTo>
                    <a:pt x="264" y="438"/>
                  </a:lnTo>
                  <a:lnTo>
                    <a:pt x="264" y="436"/>
                  </a:lnTo>
                  <a:lnTo>
                    <a:pt x="266" y="436"/>
                  </a:lnTo>
                  <a:lnTo>
                    <a:pt x="270" y="434"/>
                  </a:lnTo>
                  <a:lnTo>
                    <a:pt x="272" y="434"/>
                  </a:lnTo>
                  <a:lnTo>
                    <a:pt x="276" y="434"/>
                  </a:lnTo>
                  <a:lnTo>
                    <a:pt x="280" y="436"/>
                  </a:lnTo>
                  <a:lnTo>
                    <a:pt x="282" y="438"/>
                  </a:lnTo>
                  <a:lnTo>
                    <a:pt x="284" y="440"/>
                  </a:lnTo>
                  <a:lnTo>
                    <a:pt x="286" y="442"/>
                  </a:lnTo>
                  <a:lnTo>
                    <a:pt x="289" y="445"/>
                  </a:lnTo>
                  <a:lnTo>
                    <a:pt x="293" y="449"/>
                  </a:lnTo>
                  <a:lnTo>
                    <a:pt x="299" y="451"/>
                  </a:lnTo>
                  <a:lnTo>
                    <a:pt x="305" y="453"/>
                  </a:lnTo>
                  <a:lnTo>
                    <a:pt x="312" y="451"/>
                  </a:lnTo>
                  <a:lnTo>
                    <a:pt x="320" y="449"/>
                  </a:lnTo>
                  <a:lnTo>
                    <a:pt x="324" y="447"/>
                  </a:lnTo>
                  <a:lnTo>
                    <a:pt x="330" y="445"/>
                  </a:lnTo>
                  <a:lnTo>
                    <a:pt x="335" y="445"/>
                  </a:lnTo>
                  <a:lnTo>
                    <a:pt x="343" y="445"/>
                  </a:lnTo>
                  <a:lnTo>
                    <a:pt x="349" y="447"/>
                  </a:lnTo>
                  <a:lnTo>
                    <a:pt x="353" y="449"/>
                  </a:lnTo>
                  <a:lnTo>
                    <a:pt x="355" y="455"/>
                  </a:lnTo>
                  <a:lnTo>
                    <a:pt x="357" y="457"/>
                  </a:lnTo>
                  <a:lnTo>
                    <a:pt x="357" y="459"/>
                  </a:lnTo>
                  <a:lnTo>
                    <a:pt x="357" y="463"/>
                  </a:lnTo>
                  <a:lnTo>
                    <a:pt x="357" y="467"/>
                  </a:lnTo>
                  <a:lnTo>
                    <a:pt x="357" y="472"/>
                  </a:lnTo>
                  <a:lnTo>
                    <a:pt x="357" y="476"/>
                  </a:lnTo>
                  <a:lnTo>
                    <a:pt x="357" y="482"/>
                  </a:lnTo>
                  <a:lnTo>
                    <a:pt x="357" y="484"/>
                  </a:lnTo>
                  <a:lnTo>
                    <a:pt x="357" y="486"/>
                  </a:lnTo>
                  <a:lnTo>
                    <a:pt x="357" y="490"/>
                  </a:lnTo>
                  <a:lnTo>
                    <a:pt x="358" y="493"/>
                  </a:lnTo>
                  <a:lnTo>
                    <a:pt x="360" y="497"/>
                  </a:lnTo>
                  <a:lnTo>
                    <a:pt x="362" y="501"/>
                  </a:lnTo>
                  <a:lnTo>
                    <a:pt x="366" y="503"/>
                  </a:lnTo>
                  <a:lnTo>
                    <a:pt x="374" y="503"/>
                  </a:lnTo>
                  <a:lnTo>
                    <a:pt x="382" y="501"/>
                  </a:lnTo>
                  <a:lnTo>
                    <a:pt x="383" y="501"/>
                  </a:lnTo>
                  <a:lnTo>
                    <a:pt x="385" y="499"/>
                  </a:lnTo>
                  <a:lnTo>
                    <a:pt x="389" y="497"/>
                  </a:lnTo>
                  <a:lnTo>
                    <a:pt x="393" y="495"/>
                  </a:lnTo>
                  <a:lnTo>
                    <a:pt x="397" y="493"/>
                  </a:lnTo>
                  <a:lnTo>
                    <a:pt x="401" y="492"/>
                  </a:lnTo>
                  <a:lnTo>
                    <a:pt x="405" y="488"/>
                  </a:lnTo>
                  <a:lnTo>
                    <a:pt x="408" y="486"/>
                  </a:lnTo>
                  <a:lnTo>
                    <a:pt x="410" y="484"/>
                  </a:lnTo>
                  <a:lnTo>
                    <a:pt x="412" y="482"/>
                  </a:lnTo>
                  <a:lnTo>
                    <a:pt x="414" y="480"/>
                  </a:lnTo>
                  <a:lnTo>
                    <a:pt x="416" y="480"/>
                  </a:lnTo>
                  <a:lnTo>
                    <a:pt x="420" y="478"/>
                  </a:lnTo>
                  <a:lnTo>
                    <a:pt x="422" y="478"/>
                  </a:lnTo>
                  <a:lnTo>
                    <a:pt x="424" y="478"/>
                  </a:lnTo>
                  <a:lnTo>
                    <a:pt x="426" y="478"/>
                  </a:lnTo>
                  <a:lnTo>
                    <a:pt x="429" y="478"/>
                  </a:lnTo>
                  <a:lnTo>
                    <a:pt x="433" y="480"/>
                  </a:lnTo>
                  <a:lnTo>
                    <a:pt x="437" y="484"/>
                  </a:lnTo>
                  <a:lnTo>
                    <a:pt x="439" y="488"/>
                  </a:lnTo>
                  <a:lnTo>
                    <a:pt x="439" y="493"/>
                  </a:lnTo>
                  <a:lnTo>
                    <a:pt x="437" y="501"/>
                  </a:lnTo>
                  <a:lnTo>
                    <a:pt x="424" y="528"/>
                  </a:lnTo>
                  <a:lnTo>
                    <a:pt x="422" y="530"/>
                  </a:lnTo>
                  <a:lnTo>
                    <a:pt x="418" y="536"/>
                  </a:lnTo>
                  <a:lnTo>
                    <a:pt x="414" y="545"/>
                  </a:lnTo>
                  <a:lnTo>
                    <a:pt x="410" y="557"/>
                  </a:lnTo>
                  <a:lnTo>
                    <a:pt x="406" y="570"/>
                  </a:lnTo>
                  <a:lnTo>
                    <a:pt x="408" y="584"/>
                  </a:lnTo>
                  <a:lnTo>
                    <a:pt x="410" y="591"/>
                  </a:lnTo>
                  <a:lnTo>
                    <a:pt x="414" y="597"/>
                  </a:lnTo>
                  <a:lnTo>
                    <a:pt x="420" y="603"/>
                  </a:lnTo>
                  <a:lnTo>
                    <a:pt x="426" y="609"/>
                  </a:lnTo>
                  <a:lnTo>
                    <a:pt x="428" y="611"/>
                  </a:lnTo>
                  <a:lnTo>
                    <a:pt x="431" y="612"/>
                  </a:lnTo>
                  <a:lnTo>
                    <a:pt x="435" y="614"/>
                  </a:lnTo>
                  <a:lnTo>
                    <a:pt x="439" y="618"/>
                  </a:lnTo>
                  <a:lnTo>
                    <a:pt x="445" y="624"/>
                  </a:lnTo>
                  <a:lnTo>
                    <a:pt x="451" y="628"/>
                  </a:lnTo>
                  <a:lnTo>
                    <a:pt x="454" y="634"/>
                  </a:lnTo>
                  <a:lnTo>
                    <a:pt x="458" y="639"/>
                  </a:lnTo>
                  <a:lnTo>
                    <a:pt x="460" y="645"/>
                  </a:lnTo>
                  <a:lnTo>
                    <a:pt x="462" y="651"/>
                  </a:lnTo>
                  <a:lnTo>
                    <a:pt x="464" y="657"/>
                  </a:lnTo>
                  <a:lnTo>
                    <a:pt x="468" y="664"/>
                  </a:lnTo>
                  <a:lnTo>
                    <a:pt x="474" y="670"/>
                  </a:lnTo>
                  <a:lnTo>
                    <a:pt x="479" y="674"/>
                  </a:lnTo>
                  <a:lnTo>
                    <a:pt x="485" y="678"/>
                  </a:lnTo>
                  <a:lnTo>
                    <a:pt x="487" y="678"/>
                  </a:lnTo>
                  <a:lnTo>
                    <a:pt x="489" y="678"/>
                  </a:lnTo>
                  <a:lnTo>
                    <a:pt x="491" y="680"/>
                  </a:lnTo>
                  <a:lnTo>
                    <a:pt x="495" y="680"/>
                  </a:lnTo>
                  <a:lnTo>
                    <a:pt x="500" y="682"/>
                  </a:lnTo>
                  <a:lnTo>
                    <a:pt x="504" y="684"/>
                  </a:lnTo>
                  <a:lnTo>
                    <a:pt x="508" y="685"/>
                  </a:lnTo>
                  <a:lnTo>
                    <a:pt x="512" y="685"/>
                  </a:lnTo>
                  <a:lnTo>
                    <a:pt x="512" y="687"/>
                  </a:lnTo>
                  <a:lnTo>
                    <a:pt x="514" y="689"/>
                  </a:lnTo>
                  <a:lnTo>
                    <a:pt x="516" y="691"/>
                  </a:lnTo>
                  <a:lnTo>
                    <a:pt x="520" y="697"/>
                  </a:lnTo>
                  <a:lnTo>
                    <a:pt x="520" y="703"/>
                  </a:lnTo>
                  <a:lnTo>
                    <a:pt x="520" y="712"/>
                  </a:lnTo>
                  <a:lnTo>
                    <a:pt x="518" y="722"/>
                  </a:lnTo>
                  <a:lnTo>
                    <a:pt x="514" y="732"/>
                  </a:lnTo>
                  <a:lnTo>
                    <a:pt x="514" y="733"/>
                  </a:lnTo>
                  <a:lnTo>
                    <a:pt x="512" y="737"/>
                  </a:lnTo>
                  <a:lnTo>
                    <a:pt x="508" y="745"/>
                  </a:lnTo>
                  <a:lnTo>
                    <a:pt x="504" y="753"/>
                  </a:lnTo>
                  <a:lnTo>
                    <a:pt x="500" y="762"/>
                  </a:lnTo>
                  <a:lnTo>
                    <a:pt x="497" y="772"/>
                  </a:lnTo>
                  <a:lnTo>
                    <a:pt x="493" y="781"/>
                  </a:lnTo>
                  <a:lnTo>
                    <a:pt x="491" y="791"/>
                  </a:lnTo>
                  <a:lnTo>
                    <a:pt x="491" y="793"/>
                  </a:lnTo>
                  <a:lnTo>
                    <a:pt x="491" y="795"/>
                  </a:lnTo>
                  <a:lnTo>
                    <a:pt x="489" y="799"/>
                  </a:lnTo>
                  <a:lnTo>
                    <a:pt x="489" y="804"/>
                  </a:lnTo>
                  <a:lnTo>
                    <a:pt x="487" y="810"/>
                  </a:lnTo>
                  <a:lnTo>
                    <a:pt x="483" y="816"/>
                  </a:lnTo>
                  <a:lnTo>
                    <a:pt x="481" y="820"/>
                  </a:lnTo>
                  <a:lnTo>
                    <a:pt x="477" y="824"/>
                  </a:lnTo>
                  <a:lnTo>
                    <a:pt x="476" y="826"/>
                  </a:lnTo>
                  <a:lnTo>
                    <a:pt x="474" y="826"/>
                  </a:lnTo>
                  <a:lnTo>
                    <a:pt x="470" y="829"/>
                  </a:lnTo>
                  <a:lnTo>
                    <a:pt x="464" y="831"/>
                  </a:lnTo>
                  <a:lnTo>
                    <a:pt x="460" y="837"/>
                  </a:lnTo>
                  <a:lnTo>
                    <a:pt x="454" y="841"/>
                  </a:lnTo>
                  <a:lnTo>
                    <a:pt x="449" y="847"/>
                  </a:lnTo>
                  <a:lnTo>
                    <a:pt x="445" y="852"/>
                  </a:lnTo>
                  <a:lnTo>
                    <a:pt x="443" y="854"/>
                  </a:lnTo>
                  <a:lnTo>
                    <a:pt x="441" y="858"/>
                  </a:lnTo>
                  <a:lnTo>
                    <a:pt x="437" y="864"/>
                  </a:lnTo>
                  <a:lnTo>
                    <a:pt x="431" y="870"/>
                  </a:lnTo>
                  <a:lnTo>
                    <a:pt x="426" y="875"/>
                  </a:lnTo>
                  <a:lnTo>
                    <a:pt x="418" y="881"/>
                  </a:lnTo>
                  <a:lnTo>
                    <a:pt x="410" y="885"/>
                  </a:lnTo>
                  <a:lnTo>
                    <a:pt x="401" y="887"/>
                  </a:lnTo>
                  <a:lnTo>
                    <a:pt x="399" y="887"/>
                  </a:lnTo>
                  <a:lnTo>
                    <a:pt x="395" y="889"/>
                  </a:lnTo>
                  <a:lnTo>
                    <a:pt x="391" y="891"/>
                  </a:lnTo>
                  <a:lnTo>
                    <a:pt x="385" y="893"/>
                  </a:lnTo>
                  <a:lnTo>
                    <a:pt x="382" y="897"/>
                  </a:lnTo>
                  <a:lnTo>
                    <a:pt x="380" y="900"/>
                  </a:lnTo>
                  <a:lnTo>
                    <a:pt x="382" y="906"/>
                  </a:lnTo>
                  <a:lnTo>
                    <a:pt x="387" y="912"/>
                  </a:lnTo>
                  <a:lnTo>
                    <a:pt x="389" y="912"/>
                  </a:lnTo>
                  <a:lnTo>
                    <a:pt x="391" y="912"/>
                  </a:lnTo>
                  <a:lnTo>
                    <a:pt x="393" y="914"/>
                  </a:lnTo>
                  <a:lnTo>
                    <a:pt x="397" y="914"/>
                  </a:lnTo>
                  <a:lnTo>
                    <a:pt x="403" y="914"/>
                  </a:lnTo>
                  <a:lnTo>
                    <a:pt x="410" y="914"/>
                  </a:lnTo>
                  <a:lnTo>
                    <a:pt x="418" y="914"/>
                  </a:lnTo>
                  <a:lnTo>
                    <a:pt x="428" y="914"/>
                  </a:lnTo>
                  <a:lnTo>
                    <a:pt x="426" y="912"/>
                  </a:lnTo>
                  <a:lnTo>
                    <a:pt x="424" y="912"/>
                  </a:lnTo>
                  <a:lnTo>
                    <a:pt x="420" y="908"/>
                  </a:lnTo>
                  <a:lnTo>
                    <a:pt x="416" y="906"/>
                  </a:lnTo>
                  <a:lnTo>
                    <a:pt x="414" y="904"/>
                  </a:lnTo>
                  <a:lnTo>
                    <a:pt x="414" y="900"/>
                  </a:lnTo>
                  <a:lnTo>
                    <a:pt x="416" y="899"/>
                  </a:lnTo>
                  <a:lnTo>
                    <a:pt x="424" y="897"/>
                  </a:lnTo>
                  <a:lnTo>
                    <a:pt x="426" y="897"/>
                  </a:lnTo>
                  <a:lnTo>
                    <a:pt x="428" y="897"/>
                  </a:lnTo>
                  <a:lnTo>
                    <a:pt x="429" y="895"/>
                  </a:lnTo>
                  <a:lnTo>
                    <a:pt x="431" y="895"/>
                  </a:lnTo>
                  <a:lnTo>
                    <a:pt x="433" y="895"/>
                  </a:lnTo>
                  <a:lnTo>
                    <a:pt x="435" y="897"/>
                  </a:lnTo>
                  <a:lnTo>
                    <a:pt x="439" y="897"/>
                  </a:lnTo>
                  <a:lnTo>
                    <a:pt x="441" y="897"/>
                  </a:lnTo>
                  <a:lnTo>
                    <a:pt x="443" y="897"/>
                  </a:lnTo>
                  <a:lnTo>
                    <a:pt x="445" y="897"/>
                  </a:lnTo>
                  <a:lnTo>
                    <a:pt x="449" y="895"/>
                  </a:lnTo>
                  <a:lnTo>
                    <a:pt x="451" y="895"/>
                  </a:lnTo>
                  <a:lnTo>
                    <a:pt x="454" y="893"/>
                  </a:lnTo>
                  <a:lnTo>
                    <a:pt x="456" y="889"/>
                  </a:lnTo>
                  <a:lnTo>
                    <a:pt x="458" y="889"/>
                  </a:lnTo>
                  <a:lnTo>
                    <a:pt x="460" y="887"/>
                  </a:lnTo>
                  <a:lnTo>
                    <a:pt x="464" y="883"/>
                  </a:lnTo>
                  <a:lnTo>
                    <a:pt x="468" y="881"/>
                  </a:lnTo>
                  <a:lnTo>
                    <a:pt x="474" y="877"/>
                  </a:lnTo>
                  <a:lnTo>
                    <a:pt x="479" y="875"/>
                  </a:lnTo>
                  <a:lnTo>
                    <a:pt x="487" y="874"/>
                  </a:lnTo>
                  <a:lnTo>
                    <a:pt x="495" y="874"/>
                  </a:lnTo>
                  <a:lnTo>
                    <a:pt x="499" y="874"/>
                  </a:lnTo>
                  <a:lnTo>
                    <a:pt x="502" y="874"/>
                  </a:lnTo>
                  <a:lnTo>
                    <a:pt x="508" y="874"/>
                  </a:lnTo>
                  <a:lnTo>
                    <a:pt x="516" y="872"/>
                  </a:lnTo>
                  <a:lnTo>
                    <a:pt x="524" y="868"/>
                  </a:lnTo>
                  <a:lnTo>
                    <a:pt x="533" y="860"/>
                  </a:lnTo>
                  <a:lnTo>
                    <a:pt x="545" y="851"/>
                  </a:lnTo>
                  <a:lnTo>
                    <a:pt x="547" y="847"/>
                  </a:lnTo>
                  <a:lnTo>
                    <a:pt x="550" y="845"/>
                  </a:lnTo>
                  <a:lnTo>
                    <a:pt x="554" y="841"/>
                  </a:lnTo>
                  <a:lnTo>
                    <a:pt x="558" y="839"/>
                  </a:lnTo>
                  <a:lnTo>
                    <a:pt x="562" y="835"/>
                  </a:lnTo>
                  <a:lnTo>
                    <a:pt x="568" y="833"/>
                  </a:lnTo>
                  <a:lnTo>
                    <a:pt x="571" y="833"/>
                  </a:lnTo>
                  <a:lnTo>
                    <a:pt x="571" y="831"/>
                  </a:lnTo>
                  <a:lnTo>
                    <a:pt x="573" y="831"/>
                  </a:lnTo>
                  <a:lnTo>
                    <a:pt x="575" y="829"/>
                  </a:lnTo>
                  <a:lnTo>
                    <a:pt x="577" y="829"/>
                  </a:lnTo>
                  <a:lnTo>
                    <a:pt x="581" y="827"/>
                  </a:lnTo>
                  <a:lnTo>
                    <a:pt x="583" y="826"/>
                  </a:lnTo>
                  <a:lnTo>
                    <a:pt x="587" y="826"/>
                  </a:lnTo>
                  <a:lnTo>
                    <a:pt x="591" y="826"/>
                  </a:lnTo>
                  <a:lnTo>
                    <a:pt x="593" y="826"/>
                  </a:lnTo>
                  <a:lnTo>
                    <a:pt x="595" y="826"/>
                  </a:lnTo>
                  <a:lnTo>
                    <a:pt x="598" y="824"/>
                  </a:lnTo>
                  <a:lnTo>
                    <a:pt x="600" y="822"/>
                  </a:lnTo>
                  <a:lnTo>
                    <a:pt x="604" y="820"/>
                  </a:lnTo>
                  <a:lnTo>
                    <a:pt x="610" y="814"/>
                  </a:lnTo>
                  <a:lnTo>
                    <a:pt x="614" y="808"/>
                  </a:lnTo>
                  <a:lnTo>
                    <a:pt x="614" y="806"/>
                  </a:lnTo>
                  <a:lnTo>
                    <a:pt x="616" y="804"/>
                  </a:lnTo>
                  <a:lnTo>
                    <a:pt x="619" y="803"/>
                  </a:lnTo>
                  <a:lnTo>
                    <a:pt x="623" y="801"/>
                  </a:lnTo>
                  <a:lnTo>
                    <a:pt x="627" y="797"/>
                  </a:lnTo>
                  <a:lnTo>
                    <a:pt x="633" y="797"/>
                  </a:lnTo>
                  <a:lnTo>
                    <a:pt x="639" y="797"/>
                  </a:lnTo>
                  <a:lnTo>
                    <a:pt x="644" y="799"/>
                  </a:lnTo>
                  <a:lnTo>
                    <a:pt x="648" y="801"/>
                  </a:lnTo>
                  <a:lnTo>
                    <a:pt x="654" y="801"/>
                  </a:lnTo>
                  <a:lnTo>
                    <a:pt x="660" y="803"/>
                  </a:lnTo>
                  <a:lnTo>
                    <a:pt x="665" y="803"/>
                  </a:lnTo>
                  <a:lnTo>
                    <a:pt x="675" y="799"/>
                  </a:lnTo>
                  <a:lnTo>
                    <a:pt x="683" y="795"/>
                  </a:lnTo>
                  <a:lnTo>
                    <a:pt x="690" y="787"/>
                  </a:lnTo>
                  <a:lnTo>
                    <a:pt x="696" y="779"/>
                  </a:lnTo>
                  <a:lnTo>
                    <a:pt x="700" y="776"/>
                  </a:lnTo>
                  <a:lnTo>
                    <a:pt x="702" y="776"/>
                  </a:lnTo>
                  <a:lnTo>
                    <a:pt x="700" y="776"/>
                  </a:lnTo>
                  <a:lnTo>
                    <a:pt x="698" y="778"/>
                  </a:lnTo>
                  <a:lnTo>
                    <a:pt x="696" y="779"/>
                  </a:lnTo>
                  <a:lnTo>
                    <a:pt x="694" y="781"/>
                  </a:lnTo>
                  <a:lnTo>
                    <a:pt x="692" y="781"/>
                  </a:lnTo>
                  <a:lnTo>
                    <a:pt x="694" y="779"/>
                  </a:lnTo>
                  <a:lnTo>
                    <a:pt x="698" y="776"/>
                  </a:lnTo>
                  <a:lnTo>
                    <a:pt x="702" y="770"/>
                  </a:lnTo>
                  <a:lnTo>
                    <a:pt x="708" y="762"/>
                  </a:lnTo>
                  <a:lnTo>
                    <a:pt x="713" y="753"/>
                  </a:lnTo>
                  <a:lnTo>
                    <a:pt x="717" y="745"/>
                  </a:lnTo>
                  <a:lnTo>
                    <a:pt x="721" y="737"/>
                  </a:lnTo>
                  <a:lnTo>
                    <a:pt x="723" y="732"/>
                  </a:lnTo>
                  <a:lnTo>
                    <a:pt x="725" y="730"/>
                  </a:lnTo>
                  <a:lnTo>
                    <a:pt x="729" y="724"/>
                  </a:lnTo>
                  <a:lnTo>
                    <a:pt x="735" y="716"/>
                  </a:lnTo>
                  <a:lnTo>
                    <a:pt x="742" y="708"/>
                  </a:lnTo>
                  <a:lnTo>
                    <a:pt x="750" y="701"/>
                  </a:lnTo>
                  <a:lnTo>
                    <a:pt x="760" y="693"/>
                  </a:lnTo>
                  <a:lnTo>
                    <a:pt x="771" y="689"/>
                  </a:lnTo>
                  <a:lnTo>
                    <a:pt x="783" y="687"/>
                  </a:lnTo>
                  <a:lnTo>
                    <a:pt x="784" y="687"/>
                  </a:lnTo>
                  <a:lnTo>
                    <a:pt x="790" y="687"/>
                  </a:lnTo>
                  <a:lnTo>
                    <a:pt x="798" y="684"/>
                  </a:lnTo>
                  <a:lnTo>
                    <a:pt x="807" y="678"/>
                  </a:lnTo>
                  <a:lnTo>
                    <a:pt x="819" y="668"/>
                  </a:lnTo>
                  <a:lnTo>
                    <a:pt x="829" y="653"/>
                  </a:lnTo>
                  <a:lnTo>
                    <a:pt x="838" y="630"/>
                  </a:lnTo>
                  <a:lnTo>
                    <a:pt x="846" y="599"/>
                  </a:lnTo>
                  <a:lnTo>
                    <a:pt x="846" y="597"/>
                  </a:lnTo>
                  <a:lnTo>
                    <a:pt x="846" y="593"/>
                  </a:lnTo>
                  <a:lnTo>
                    <a:pt x="846" y="588"/>
                  </a:lnTo>
                  <a:lnTo>
                    <a:pt x="848" y="580"/>
                  </a:lnTo>
                  <a:lnTo>
                    <a:pt x="850" y="570"/>
                  </a:lnTo>
                  <a:lnTo>
                    <a:pt x="852" y="561"/>
                  </a:lnTo>
                  <a:lnTo>
                    <a:pt x="855" y="553"/>
                  </a:lnTo>
                  <a:lnTo>
                    <a:pt x="861" y="545"/>
                  </a:lnTo>
                  <a:lnTo>
                    <a:pt x="861" y="543"/>
                  </a:lnTo>
                  <a:lnTo>
                    <a:pt x="863" y="540"/>
                  </a:lnTo>
                  <a:lnTo>
                    <a:pt x="865" y="536"/>
                  </a:lnTo>
                  <a:lnTo>
                    <a:pt x="867" y="528"/>
                  </a:lnTo>
                  <a:lnTo>
                    <a:pt x="867" y="522"/>
                  </a:lnTo>
                  <a:lnTo>
                    <a:pt x="869" y="515"/>
                  </a:lnTo>
                  <a:lnTo>
                    <a:pt x="869" y="509"/>
                  </a:lnTo>
                  <a:lnTo>
                    <a:pt x="867" y="503"/>
                  </a:lnTo>
                  <a:lnTo>
                    <a:pt x="867" y="501"/>
                  </a:lnTo>
                  <a:lnTo>
                    <a:pt x="865" y="499"/>
                  </a:lnTo>
                  <a:lnTo>
                    <a:pt x="863" y="497"/>
                  </a:lnTo>
                  <a:lnTo>
                    <a:pt x="861" y="495"/>
                  </a:lnTo>
                  <a:lnTo>
                    <a:pt x="859" y="495"/>
                  </a:lnTo>
                  <a:lnTo>
                    <a:pt x="855" y="495"/>
                  </a:lnTo>
                  <a:lnTo>
                    <a:pt x="852" y="497"/>
                  </a:lnTo>
                  <a:lnTo>
                    <a:pt x="850" y="497"/>
                  </a:lnTo>
                  <a:lnTo>
                    <a:pt x="848" y="499"/>
                  </a:lnTo>
                  <a:lnTo>
                    <a:pt x="844" y="499"/>
                  </a:lnTo>
                  <a:lnTo>
                    <a:pt x="842" y="499"/>
                  </a:lnTo>
                  <a:lnTo>
                    <a:pt x="840" y="499"/>
                  </a:lnTo>
                  <a:lnTo>
                    <a:pt x="838" y="499"/>
                  </a:lnTo>
                  <a:lnTo>
                    <a:pt x="836" y="497"/>
                  </a:lnTo>
                  <a:lnTo>
                    <a:pt x="834" y="495"/>
                  </a:lnTo>
                  <a:lnTo>
                    <a:pt x="832" y="493"/>
                  </a:lnTo>
                  <a:lnTo>
                    <a:pt x="829" y="490"/>
                  </a:lnTo>
                  <a:lnTo>
                    <a:pt x="825" y="490"/>
                  </a:lnTo>
                  <a:lnTo>
                    <a:pt x="821" y="488"/>
                  </a:lnTo>
                  <a:lnTo>
                    <a:pt x="815" y="488"/>
                  </a:lnTo>
                  <a:lnTo>
                    <a:pt x="811" y="490"/>
                  </a:lnTo>
                  <a:lnTo>
                    <a:pt x="809" y="490"/>
                  </a:lnTo>
                  <a:lnTo>
                    <a:pt x="806" y="490"/>
                  </a:lnTo>
                  <a:lnTo>
                    <a:pt x="802" y="490"/>
                  </a:lnTo>
                  <a:lnTo>
                    <a:pt x="794" y="490"/>
                  </a:lnTo>
                  <a:lnTo>
                    <a:pt x="788" y="488"/>
                  </a:lnTo>
                  <a:lnTo>
                    <a:pt x="781" y="482"/>
                  </a:lnTo>
                  <a:lnTo>
                    <a:pt x="771" y="476"/>
                  </a:lnTo>
                  <a:lnTo>
                    <a:pt x="763" y="467"/>
                  </a:lnTo>
                  <a:lnTo>
                    <a:pt x="763" y="465"/>
                  </a:lnTo>
                  <a:lnTo>
                    <a:pt x="760" y="459"/>
                  </a:lnTo>
                  <a:lnTo>
                    <a:pt x="756" y="451"/>
                  </a:lnTo>
                  <a:lnTo>
                    <a:pt x="748" y="442"/>
                  </a:lnTo>
                  <a:lnTo>
                    <a:pt x="740" y="434"/>
                  </a:lnTo>
                  <a:lnTo>
                    <a:pt x="729" y="428"/>
                  </a:lnTo>
                  <a:lnTo>
                    <a:pt x="723" y="426"/>
                  </a:lnTo>
                  <a:lnTo>
                    <a:pt x="715" y="426"/>
                  </a:lnTo>
                  <a:lnTo>
                    <a:pt x="710" y="428"/>
                  </a:lnTo>
                  <a:lnTo>
                    <a:pt x="702" y="430"/>
                  </a:lnTo>
                  <a:lnTo>
                    <a:pt x="700" y="430"/>
                  </a:lnTo>
                  <a:lnTo>
                    <a:pt x="694" y="430"/>
                  </a:lnTo>
                  <a:lnTo>
                    <a:pt x="687" y="430"/>
                  </a:lnTo>
                  <a:lnTo>
                    <a:pt x="679" y="428"/>
                  </a:lnTo>
                  <a:lnTo>
                    <a:pt x="669" y="426"/>
                  </a:lnTo>
                  <a:lnTo>
                    <a:pt x="658" y="422"/>
                  </a:lnTo>
                  <a:lnTo>
                    <a:pt x="646" y="417"/>
                  </a:lnTo>
                  <a:lnTo>
                    <a:pt x="637" y="409"/>
                  </a:lnTo>
                  <a:lnTo>
                    <a:pt x="635" y="405"/>
                  </a:lnTo>
                  <a:lnTo>
                    <a:pt x="629" y="401"/>
                  </a:lnTo>
                  <a:lnTo>
                    <a:pt x="623" y="399"/>
                  </a:lnTo>
                  <a:lnTo>
                    <a:pt x="618" y="397"/>
                  </a:lnTo>
                  <a:lnTo>
                    <a:pt x="608" y="396"/>
                  </a:lnTo>
                  <a:lnTo>
                    <a:pt x="598" y="399"/>
                  </a:lnTo>
                  <a:lnTo>
                    <a:pt x="589" y="405"/>
                  </a:lnTo>
                  <a:lnTo>
                    <a:pt x="589" y="407"/>
                  </a:lnTo>
                  <a:lnTo>
                    <a:pt x="585" y="409"/>
                  </a:lnTo>
                  <a:lnTo>
                    <a:pt x="581" y="415"/>
                  </a:lnTo>
                  <a:lnTo>
                    <a:pt x="575" y="419"/>
                  </a:lnTo>
                  <a:lnTo>
                    <a:pt x="570" y="424"/>
                  </a:lnTo>
                  <a:lnTo>
                    <a:pt x="562" y="426"/>
                  </a:lnTo>
                  <a:lnTo>
                    <a:pt x="556" y="426"/>
                  </a:lnTo>
                  <a:lnTo>
                    <a:pt x="550" y="424"/>
                  </a:lnTo>
                  <a:lnTo>
                    <a:pt x="548" y="422"/>
                  </a:lnTo>
                  <a:lnTo>
                    <a:pt x="547" y="419"/>
                  </a:lnTo>
                  <a:lnTo>
                    <a:pt x="543" y="415"/>
                  </a:lnTo>
                  <a:lnTo>
                    <a:pt x="537" y="413"/>
                  </a:lnTo>
                  <a:lnTo>
                    <a:pt x="529" y="411"/>
                  </a:lnTo>
                  <a:lnTo>
                    <a:pt x="522" y="413"/>
                  </a:lnTo>
                  <a:lnTo>
                    <a:pt x="512" y="419"/>
                  </a:lnTo>
                  <a:lnTo>
                    <a:pt x="504" y="428"/>
                  </a:lnTo>
                  <a:lnTo>
                    <a:pt x="502" y="430"/>
                  </a:lnTo>
                  <a:lnTo>
                    <a:pt x="500" y="432"/>
                  </a:lnTo>
                  <a:lnTo>
                    <a:pt x="497" y="438"/>
                  </a:lnTo>
                  <a:lnTo>
                    <a:pt x="493" y="444"/>
                  </a:lnTo>
                  <a:lnTo>
                    <a:pt x="489" y="447"/>
                  </a:lnTo>
                  <a:lnTo>
                    <a:pt x="483" y="453"/>
                  </a:lnTo>
                  <a:lnTo>
                    <a:pt x="479" y="457"/>
                  </a:lnTo>
                  <a:lnTo>
                    <a:pt x="476" y="461"/>
                  </a:lnTo>
                  <a:lnTo>
                    <a:pt x="474" y="461"/>
                  </a:lnTo>
                  <a:lnTo>
                    <a:pt x="472" y="463"/>
                  </a:lnTo>
                  <a:lnTo>
                    <a:pt x="468" y="465"/>
                  </a:lnTo>
                  <a:lnTo>
                    <a:pt x="462" y="465"/>
                  </a:lnTo>
                  <a:lnTo>
                    <a:pt x="456" y="467"/>
                  </a:lnTo>
                  <a:lnTo>
                    <a:pt x="451" y="467"/>
                  </a:lnTo>
                  <a:lnTo>
                    <a:pt x="445" y="465"/>
                  </a:lnTo>
                  <a:lnTo>
                    <a:pt x="441" y="461"/>
                  </a:lnTo>
                  <a:lnTo>
                    <a:pt x="441" y="459"/>
                  </a:lnTo>
                  <a:lnTo>
                    <a:pt x="439" y="459"/>
                  </a:lnTo>
                  <a:lnTo>
                    <a:pt x="435" y="457"/>
                  </a:lnTo>
                  <a:lnTo>
                    <a:pt x="431" y="455"/>
                  </a:lnTo>
                  <a:lnTo>
                    <a:pt x="428" y="455"/>
                  </a:lnTo>
                  <a:lnTo>
                    <a:pt x="422" y="455"/>
                  </a:lnTo>
                  <a:lnTo>
                    <a:pt x="414" y="457"/>
                  </a:lnTo>
                  <a:lnTo>
                    <a:pt x="408" y="461"/>
                  </a:lnTo>
                  <a:lnTo>
                    <a:pt x="406" y="461"/>
                  </a:lnTo>
                  <a:lnTo>
                    <a:pt x="403" y="465"/>
                  </a:lnTo>
                  <a:lnTo>
                    <a:pt x="399" y="467"/>
                  </a:lnTo>
                  <a:lnTo>
                    <a:pt x="393" y="470"/>
                  </a:lnTo>
                  <a:lnTo>
                    <a:pt x="389" y="472"/>
                  </a:lnTo>
                  <a:lnTo>
                    <a:pt x="383" y="472"/>
                  </a:lnTo>
                  <a:lnTo>
                    <a:pt x="382" y="469"/>
                  </a:lnTo>
                  <a:lnTo>
                    <a:pt x="380" y="461"/>
                  </a:lnTo>
                  <a:lnTo>
                    <a:pt x="382" y="455"/>
                  </a:lnTo>
                  <a:lnTo>
                    <a:pt x="382" y="449"/>
                  </a:lnTo>
                  <a:lnTo>
                    <a:pt x="380" y="444"/>
                  </a:lnTo>
                  <a:lnTo>
                    <a:pt x="378" y="436"/>
                  </a:lnTo>
                  <a:lnTo>
                    <a:pt x="372" y="430"/>
                  </a:lnTo>
                  <a:lnTo>
                    <a:pt x="366" y="424"/>
                  </a:lnTo>
                  <a:lnTo>
                    <a:pt x="355" y="422"/>
                  </a:lnTo>
                  <a:lnTo>
                    <a:pt x="351" y="424"/>
                  </a:lnTo>
                  <a:lnTo>
                    <a:pt x="347" y="424"/>
                  </a:lnTo>
                  <a:lnTo>
                    <a:pt x="343" y="424"/>
                  </a:lnTo>
                  <a:lnTo>
                    <a:pt x="339" y="422"/>
                  </a:lnTo>
                  <a:lnTo>
                    <a:pt x="337" y="419"/>
                  </a:lnTo>
                  <a:lnTo>
                    <a:pt x="335" y="413"/>
                  </a:lnTo>
                  <a:lnTo>
                    <a:pt x="337" y="405"/>
                  </a:lnTo>
                  <a:lnTo>
                    <a:pt x="337" y="403"/>
                  </a:lnTo>
                  <a:lnTo>
                    <a:pt x="337" y="397"/>
                  </a:lnTo>
                  <a:lnTo>
                    <a:pt x="339" y="392"/>
                  </a:lnTo>
                  <a:lnTo>
                    <a:pt x="339" y="384"/>
                  </a:lnTo>
                  <a:lnTo>
                    <a:pt x="337" y="376"/>
                  </a:lnTo>
                  <a:lnTo>
                    <a:pt x="335" y="371"/>
                  </a:lnTo>
                  <a:lnTo>
                    <a:pt x="334" y="369"/>
                  </a:lnTo>
                  <a:lnTo>
                    <a:pt x="330" y="367"/>
                  </a:lnTo>
                  <a:lnTo>
                    <a:pt x="326" y="367"/>
                  </a:lnTo>
                  <a:lnTo>
                    <a:pt x="322" y="369"/>
                  </a:lnTo>
                  <a:lnTo>
                    <a:pt x="320" y="369"/>
                  </a:lnTo>
                  <a:lnTo>
                    <a:pt x="318" y="371"/>
                  </a:lnTo>
                  <a:lnTo>
                    <a:pt x="314" y="373"/>
                  </a:lnTo>
                  <a:lnTo>
                    <a:pt x="309" y="374"/>
                  </a:lnTo>
                  <a:lnTo>
                    <a:pt x="303" y="376"/>
                  </a:lnTo>
                  <a:lnTo>
                    <a:pt x="299" y="380"/>
                  </a:lnTo>
                  <a:lnTo>
                    <a:pt x="293" y="384"/>
                  </a:lnTo>
                  <a:lnTo>
                    <a:pt x="289" y="390"/>
                  </a:lnTo>
                  <a:lnTo>
                    <a:pt x="288" y="392"/>
                  </a:lnTo>
                  <a:lnTo>
                    <a:pt x="286" y="394"/>
                  </a:lnTo>
                  <a:lnTo>
                    <a:pt x="282" y="396"/>
                  </a:lnTo>
                  <a:lnTo>
                    <a:pt x="278" y="397"/>
                  </a:lnTo>
                  <a:lnTo>
                    <a:pt x="274" y="397"/>
                  </a:lnTo>
                  <a:lnTo>
                    <a:pt x="268" y="397"/>
                  </a:lnTo>
                  <a:lnTo>
                    <a:pt x="261" y="394"/>
                  </a:lnTo>
                  <a:lnTo>
                    <a:pt x="261" y="392"/>
                  </a:lnTo>
                  <a:lnTo>
                    <a:pt x="257" y="390"/>
                  </a:lnTo>
                  <a:lnTo>
                    <a:pt x="253" y="386"/>
                  </a:lnTo>
                  <a:lnTo>
                    <a:pt x="249" y="380"/>
                  </a:lnTo>
                  <a:lnTo>
                    <a:pt x="243" y="373"/>
                  </a:lnTo>
                  <a:lnTo>
                    <a:pt x="241" y="361"/>
                  </a:lnTo>
                  <a:lnTo>
                    <a:pt x="240" y="348"/>
                  </a:lnTo>
                  <a:lnTo>
                    <a:pt x="240" y="332"/>
                  </a:lnTo>
                  <a:close/>
                </a:path>
              </a:pathLst>
            </a:custGeom>
            <a:solidFill>
              <a:srgbClr val="FFB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7" name="Freeform 133"/>
            <p:cNvSpPr/>
            <p:nvPr/>
          </p:nvSpPr>
          <p:spPr bwMode="auto">
            <a:xfrm>
              <a:off x="3744" y="1855"/>
              <a:ext cx="42" cy="30"/>
            </a:xfrm>
            <a:custGeom>
              <a:avLst/>
              <a:gdLst>
                <a:gd name="T0" fmla="*/ 42 w 42"/>
                <a:gd name="T1" fmla="*/ 1 h 30"/>
                <a:gd name="T2" fmla="*/ 40 w 42"/>
                <a:gd name="T3" fmla="*/ 0 h 30"/>
                <a:gd name="T4" fmla="*/ 27 w 42"/>
                <a:gd name="T5" fmla="*/ 1 h 30"/>
                <a:gd name="T6" fmla="*/ 17 w 42"/>
                <a:gd name="T7" fmla="*/ 5 h 30"/>
                <a:gd name="T8" fmla="*/ 11 w 42"/>
                <a:gd name="T9" fmla="*/ 9 h 30"/>
                <a:gd name="T10" fmla="*/ 6 w 42"/>
                <a:gd name="T11" fmla="*/ 15 h 30"/>
                <a:gd name="T12" fmla="*/ 2 w 42"/>
                <a:gd name="T13" fmla="*/ 21 h 30"/>
                <a:gd name="T14" fmla="*/ 2 w 42"/>
                <a:gd name="T15" fmla="*/ 24 h 30"/>
                <a:gd name="T16" fmla="*/ 0 w 42"/>
                <a:gd name="T17" fmla="*/ 28 h 30"/>
                <a:gd name="T18" fmla="*/ 0 w 42"/>
                <a:gd name="T19" fmla="*/ 30 h 30"/>
                <a:gd name="T20" fmla="*/ 13 w 42"/>
                <a:gd name="T21" fmla="*/ 30 h 30"/>
                <a:gd name="T22" fmla="*/ 13 w 42"/>
                <a:gd name="T23" fmla="*/ 28 h 30"/>
                <a:gd name="T24" fmla="*/ 13 w 42"/>
                <a:gd name="T25" fmla="*/ 26 h 30"/>
                <a:gd name="T26" fmla="*/ 15 w 42"/>
                <a:gd name="T27" fmla="*/ 23 h 30"/>
                <a:gd name="T28" fmla="*/ 19 w 42"/>
                <a:gd name="T29" fmla="*/ 19 h 30"/>
                <a:gd name="T30" fmla="*/ 23 w 42"/>
                <a:gd name="T31" fmla="*/ 17 h 30"/>
                <a:gd name="T32" fmla="*/ 30 w 42"/>
                <a:gd name="T33" fmla="*/ 13 h 30"/>
                <a:gd name="T34" fmla="*/ 40 w 42"/>
                <a:gd name="T35" fmla="*/ 13 h 30"/>
                <a:gd name="T36" fmla="*/ 38 w 42"/>
                <a:gd name="T37" fmla="*/ 11 h 30"/>
                <a:gd name="T38" fmla="*/ 42 w 42"/>
                <a:gd name="T39" fmla="*/ 1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30"/>
                <a:gd name="T62" fmla="*/ 42 w 42"/>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30">
                  <a:moveTo>
                    <a:pt x="42" y="1"/>
                  </a:moveTo>
                  <a:lnTo>
                    <a:pt x="40" y="0"/>
                  </a:lnTo>
                  <a:lnTo>
                    <a:pt x="27" y="1"/>
                  </a:lnTo>
                  <a:lnTo>
                    <a:pt x="17" y="5"/>
                  </a:lnTo>
                  <a:lnTo>
                    <a:pt x="11" y="9"/>
                  </a:lnTo>
                  <a:lnTo>
                    <a:pt x="6" y="15"/>
                  </a:lnTo>
                  <a:lnTo>
                    <a:pt x="2" y="21"/>
                  </a:lnTo>
                  <a:lnTo>
                    <a:pt x="2" y="24"/>
                  </a:lnTo>
                  <a:lnTo>
                    <a:pt x="0" y="28"/>
                  </a:lnTo>
                  <a:lnTo>
                    <a:pt x="0" y="30"/>
                  </a:lnTo>
                  <a:lnTo>
                    <a:pt x="13" y="30"/>
                  </a:lnTo>
                  <a:lnTo>
                    <a:pt x="13" y="28"/>
                  </a:lnTo>
                  <a:lnTo>
                    <a:pt x="13" y="26"/>
                  </a:lnTo>
                  <a:lnTo>
                    <a:pt x="15" y="23"/>
                  </a:lnTo>
                  <a:lnTo>
                    <a:pt x="19" y="19"/>
                  </a:lnTo>
                  <a:lnTo>
                    <a:pt x="23" y="17"/>
                  </a:lnTo>
                  <a:lnTo>
                    <a:pt x="30" y="13"/>
                  </a:lnTo>
                  <a:lnTo>
                    <a:pt x="40" y="13"/>
                  </a:lnTo>
                  <a:lnTo>
                    <a:pt x="38" y="11"/>
                  </a:lnTo>
                  <a:lnTo>
                    <a:pt x="42"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8" name="Freeform 134"/>
            <p:cNvSpPr/>
            <p:nvPr/>
          </p:nvSpPr>
          <p:spPr bwMode="auto">
            <a:xfrm>
              <a:off x="3782" y="1853"/>
              <a:ext cx="39" cy="17"/>
            </a:xfrm>
            <a:custGeom>
              <a:avLst/>
              <a:gdLst>
                <a:gd name="T0" fmla="*/ 29 w 39"/>
                <a:gd name="T1" fmla="*/ 2 h 17"/>
                <a:gd name="T2" fmla="*/ 31 w 39"/>
                <a:gd name="T3" fmla="*/ 0 h 17"/>
                <a:gd name="T4" fmla="*/ 25 w 39"/>
                <a:gd name="T5" fmla="*/ 2 h 17"/>
                <a:gd name="T6" fmla="*/ 21 w 39"/>
                <a:gd name="T7" fmla="*/ 3 h 17"/>
                <a:gd name="T8" fmla="*/ 16 w 39"/>
                <a:gd name="T9" fmla="*/ 3 h 17"/>
                <a:gd name="T10" fmla="*/ 12 w 39"/>
                <a:gd name="T11" fmla="*/ 3 h 17"/>
                <a:gd name="T12" fmla="*/ 8 w 39"/>
                <a:gd name="T13" fmla="*/ 3 h 17"/>
                <a:gd name="T14" fmla="*/ 6 w 39"/>
                <a:gd name="T15" fmla="*/ 3 h 17"/>
                <a:gd name="T16" fmla="*/ 4 w 39"/>
                <a:gd name="T17" fmla="*/ 3 h 17"/>
                <a:gd name="T18" fmla="*/ 0 w 39"/>
                <a:gd name="T19" fmla="*/ 13 h 17"/>
                <a:gd name="T20" fmla="*/ 0 w 39"/>
                <a:gd name="T21" fmla="*/ 15 h 17"/>
                <a:gd name="T22" fmla="*/ 4 w 39"/>
                <a:gd name="T23" fmla="*/ 15 h 17"/>
                <a:gd name="T24" fmla="*/ 6 w 39"/>
                <a:gd name="T25" fmla="*/ 15 h 17"/>
                <a:gd name="T26" fmla="*/ 12 w 39"/>
                <a:gd name="T27" fmla="*/ 17 h 17"/>
                <a:gd name="T28" fmla="*/ 17 w 39"/>
                <a:gd name="T29" fmla="*/ 17 h 17"/>
                <a:gd name="T30" fmla="*/ 23 w 39"/>
                <a:gd name="T31" fmla="*/ 15 h 17"/>
                <a:gd name="T32" fmla="*/ 29 w 39"/>
                <a:gd name="T33" fmla="*/ 13 h 17"/>
                <a:gd name="T34" fmla="*/ 37 w 39"/>
                <a:gd name="T35" fmla="*/ 9 h 17"/>
                <a:gd name="T36" fmla="*/ 39 w 39"/>
                <a:gd name="T37" fmla="*/ 7 h 17"/>
                <a:gd name="T38" fmla="*/ 29 w 39"/>
                <a:gd name="T39" fmla="*/ 2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17"/>
                <a:gd name="T62" fmla="*/ 39 w 39"/>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17">
                  <a:moveTo>
                    <a:pt x="29" y="2"/>
                  </a:moveTo>
                  <a:lnTo>
                    <a:pt x="31" y="0"/>
                  </a:lnTo>
                  <a:lnTo>
                    <a:pt x="25" y="2"/>
                  </a:lnTo>
                  <a:lnTo>
                    <a:pt x="21" y="3"/>
                  </a:lnTo>
                  <a:lnTo>
                    <a:pt x="16" y="3"/>
                  </a:lnTo>
                  <a:lnTo>
                    <a:pt x="12" y="3"/>
                  </a:lnTo>
                  <a:lnTo>
                    <a:pt x="8" y="3"/>
                  </a:lnTo>
                  <a:lnTo>
                    <a:pt x="6" y="3"/>
                  </a:lnTo>
                  <a:lnTo>
                    <a:pt x="4" y="3"/>
                  </a:lnTo>
                  <a:lnTo>
                    <a:pt x="0" y="13"/>
                  </a:lnTo>
                  <a:lnTo>
                    <a:pt x="0" y="15"/>
                  </a:lnTo>
                  <a:lnTo>
                    <a:pt x="4" y="15"/>
                  </a:lnTo>
                  <a:lnTo>
                    <a:pt x="6" y="15"/>
                  </a:lnTo>
                  <a:lnTo>
                    <a:pt x="12" y="17"/>
                  </a:lnTo>
                  <a:lnTo>
                    <a:pt x="17" y="17"/>
                  </a:lnTo>
                  <a:lnTo>
                    <a:pt x="23" y="15"/>
                  </a:lnTo>
                  <a:lnTo>
                    <a:pt x="29" y="13"/>
                  </a:lnTo>
                  <a:lnTo>
                    <a:pt x="37" y="9"/>
                  </a:lnTo>
                  <a:lnTo>
                    <a:pt x="39" y="7"/>
                  </a:lnTo>
                  <a:lnTo>
                    <a:pt x="29"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99" name="Freeform 135"/>
            <p:cNvSpPr/>
            <p:nvPr/>
          </p:nvSpPr>
          <p:spPr bwMode="auto">
            <a:xfrm>
              <a:off x="3811" y="1841"/>
              <a:ext cx="25" cy="19"/>
            </a:xfrm>
            <a:custGeom>
              <a:avLst/>
              <a:gdLst>
                <a:gd name="T0" fmla="*/ 21 w 25"/>
                <a:gd name="T1" fmla="*/ 0 h 19"/>
                <a:gd name="T2" fmla="*/ 23 w 25"/>
                <a:gd name="T3" fmla="*/ 0 h 19"/>
                <a:gd name="T4" fmla="*/ 17 w 25"/>
                <a:gd name="T5" fmla="*/ 0 h 19"/>
                <a:gd name="T6" fmla="*/ 11 w 25"/>
                <a:gd name="T7" fmla="*/ 2 h 19"/>
                <a:gd name="T8" fmla="*/ 8 w 25"/>
                <a:gd name="T9" fmla="*/ 4 h 19"/>
                <a:gd name="T10" fmla="*/ 6 w 25"/>
                <a:gd name="T11" fmla="*/ 6 h 19"/>
                <a:gd name="T12" fmla="*/ 2 w 25"/>
                <a:gd name="T13" fmla="*/ 10 h 19"/>
                <a:gd name="T14" fmla="*/ 0 w 25"/>
                <a:gd name="T15" fmla="*/ 12 h 19"/>
                <a:gd name="T16" fmla="*/ 0 w 25"/>
                <a:gd name="T17" fmla="*/ 14 h 19"/>
                <a:gd name="T18" fmla="*/ 10 w 25"/>
                <a:gd name="T19" fmla="*/ 19 h 19"/>
                <a:gd name="T20" fmla="*/ 11 w 25"/>
                <a:gd name="T21" fmla="*/ 17 h 19"/>
                <a:gd name="T22" fmla="*/ 13 w 25"/>
                <a:gd name="T23" fmla="*/ 15 h 19"/>
                <a:gd name="T24" fmla="*/ 15 w 25"/>
                <a:gd name="T25" fmla="*/ 14 h 19"/>
                <a:gd name="T26" fmla="*/ 17 w 25"/>
                <a:gd name="T27" fmla="*/ 12 h 19"/>
                <a:gd name="T28" fmla="*/ 19 w 25"/>
                <a:gd name="T29" fmla="*/ 12 h 19"/>
                <a:gd name="T30" fmla="*/ 23 w 25"/>
                <a:gd name="T31" fmla="*/ 12 h 19"/>
                <a:gd name="T32" fmla="*/ 25 w 25"/>
                <a:gd name="T33" fmla="*/ 12 h 19"/>
                <a:gd name="T34" fmla="*/ 21 w 25"/>
                <a:gd name="T35" fmla="*/ 0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19"/>
                <a:gd name="T56" fmla="*/ 25 w 25"/>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19">
                  <a:moveTo>
                    <a:pt x="21" y="0"/>
                  </a:moveTo>
                  <a:lnTo>
                    <a:pt x="23" y="0"/>
                  </a:lnTo>
                  <a:lnTo>
                    <a:pt x="17" y="0"/>
                  </a:lnTo>
                  <a:lnTo>
                    <a:pt x="11" y="2"/>
                  </a:lnTo>
                  <a:lnTo>
                    <a:pt x="8" y="4"/>
                  </a:lnTo>
                  <a:lnTo>
                    <a:pt x="6" y="6"/>
                  </a:lnTo>
                  <a:lnTo>
                    <a:pt x="2" y="10"/>
                  </a:lnTo>
                  <a:lnTo>
                    <a:pt x="0" y="12"/>
                  </a:lnTo>
                  <a:lnTo>
                    <a:pt x="0" y="14"/>
                  </a:lnTo>
                  <a:lnTo>
                    <a:pt x="10" y="19"/>
                  </a:lnTo>
                  <a:lnTo>
                    <a:pt x="11" y="17"/>
                  </a:lnTo>
                  <a:lnTo>
                    <a:pt x="13" y="15"/>
                  </a:lnTo>
                  <a:lnTo>
                    <a:pt x="15" y="14"/>
                  </a:lnTo>
                  <a:lnTo>
                    <a:pt x="17" y="12"/>
                  </a:lnTo>
                  <a:lnTo>
                    <a:pt x="19" y="12"/>
                  </a:lnTo>
                  <a:lnTo>
                    <a:pt x="23" y="12"/>
                  </a:lnTo>
                  <a:lnTo>
                    <a:pt x="25" y="12"/>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0" name="Freeform 136"/>
            <p:cNvSpPr/>
            <p:nvPr/>
          </p:nvSpPr>
          <p:spPr bwMode="auto">
            <a:xfrm>
              <a:off x="3832" y="1837"/>
              <a:ext cx="36" cy="16"/>
            </a:xfrm>
            <a:custGeom>
              <a:avLst/>
              <a:gdLst>
                <a:gd name="T0" fmla="*/ 36 w 36"/>
                <a:gd name="T1" fmla="*/ 14 h 16"/>
                <a:gd name="T2" fmla="*/ 35 w 36"/>
                <a:gd name="T3" fmla="*/ 6 h 16"/>
                <a:gd name="T4" fmla="*/ 29 w 36"/>
                <a:gd name="T5" fmla="*/ 2 h 16"/>
                <a:gd name="T6" fmla="*/ 21 w 36"/>
                <a:gd name="T7" fmla="*/ 0 h 16"/>
                <a:gd name="T8" fmla="*/ 15 w 36"/>
                <a:gd name="T9" fmla="*/ 0 h 16"/>
                <a:gd name="T10" fmla="*/ 10 w 36"/>
                <a:gd name="T11" fmla="*/ 2 h 16"/>
                <a:gd name="T12" fmla="*/ 4 w 36"/>
                <a:gd name="T13" fmla="*/ 2 h 16"/>
                <a:gd name="T14" fmla="*/ 2 w 36"/>
                <a:gd name="T15" fmla="*/ 4 h 16"/>
                <a:gd name="T16" fmla="*/ 0 w 36"/>
                <a:gd name="T17" fmla="*/ 4 h 16"/>
                <a:gd name="T18" fmla="*/ 4 w 36"/>
                <a:gd name="T19" fmla="*/ 16 h 16"/>
                <a:gd name="T20" fmla="*/ 8 w 36"/>
                <a:gd name="T21" fmla="*/ 14 h 16"/>
                <a:gd name="T22" fmla="*/ 12 w 36"/>
                <a:gd name="T23" fmla="*/ 14 h 16"/>
                <a:gd name="T24" fmla="*/ 17 w 36"/>
                <a:gd name="T25" fmla="*/ 14 h 16"/>
                <a:gd name="T26" fmla="*/ 21 w 36"/>
                <a:gd name="T27" fmla="*/ 14 h 16"/>
                <a:gd name="T28" fmla="*/ 25 w 36"/>
                <a:gd name="T29" fmla="*/ 14 h 16"/>
                <a:gd name="T30" fmla="*/ 36 w 36"/>
                <a:gd name="T31" fmla="*/ 14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6"/>
                <a:gd name="T50" fmla="*/ 36 w 36"/>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6">
                  <a:moveTo>
                    <a:pt x="36" y="14"/>
                  </a:moveTo>
                  <a:lnTo>
                    <a:pt x="35" y="6"/>
                  </a:lnTo>
                  <a:lnTo>
                    <a:pt x="29" y="2"/>
                  </a:lnTo>
                  <a:lnTo>
                    <a:pt x="21" y="0"/>
                  </a:lnTo>
                  <a:lnTo>
                    <a:pt x="15" y="0"/>
                  </a:lnTo>
                  <a:lnTo>
                    <a:pt x="10" y="2"/>
                  </a:lnTo>
                  <a:lnTo>
                    <a:pt x="4" y="2"/>
                  </a:lnTo>
                  <a:lnTo>
                    <a:pt x="2" y="4"/>
                  </a:lnTo>
                  <a:lnTo>
                    <a:pt x="0" y="4"/>
                  </a:lnTo>
                  <a:lnTo>
                    <a:pt x="4" y="16"/>
                  </a:lnTo>
                  <a:lnTo>
                    <a:pt x="8" y="14"/>
                  </a:lnTo>
                  <a:lnTo>
                    <a:pt x="12" y="14"/>
                  </a:lnTo>
                  <a:lnTo>
                    <a:pt x="17" y="14"/>
                  </a:lnTo>
                  <a:lnTo>
                    <a:pt x="21" y="14"/>
                  </a:lnTo>
                  <a:lnTo>
                    <a:pt x="25" y="14"/>
                  </a:lnTo>
                  <a:lnTo>
                    <a:pt x="36"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1" name="Freeform 137"/>
            <p:cNvSpPr/>
            <p:nvPr/>
          </p:nvSpPr>
          <p:spPr bwMode="auto">
            <a:xfrm>
              <a:off x="3857" y="1851"/>
              <a:ext cx="19" cy="30"/>
            </a:xfrm>
            <a:custGeom>
              <a:avLst/>
              <a:gdLst>
                <a:gd name="T0" fmla="*/ 19 w 19"/>
                <a:gd name="T1" fmla="*/ 23 h 30"/>
                <a:gd name="T2" fmla="*/ 17 w 19"/>
                <a:gd name="T3" fmla="*/ 21 h 30"/>
                <a:gd name="T4" fmla="*/ 15 w 19"/>
                <a:gd name="T5" fmla="*/ 17 h 30"/>
                <a:gd name="T6" fmla="*/ 13 w 19"/>
                <a:gd name="T7" fmla="*/ 13 h 30"/>
                <a:gd name="T8" fmla="*/ 13 w 19"/>
                <a:gd name="T9" fmla="*/ 9 h 30"/>
                <a:gd name="T10" fmla="*/ 13 w 19"/>
                <a:gd name="T11" fmla="*/ 5 h 30"/>
                <a:gd name="T12" fmla="*/ 13 w 19"/>
                <a:gd name="T13" fmla="*/ 2 h 30"/>
                <a:gd name="T14" fmla="*/ 11 w 19"/>
                <a:gd name="T15" fmla="*/ 0 h 30"/>
                <a:gd name="T16" fmla="*/ 0 w 19"/>
                <a:gd name="T17" fmla="*/ 0 h 30"/>
                <a:gd name="T18" fmla="*/ 0 w 19"/>
                <a:gd name="T19" fmla="*/ 4 h 30"/>
                <a:gd name="T20" fmla="*/ 0 w 19"/>
                <a:gd name="T21" fmla="*/ 7 h 30"/>
                <a:gd name="T22" fmla="*/ 2 w 19"/>
                <a:gd name="T23" fmla="*/ 11 h 30"/>
                <a:gd name="T24" fmla="*/ 2 w 19"/>
                <a:gd name="T25" fmla="*/ 17 h 30"/>
                <a:gd name="T26" fmla="*/ 4 w 19"/>
                <a:gd name="T27" fmla="*/ 23 h 30"/>
                <a:gd name="T28" fmla="*/ 6 w 19"/>
                <a:gd name="T29" fmla="*/ 27 h 30"/>
                <a:gd name="T30" fmla="*/ 10 w 19"/>
                <a:gd name="T31" fmla="*/ 30 h 30"/>
                <a:gd name="T32" fmla="*/ 19 w 19"/>
                <a:gd name="T33" fmla="*/ 23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30"/>
                <a:gd name="T53" fmla="*/ 19 w 19"/>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30">
                  <a:moveTo>
                    <a:pt x="19" y="23"/>
                  </a:moveTo>
                  <a:lnTo>
                    <a:pt x="17" y="21"/>
                  </a:lnTo>
                  <a:lnTo>
                    <a:pt x="15" y="17"/>
                  </a:lnTo>
                  <a:lnTo>
                    <a:pt x="13" y="13"/>
                  </a:lnTo>
                  <a:lnTo>
                    <a:pt x="13" y="9"/>
                  </a:lnTo>
                  <a:lnTo>
                    <a:pt x="13" y="5"/>
                  </a:lnTo>
                  <a:lnTo>
                    <a:pt x="13" y="2"/>
                  </a:lnTo>
                  <a:lnTo>
                    <a:pt x="11" y="0"/>
                  </a:lnTo>
                  <a:lnTo>
                    <a:pt x="0" y="0"/>
                  </a:lnTo>
                  <a:lnTo>
                    <a:pt x="0" y="4"/>
                  </a:lnTo>
                  <a:lnTo>
                    <a:pt x="0" y="7"/>
                  </a:lnTo>
                  <a:lnTo>
                    <a:pt x="2" y="11"/>
                  </a:lnTo>
                  <a:lnTo>
                    <a:pt x="2" y="17"/>
                  </a:lnTo>
                  <a:lnTo>
                    <a:pt x="4" y="23"/>
                  </a:lnTo>
                  <a:lnTo>
                    <a:pt x="6" y="27"/>
                  </a:lnTo>
                  <a:lnTo>
                    <a:pt x="10" y="30"/>
                  </a:lnTo>
                  <a:lnTo>
                    <a:pt x="19"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2" name="Freeform 138"/>
            <p:cNvSpPr/>
            <p:nvPr/>
          </p:nvSpPr>
          <p:spPr bwMode="auto">
            <a:xfrm>
              <a:off x="3867" y="1874"/>
              <a:ext cx="17" cy="17"/>
            </a:xfrm>
            <a:custGeom>
              <a:avLst/>
              <a:gdLst>
                <a:gd name="T0" fmla="*/ 15 w 17"/>
                <a:gd name="T1" fmla="*/ 9 h 17"/>
                <a:gd name="T2" fmla="*/ 17 w 17"/>
                <a:gd name="T3" fmla="*/ 13 h 17"/>
                <a:gd name="T4" fmla="*/ 15 w 17"/>
                <a:gd name="T5" fmla="*/ 9 h 17"/>
                <a:gd name="T6" fmla="*/ 15 w 17"/>
                <a:gd name="T7" fmla="*/ 7 h 17"/>
                <a:gd name="T8" fmla="*/ 13 w 17"/>
                <a:gd name="T9" fmla="*/ 5 h 17"/>
                <a:gd name="T10" fmla="*/ 11 w 17"/>
                <a:gd name="T11" fmla="*/ 4 h 17"/>
                <a:gd name="T12" fmla="*/ 11 w 17"/>
                <a:gd name="T13" fmla="*/ 2 h 17"/>
                <a:gd name="T14" fmla="*/ 9 w 17"/>
                <a:gd name="T15" fmla="*/ 0 h 17"/>
                <a:gd name="T16" fmla="*/ 0 w 17"/>
                <a:gd name="T17" fmla="*/ 7 h 17"/>
                <a:gd name="T18" fmla="*/ 1 w 17"/>
                <a:gd name="T19" fmla="*/ 9 h 17"/>
                <a:gd name="T20" fmla="*/ 1 w 17"/>
                <a:gd name="T21" fmla="*/ 11 h 17"/>
                <a:gd name="T22" fmla="*/ 3 w 17"/>
                <a:gd name="T23" fmla="*/ 11 h 17"/>
                <a:gd name="T24" fmla="*/ 3 w 17"/>
                <a:gd name="T25" fmla="*/ 13 h 17"/>
                <a:gd name="T26" fmla="*/ 5 w 17"/>
                <a:gd name="T27" fmla="*/ 15 h 17"/>
                <a:gd name="T28" fmla="*/ 5 w 17"/>
                <a:gd name="T29" fmla="*/ 17 h 17"/>
                <a:gd name="T30" fmla="*/ 15 w 17"/>
                <a:gd name="T31" fmla="*/ 9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5" y="9"/>
                  </a:moveTo>
                  <a:lnTo>
                    <a:pt x="17" y="13"/>
                  </a:lnTo>
                  <a:lnTo>
                    <a:pt x="15" y="9"/>
                  </a:lnTo>
                  <a:lnTo>
                    <a:pt x="15" y="7"/>
                  </a:lnTo>
                  <a:lnTo>
                    <a:pt x="13" y="5"/>
                  </a:lnTo>
                  <a:lnTo>
                    <a:pt x="11" y="4"/>
                  </a:lnTo>
                  <a:lnTo>
                    <a:pt x="11" y="2"/>
                  </a:lnTo>
                  <a:lnTo>
                    <a:pt x="9" y="0"/>
                  </a:lnTo>
                  <a:lnTo>
                    <a:pt x="0" y="7"/>
                  </a:lnTo>
                  <a:lnTo>
                    <a:pt x="1" y="9"/>
                  </a:lnTo>
                  <a:lnTo>
                    <a:pt x="1" y="11"/>
                  </a:lnTo>
                  <a:lnTo>
                    <a:pt x="3" y="11"/>
                  </a:lnTo>
                  <a:lnTo>
                    <a:pt x="3" y="13"/>
                  </a:lnTo>
                  <a:lnTo>
                    <a:pt x="5" y="15"/>
                  </a:lnTo>
                  <a:lnTo>
                    <a:pt x="5" y="17"/>
                  </a:lnTo>
                  <a:lnTo>
                    <a:pt x="15"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3" name="Freeform 139"/>
            <p:cNvSpPr/>
            <p:nvPr/>
          </p:nvSpPr>
          <p:spPr bwMode="auto">
            <a:xfrm>
              <a:off x="3872" y="1883"/>
              <a:ext cx="25" cy="14"/>
            </a:xfrm>
            <a:custGeom>
              <a:avLst/>
              <a:gdLst>
                <a:gd name="T0" fmla="*/ 14 w 25"/>
                <a:gd name="T1" fmla="*/ 4 h 14"/>
                <a:gd name="T2" fmla="*/ 14 w 25"/>
                <a:gd name="T3" fmla="*/ 0 h 14"/>
                <a:gd name="T4" fmla="*/ 14 w 25"/>
                <a:gd name="T5" fmla="*/ 2 h 14"/>
                <a:gd name="T6" fmla="*/ 12 w 25"/>
                <a:gd name="T7" fmla="*/ 2 h 14"/>
                <a:gd name="T8" fmla="*/ 10 w 25"/>
                <a:gd name="T9" fmla="*/ 0 h 14"/>
                <a:gd name="T10" fmla="*/ 0 w 25"/>
                <a:gd name="T11" fmla="*/ 8 h 14"/>
                <a:gd name="T12" fmla="*/ 2 w 25"/>
                <a:gd name="T13" fmla="*/ 10 h 14"/>
                <a:gd name="T14" fmla="*/ 4 w 25"/>
                <a:gd name="T15" fmla="*/ 12 h 14"/>
                <a:gd name="T16" fmla="*/ 8 w 25"/>
                <a:gd name="T17" fmla="*/ 14 h 14"/>
                <a:gd name="T18" fmla="*/ 12 w 25"/>
                <a:gd name="T19" fmla="*/ 14 h 14"/>
                <a:gd name="T20" fmla="*/ 16 w 25"/>
                <a:gd name="T21" fmla="*/ 14 h 14"/>
                <a:gd name="T22" fmla="*/ 21 w 25"/>
                <a:gd name="T23" fmla="*/ 12 h 14"/>
                <a:gd name="T24" fmla="*/ 23 w 25"/>
                <a:gd name="T25" fmla="*/ 8 h 14"/>
                <a:gd name="T26" fmla="*/ 25 w 25"/>
                <a:gd name="T27" fmla="*/ 4 h 14"/>
                <a:gd name="T28" fmla="*/ 14 w 25"/>
                <a:gd name="T29" fmla="*/ 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4"/>
                <a:gd name="T47" fmla="*/ 25 w 25"/>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4">
                  <a:moveTo>
                    <a:pt x="14" y="4"/>
                  </a:moveTo>
                  <a:lnTo>
                    <a:pt x="14" y="0"/>
                  </a:lnTo>
                  <a:lnTo>
                    <a:pt x="14" y="2"/>
                  </a:lnTo>
                  <a:lnTo>
                    <a:pt x="12" y="2"/>
                  </a:lnTo>
                  <a:lnTo>
                    <a:pt x="10" y="0"/>
                  </a:lnTo>
                  <a:lnTo>
                    <a:pt x="0" y="8"/>
                  </a:lnTo>
                  <a:lnTo>
                    <a:pt x="2" y="10"/>
                  </a:lnTo>
                  <a:lnTo>
                    <a:pt x="4" y="12"/>
                  </a:lnTo>
                  <a:lnTo>
                    <a:pt x="8" y="14"/>
                  </a:lnTo>
                  <a:lnTo>
                    <a:pt x="12" y="14"/>
                  </a:lnTo>
                  <a:lnTo>
                    <a:pt x="16" y="14"/>
                  </a:lnTo>
                  <a:lnTo>
                    <a:pt x="21" y="12"/>
                  </a:lnTo>
                  <a:lnTo>
                    <a:pt x="23" y="8"/>
                  </a:lnTo>
                  <a:lnTo>
                    <a:pt x="25" y="4"/>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4" name="Freeform 140"/>
            <p:cNvSpPr/>
            <p:nvPr/>
          </p:nvSpPr>
          <p:spPr bwMode="auto">
            <a:xfrm>
              <a:off x="3874" y="1851"/>
              <a:ext cx="23" cy="36"/>
            </a:xfrm>
            <a:custGeom>
              <a:avLst/>
              <a:gdLst>
                <a:gd name="T0" fmla="*/ 4 w 23"/>
                <a:gd name="T1" fmla="*/ 9 h 36"/>
                <a:gd name="T2" fmla="*/ 0 w 23"/>
                <a:gd name="T3" fmla="*/ 7 h 36"/>
                <a:gd name="T4" fmla="*/ 4 w 23"/>
                <a:gd name="T5" fmla="*/ 15 h 36"/>
                <a:gd name="T6" fmla="*/ 6 w 23"/>
                <a:gd name="T7" fmla="*/ 21 h 36"/>
                <a:gd name="T8" fmla="*/ 8 w 23"/>
                <a:gd name="T9" fmla="*/ 27 h 36"/>
                <a:gd name="T10" fmla="*/ 10 w 23"/>
                <a:gd name="T11" fmla="*/ 30 h 36"/>
                <a:gd name="T12" fmla="*/ 10 w 23"/>
                <a:gd name="T13" fmla="*/ 34 h 36"/>
                <a:gd name="T14" fmla="*/ 10 w 23"/>
                <a:gd name="T15" fmla="*/ 36 h 36"/>
                <a:gd name="T16" fmla="*/ 12 w 23"/>
                <a:gd name="T17" fmla="*/ 36 h 36"/>
                <a:gd name="T18" fmla="*/ 23 w 23"/>
                <a:gd name="T19" fmla="*/ 36 h 36"/>
                <a:gd name="T20" fmla="*/ 23 w 23"/>
                <a:gd name="T21" fmla="*/ 34 h 36"/>
                <a:gd name="T22" fmla="*/ 21 w 23"/>
                <a:gd name="T23" fmla="*/ 30 h 36"/>
                <a:gd name="T24" fmla="*/ 21 w 23"/>
                <a:gd name="T25" fmla="*/ 27 h 36"/>
                <a:gd name="T26" fmla="*/ 19 w 23"/>
                <a:gd name="T27" fmla="*/ 23 h 36"/>
                <a:gd name="T28" fmla="*/ 18 w 23"/>
                <a:gd name="T29" fmla="*/ 17 h 36"/>
                <a:gd name="T30" fmla="*/ 16 w 23"/>
                <a:gd name="T31" fmla="*/ 9 h 36"/>
                <a:gd name="T32" fmla="*/ 12 w 23"/>
                <a:gd name="T33" fmla="*/ 2 h 36"/>
                <a:gd name="T34" fmla="*/ 10 w 23"/>
                <a:gd name="T35" fmla="*/ 0 h 36"/>
                <a:gd name="T36" fmla="*/ 4 w 23"/>
                <a:gd name="T37" fmla="*/ 9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6"/>
                <a:gd name="T59" fmla="*/ 23 w 23"/>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6">
                  <a:moveTo>
                    <a:pt x="4" y="9"/>
                  </a:moveTo>
                  <a:lnTo>
                    <a:pt x="0" y="7"/>
                  </a:lnTo>
                  <a:lnTo>
                    <a:pt x="4" y="15"/>
                  </a:lnTo>
                  <a:lnTo>
                    <a:pt x="6" y="21"/>
                  </a:lnTo>
                  <a:lnTo>
                    <a:pt x="8" y="27"/>
                  </a:lnTo>
                  <a:lnTo>
                    <a:pt x="10" y="30"/>
                  </a:lnTo>
                  <a:lnTo>
                    <a:pt x="10" y="34"/>
                  </a:lnTo>
                  <a:lnTo>
                    <a:pt x="10" y="36"/>
                  </a:lnTo>
                  <a:lnTo>
                    <a:pt x="12" y="36"/>
                  </a:lnTo>
                  <a:lnTo>
                    <a:pt x="23" y="36"/>
                  </a:lnTo>
                  <a:lnTo>
                    <a:pt x="23" y="34"/>
                  </a:lnTo>
                  <a:lnTo>
                    <a:pt x="21" y="30"/>
                  </a:lnTo>
                  <a:lnTo>
                    <a:pt x="21" y="27"/>
                  </a:lnTo>
                  <a:lnTo>
                    <a:pt x="19" y="23"/>
                  </a:lnTo>
                  <a:lnTo>
                    <a:pt x="18" y="17"/>
                  </a:lnTo>
                  <a:lnTo>
                    <a:pt x="16" y="9"/>
                  </a:lnTo>
                  <a:lnTo>
                    <a:pt x="12" y="2"/>
                  </a:lnTo>
                  <a:lnTo>
                    <a:pt x="10" y="0"/>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5" name="Freeform 141"/>
            <p:cNvSpPr/>
            <p:nvPr/>
          </p:nvSpPr>
          <p:spPr bwMode="auto">
            <a:xfrm>
              <a:off x="3870" y="1824"/>
              <a:ext cx="18" cy="36"/>
            </a:xfrm>
            <a:custGeom>
              <a:avLst/>
              <a:gdLst>
                <a:gd name="T0" fmla="*/ 12 w 18"/>
                <a:gd name="T1" fmla="*/ 0 h 36"/>
                <a:gd name="T2" fmla="*/ 8 w 18"/>
                <a:gd name="T3" fmla="*/ 2 h 36"/>
                <a:gd name="T4" fmla="*/ 2 w 18"/>
                <a:gd name="T5" fmla="*/ 9 h 36"/>
                <a:gd name="T6" fmla="*/ 0 w 18"/>
                <a:gd name="T7" fmla="*/ 17 h 36"/>
                <a:gd name="T8" fmla="*/ 0 w 18"/>
                <a:gd name="T9" fmla="*/ 23 h 36"/>
                <a:gd name="T10" fmla="*/ 0 w 18"/>
                <a:gd name="T11" fmla="*/ 27 h 36"/>
                <a:gd name="T12" fmla="*/ 2 w 18"/>
                <a:gd name="T13" fmla="*/ 31 h 36"/>
                <a:gd name="T14" fmla="*/ 4 w 18"/>
                <a:gd name="T15" fmla="*/ 34 h 36"/>
                <a:gd name="T16" fmla="*/ 6 w 18"/>
                <a:gd name="T17" fmla="*/ 36 h 36"/>
                <a:gd name="T18" fmla="*/ 8 w 18"/>
                <a:gd name="T19" fmla="*/ 36 h 36"/>
                <a:gd name="T20" fmla="*/ 14 w 18"/>
                <a:gd name="T21" fmla="*/ 27 h 36"/>
                <a:gd name="T22" fmla="*/ 12 w 18"/>
                <a:gd name="T23" fmla="*/ 25 h 36"/>
                <a:gd name="T24" fmla="*/ 12 w 18"/>
                <a:gd name="T25" fmla="*/ 23 h 36"/>
                <a:gd name="T26" fmla="*/ 12 w 18"/>
                <a:gd name="T27" fmla="*/ 19 h 36"/>
                <a:gd name="T28" fmla="*/ 14 w 18"/>
                <a:gd name="T29" fmla="*/ 15 h 36"/>
                <a:gd name="T30" fmla="*/ 18 w 18"/>
                <a:gd name="T31" fmla="*/ 9 h 36"/>
                <a:gd name="T32" fmla="*/ 14 w 18"/>
                <a:gd name="T33" fmla="*/ 11 h 36"/>
                <a:gd name="T34" fmla="*/ 12 w 18"/>
                <a:gd name="T35" fmla="*/ 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36"/>
                <a:gd name="T56" fmla="*/ 18 w 18"/>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36">
                  <a:moveTo>
                    <a:pt x="12" y="0"/>
                  </a:moveTo>
                  <a:lnTo>
                    <a:pt x="8" y="2"/>
                  </a:lnTo>
                  <a:lnTo>
                    <a:pt x="2" y="9"/>
                  </a:lnTo>
                  <a:lnTo>
                    <a:pt x="0" y="17"/>
                  </a:lnTo>
                  <a:lnTo>
                    <a:pt x="0" y="23"/>
                  </a:lnTo>
                  <a:lnTo>
                    <a:pt x="0" y="27"/>
                  </a:lnTo>
                  <a:lnTo>
                    <a:pt x="2" y="31"/>
                  </a:lnTo>
                  <a:lnTo>
                    <a:pt x="4" y="34"/>
                  </a:lnTo>
                  <a:lnTo>
                    <a:pt x="6" y="36"/>
                  </a:lnTo>
                  <a:lnTo>
                    <a:pt x="8" y="36"/>
                  </a:lnTo>
                  <a:lnTo>
                    <a:pt x="14" y="27"/>
                  </a:lnTo>
                  <a:lnTo>
                    <a:pt x="12" y="25"/>
                  </a:lnTo>
                  <a:lnTo>
                    <a:pt x="12" y="23"/>
                  </a:lnTo>
                  <a:lnTo>
                    <a:pt x="12" y="19"/>
                  </a:lnTo>
                  <a:lnTo>
                    <a:pt x="14" y="15"/>
                  </a:lnTo>
                  <a:lnTo>
                    <a:pt x="18" y="9"/>
                  </a:lnTo>
                  <a:lnTo>
                    <a:pt x="14" y="1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6" name="Freeform 142"/>
            <p:cNvSpPr/>
            <p:nvPr/>
          </p:nvSpPr>
          <p:spPr bwMode="auto">
            <a:xfrm>
              <a:off x="3882" y="1789"/>
              <a:ext cx="27" cy="46"/>
            </a:xfrm>
            <a:custGeom>
              <a:avLst/>
              <a:gdLst>
                <a:gd name="T0" fmla="*/ 13 w 27"/>
                <a:gd name="T1" fmla="*/ 0 h 46"/>
                <a:gd name="T2" fmla="*/ 13 w 27"/>
                <a:gd name="T3" fmla="*/ 12 h 46"/>
                <a:gd name="T4" fmla="*/ 11 w 27"/>
                <a:gd name="T5" fmla="*/ 21 h 46"/>
                <a:gd name="T6" fmla="*/ 8 w 27"/>
                <a:gd name="T7" fmla="*/ 27 h 46"/>
                <a:gd name="T8" fmla="*/ 6 w 27"/>
                <a:gd name="T9" fmla="*/ 31 h 46"/>
                <a:gd name="T10" fmla="*/ 2 w 27"/>
                <a:gd name="T11" fmla="*/ 33 h 46"/>
                <a:gd name="T12" fmla="*/ 0 w 27"/>
                <a:gd name="T13" fmla="*/ 35 h 46"/>
                <a:gd name="T14" fmla="*/ 2 w 27"/>
                <a:gd name="T15" fmla="*/ 46 h 46"/>
                <a:gd name="T16" fmla="*/ 4 w 27"/>
                <a:gd name="T17" fmla="*/ 46 h 46"/>
                <a:gd name="T18" fmla="*/ 6 w 27"/>
                <a:gd name="T19" fmla="*/ 46 h 46"/>
                <a:gd name="T20" fmla="*/ 10 w 27"/>
                <a:gd name="T21" fmla="*/ 42 h 46"/>
                <a:gd name="T22" fmla="*/ 15 w 27"/>
                <a:gd name="T23" fmla="*/ 39 h 46"/>
                <a:gd name="T24" fmla="*/ 19 w 27"/>
                <a:gd name="T25" fmla="*/ 33 h 46"/>
                <a:gd name="T26" fmla="*/ 23 w 27"/>
                <a:gd name="T27" fmla="*/ 25 h 46"/>
                <a:gd name="T28" fmla="*/ 25 w 27"/>
                <a:gd name="T29" fmla="*/ 14 h 46"/>
                <a:gd name="T30" fmla="*/ 27 w 27"/>
                <a:gd name="T31" fmla="*/ 0 h 46"/>
                <a:gd name="T32" fmla="*/ 13 w 27"/>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6"/>
                <a:gd name="T53" fmla="*/ 27 w 27"/>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6">
                  <a:moveTo>
                    <a:pt x="13" y="0"/>
                  </a:moveTo>
                  <a:lnTo>
                    <a:pt x="13" y="12"/>
                  </a:lnTo>
                  <a:lnTo>
                    <a:pt x="11" y="21"/>
                  </a:lnTo>
                  <a:lnTo>
                    <a:pt x="8" y="27"/>
                  </a:lnTo>
                  <a:lnTo>
                    <a:pt x="6" y="31"/>
                  </a:lnTo>
                  <a:lnTo>
                    <a:pt x="2" y="33"/>
                  </a:lnTo>
                  <a:lnTo>
                    <a:pt x="0" y="35"/>
                  </a:lnTo>
                  <a:lnTo>
                    <a:pt x="2" y="46"/>
                  </a:lnTo>
                  <a:lnTo>
                    <a:pt x="4" y="46"/>
                  </a:lnTo>
                  <a:lnTo>
                    <a:pt x="6" y="46"/>
                  </a:lnTo>
                  <a:lnTo>
                    <a:pt x="10" y="42"/>
                  </a:lnTo>
                  <a:lnTo>
                    <a:pt x="15" y="39"/>
                  </a:lnTo>
                  <a:lnTo>
                    <a:pt x="19" y="33"/>
                  </a:lnTo>
                  <a:lnTo>
                    <a:pt x="23" y="25"/>
                  </a:lnTo>
                  <a:lnTo>
                    <a:pt x="25" y="14"/>
                  </a:lnTo>
                  <a:lnTo>
                    <a:pt x="27"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7" name="Freeform 143"/>
            <p:cNvSpPr/>
            <p:nvPr/>
          </p:nvSpPr>
          <p:spPr bwMode="auto">
            <a:xfrm>
              <a:off x="3895" y="1730"/>
              <a:ext cx="27" cy="59"/>
            </a:xfrm>
            <a:custGeom>
              <a:avLst/>
              <a:gdLst>
                <a:gd name="T0" fmla="*/ 20 w 27"/>
                <a:gd name="T1" fmla="*/ 0 h 59"/>
                <a:gd name="T2" fmla="*/ 14 w 27"/>
                <a:gd name="T3" fmla="*/ 7 h 59"/>
                <a:gd name="T4" fmla="*/ 10 w 27"/>
                <a:gd name="T5" fmla="*/ 15 h 59"/>
                <a:gd name="T6" fmla="*/ 6 w 27"/>
                <a:gd name="T7" fmla="*/ 25 h 59"/>
                <a:gd name="T8" fmla="*/ 4 w 27"/>
                <a:gd name="T9" fmla="*/ 34 h 59"/>
                <a:gd name="T10" fmla="*/ 2 w 27"/>
                <a:gd name="T11" fmla="*/ 44 h 59"/>
                <a:gd name="T12" fmla="*/ 2 w 27"/>
                <a:gd name="T13" fmla="*/ 52 h 59"/>
                <a:gd name="T14" fmla="*/ 2 w 27"/>
                <a:gd name="T15" fmla="*/ 57 h 59"/>
                <a:gd name="T16" fmla="*/ 0 w 27"/>
                <a:gd name="T17" fmla="*/ 59 h 59"/>
                <a:gd name="T18" fmla="*/ 14 w 27"/>
                <a:gd name="T19" fmla="*/ 59 h 59"/>
                <a:gd name="T20" fmla="*/ 14 w 27"/>
                <a:gd name="T21" fmla="*/ 57 h 59"/>
                <a:gd name="T22" fmla="*/ 14 w 27"/>
                <a:gd name="T23" fmla="*/ 53 h 59"/>
                <a:gd name="T24" fmla="*/ 16 w 27"/>
                <a:gd name="T25" fmla="*/ 46 h 59"/>
                <a:gd name="T26" fmla="*/ 16 w 27"/>
                <a:gd name="T27" fmla="*/ 36 h 59"/>
                <a:gd name="T28" fmla="*/ 18 w 27"/>
                <a:gd name="T29" fmla="*/ 29 h 59"/>
                <a:gd name="T30" fmla="*/ 21 w 27"/>
                <a:gd name="T31" fmla="*/ 21 h 59"/>
                <a:gd name="T32" fmla="*/ 23 w 27"/>
                <a:gd name="T33" fmla="*/ 13 h 59"/>
                <a:gd name="T34" fmla="*/ 27 w 27"/>
                <a:gd name="T35" fmla="*/ 9 h 59"/>
                <a:gd name="T36" fmla="*/ 20 w 27"/>
                <a:gd name="T37" fmla="*/ 0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59"/>
                <a:gd name="T59" fmla="*/ 27 w 27"/>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59">
                  <a:moveTo>
                    <a:pt x="20" y="0"/>
                  </a:moveTo>
                  <a:lnTo>
                    <a:pt x="14" y="7"/>
                  </a:lnTo>
                  <a:lnTo>
                    <a:pt x="10" y="15"/>
                  </a:lnTo>
                  <a:lnTo>
                    <a:pt x="6" y="25"/>
                  </a:lnTo>
                  <a:lnTo>
                    <a:pt x="4" y="34"/>
                  </a:lnTo>
                  <a:lnTo>
                    <a:pt x="2" y="44"/>
                  </a:lnTo>
                  <a:lnTo>
                    <a:pt x="2" y="52"/>
                  </a:lnTo>
                  <a:lnTo>
                    <a:pt x="2" y="57"/>
                  </a:lnTo>
                  <a:lnTo>
                    <a:pt x="0" y="59"/>
                  </a:lnTo>
                  <a:lnTo>
                    <a:pt x="14" y="59"/>
                  </a:lnTo>
                  <a:lnTo>
                    <a:pt x="14" y="57"/>
                  </a:lnTo>
                  <a:lnTo>
                    <a:pt x="14" y="53"/>
                  </a:lnTo>
                  <a:lnTo>
                    <a:pt x="16" y="46"/>
                  </a:lnTo>
                  <a:lnTo>
                    <a:pt x="16" y="36"/>
                  </a:lnTo>
                  <a:lnTo>
                    <a:pt x="18" y="29"/>
                  </a:lnTo>
                  <a:lnTo>
                    <a:pt x="21" y="21"/>
                  </a:lnTo>
                  <a:lnTo>
                    <a:pt x="23" y="13"/>
                  </a:lnTo>
                  <a:lnTo>
                    <a:pt x="27" y="9"/>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8" name="Freeform 144"/>
            <p:cNvSpPr/>
            <p:nvPr/>
          </p:nvSpPr>
          <p:spPr bwMode="auto">
            <a:xfrm>
              <a:off x="3915" y="1712"/>
              <a:ext cx="23" cy="27"/>
            </a:xfrm>
            <a:custGeom>
              <a:avLst/>
              <a:gdLst>
                <a:gd name="T0" fmla="*/ 13 w 23"/>
                <a:gd name="T1" fmla="*/ 0 h 27"/>
                <a:gd name="T2" fmla="*/ 11 w 23"/>
                <a:gd name="T3" fmla="*/ 4 h 27"/>
                <a:gd name="T4" fmla="*/ 9 w 23"/>
                <a:gd name="T5" fmla="*/ 8 h 27"/>
                <a:gd name="T6" fmla="*/ 7 w 23"/>
                <a:gd name="T7" fmla="*/ 10 h 27"/>
                <a:gd name="T8" fmla="*/ 3 w 23"/>
                <a:gd name="T9" fmla="*/ 14 h 27"/>
                <a:gd name="T10" fmla="*/ 1 w 23"/>
                <a:gd name="T11" fmla="*/ 16 h 27"/>
                <a:gd name="T12" fmla="*/ 0 w 23"/>
                <a:gd name="T13" fmla="*/ 18 h 27"/>
                <a:gd name="T14" fmla="*/ 7 w 23"/>
                <a:gd name="T15" fmla="*/ 27 h 27"/>
                <a:gd name="T16" fmla="*/ 9 w 23"/>
                <a:gd name="T17" fmla="*/ 25 h 27"/>
                <a:gd name="T18" fmla="*/ 11 w 23"/>
                <a:gd name="T19" fmla="*/ 23 h 27"/>
                <a:gd name="T20" fmla="*/ 13 w 23"/>
                <a:gd name="T21" fmla="*/ 22 h 27"/>
                <a:gd name="T22" fmla="*/ 17 w 23"/>
                <a:gd name="T23" fmla="*/ 18 h 27"/>
                <a:gd name="T24" fmla="*/ 19 w 23"/>
                <a:gd name="T25" fmla="*/ 14 h 27"/>
                <a:gd name="T26" fmla="*/ 21 w 23"/>
                <a:gd name="T27" fmla="*/ 10 h 27"/>
                <a:gd name="T28" fmla="*/ 23 w 23"/>
                <a:gd name="T29" fmla="*/ 6 h 27"/>
                <a:gd name="T30" fmla="*/ 13 w 23"/>
                <a:gd name="T31" fmla="*/ 0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7"/>
                <a:gd name="T50" fmla="*/ 23 w 23"/>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7">
                  <a:moveTo>
                    <a:pt x="13" y="0"/>
                  </a:moveTo>
                  <a:lnTo>
                    <a:pt x="11" y="4"/>
                  </a:lnTo>
                  <a:lnTo>
                    <a:pt x="9" y="8"/>
                  </a:lnTo>
                  <a:lnTo>
                    <a:pt x="7" y="10"/>
                  </a:lnTo>
                  <a:lnTo>
                    <a:pt x="3" y="14"/>
                  </a:lnTo>
                  <a:lnTo>
                    <a:pt x="1" y="16"/>
                  </a:lnTo>
                  <a:lnTo>
                    <a:pt x="0" y="18"/>
                  </a:lnTo>
                  <a:lnTo>
                    <a:pt x="7" y="27"/>
                  </a:lnTo>
                  <a:lnTo>
                    <a:pt x="9" y="25"/>
                  </a:lnTo>
                  <a:lnTo>
                    <a:pt x="11" y="23"/>
                  </a:lnTo>
                  <a:lnTo>
                    <a:pt x="13" y="22"/>
                  </a:lnTo>
                  <a:lnTo>
                    <a:pt x="17" y="18"/>
                  </a:lnTo>
                  <a:lnTo>
                    <a:pt x="19" y="14"/>
                  </a:lnTo>
                  <a:lnTo>
                    <a:pt x="21" y="10"/>
                  </a:lnTo>
                  <a:lnTo>
                    <a:pt x="23" y="6"/>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09" name="Freeform 145"/>
            <p:cNvSpPr/>
            <p:nvPr/>
          </p:nvSpPr>
          <p:spPr bwMode="auto">
            <a:xfrm>
              <a:off x="3928" y="1699"/>
              <a:ext cx="27" cy="19"/>
            </a:xfrm>
            <a:custGeom>
              <a:avLst/>
              <a:gdLst>
                <a:gd name="T0" fmla="*/ 25 w 27"/>
                <a:gd name="T1" fmla="*/ 15 h 19"/>
                <a:gd name="T2" fmla="*/ 27 w 27"/>
                <a:gd name="T3" fmla="*/ 13 h 19"/>
                <a:gd name="T4" fmla="*/ 27 w 27"/>
                <a:gd name="T5" fmla="*/ 6 h 19"/>
                <a:gd name="T6" fmla="*/ 21 w 27"/>
                <a:gd name="T7" fmla="*/ 0 h 19"/>
                <a:gd name="T8" fmla="*/ 13 w 27"/>
                <a:gd name="T9" fmla="*/ 0 h 19"/>
                <a:gd name="T10" fmla="*/ 10 w 27"/>
                <a:gd name="T11" fmla="*/ 2 h 19"/>
                <a:gd name="T12" fmla="*/ 6 w 27"/>
                <a:gd name="T13" fmla="*/ 6 h 19"/>
                <a:gd name="T14" fmla="*/ 4 w 27"/>
                <a:gd name="T15" fmla="*/ 10 h 19"/>
                <a:gd name="T16" fmla="*/ 0 w 27"/>
                <a:gd name="T17" fmla="*/ 12 h 19"/>
                <a:gd name="T18" fmla="*/ 0 w 27"/>
                <a:gd name="T19" fmla="*/ 13 h 19"/>
                <a:gd name="T20" fmla="*/ 10 w 27"/>
                <a:gd name="T21" fmla="*/ 19 h 19"/>
                <a:gd name="T22" fmla="*/ 11 w 27"/>
                <a:gd name="T23" fmla="*/ 17 h 19"/>
                <a:gd name="T24" fmla="*/ 15 w 27"/>
                <a:gd name="T25" fmla="*/ 13 h 19"/>
                <a:gd name="T26" fmla="*/ 17 w 27"/>
                <a:gd name="T27" fmla="*/ 12 h 19"/>
                <a:gd name="T28" fmla="*/ 19 w 27"/>
                <a:gd name="T29" fmla="*/ 10 h 19"/>
                <a:gd name="T30" fmla="*/ 17 w 27"/>
                <a:gd name="T31" fmla="*/ 10 h 19"/>
                <a:gd name="T32" fmla="*/ 15 w 27"/>
                <a:gd name="T33" fmla="*/ 8 h 19"/>
                <a:gd name="T34" fmla="*/ 15 w 27"/>
                <a:gd name="T35" fmla="*/ 12 h 19"/>
                <a:gd name="T36" fmla="*/ 15 w 27"/>
                <a:gd name="T37" fmla="*/ 10 h 19"/>
                <a:gd name="T38" fmla="*/ 25 w 27"/>
                <a:gd name="T39" fmla="*/ 15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
                <a:gd name="T61" fmla="*/ 0 h 19"/>
                <a:gd name="T62" fmla="*/ 27 w 27"/>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 h="19">
                  <a:moveTo>
                    <a:pt x="25" y="15"/>
                  </a:moveTo>
                  <a:lnTo>
                    <a:pt x="27" y="13"/>
                  </a:lnTo>
                  <a:lnTo>
                    <a:pt x="27" y="6"/>
                  </a:lnTo>
                  <a:lnTo>
                    <a:pt x="21" y="0"/>
                  </a:lnTo>
                  <a:lnTo>
                    <a:pt x="13" y="0"/>
                  </a:lnTo>
                  <a:lnTo>
                    <a:pt x="10" y="2"/>
                  </a:lnTo>
                  <a:lnTo>
                    <a:pt x="6" y="6"/>
                  </a:lnTo>
                  <a:lnTo>
                    <a:pt x="4" y="10"/>
                  </a:lnTo>
                  <a:lnTo>
                    <a:pt x="0" y="12"/>
                  </a:lnTo>
                  <a:lnTo>
                    <a:pt x="0" y="13"/>
                  </a:lnTo>
                  <a:lnTo>
                    <a:pt x="10" y="19"/>
                  </a:lnTo>
                  <a:lnTo>
                    <a:pt x="11" y="17"/>
                  </a:lnTo>
                  <a:lnTo>
                    <a:pt x="15" y="13"/>
                  </a:lnTo>
                  <a:lnTo>
                    <a:pt x="17" y="12"/>
                  </a:lnTo>
                  <a:lnTo>
                    <a:pt x="19" y="10"/>
                  </a:lnTo>
                  <a:lnTo>
                    <a:pt x="17" y="10"/>
                  </a:lnTo>
                  <a:lnTo>
                    <a:pt x="15" y="8"/>
                  </a:lnTo>
                  <a:lnTo>
                    <a:pt x="15" y="12"/>
                  </a:lnTo>
                  <a:lnTo>
                    <a:pt x="15" y="10"/>
                  </a:lnTo>
                  <a:lnTo>
                    <a:pt x="25"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0" name="Freeform 146"/>
            <p:cNvSpPr/>
            <p:nvPr/>
          </p:nvSpPr>
          <p:spPr bwMode="auto">
            <a:xfrm>
              <a:off x="3938" y="1709"/>
              <a:ext cx="25" cy="30"/>
            </a:xfrm>
            <a:custGeom>
              <a:avLst/>
              <a:gdLst>
                <a:gd name="T0" fmla="*/ 13 w 25"/>
                <a:gd name="T1" fmla="*/ 21 h 30"/>
                <a:gd name="T2" fmla="*/ 17 w 25"/>
                <a:gd name="T3" fmla="*/ 17 h 30"/>
                <a:gd name="T4" fmla="*/ 11 w 25"/>
                <a:gd name="T5" fmla="*/ 17 h 30"/>
                <a:gd name="T6" fmla="*/ 11 w 25"/>
                <a:gd name="T7" fmla="*/ 19 h 30"/>
                <a:gd name="T8" fmla="*/ 11 w 25"/>
                <a:gd name="T9" fmla="*/ 17 h 30"/>
                <a:gd name="T10" fmla="*/ 13 w 25"/>
                <a:gd name="T11" fmla="*/ 13 h 30"/>
                <a:gd name="T12" fmla="*/ 13 w 25"/>
                <a:gd name="T13" fmla="*/ 9 h 30"/>
                <a:gd name="T14" fmla="*/ 15 w 25"/>
                <a:gd name="T15" fmla="*/ 5 h 30"/>
                <a:gd name="T16" fmla="*/ 5 w 25"/>
                <a:gd name="T17" fmla="*/ 0 h 30"/>
                <a:gd name="T18" fmla="*/ 5 w 25"/>
                <a:gd name="T19" fmla="*/ 2 h 30"/>
                <a:gd name="T20" fmla="*/ 3 w 25"/>
                <a:gd name="T21" fmla="*/ 3 h 30"/>
                <a:gd name="T22" fmla="*/ 1 w 25"/>
                <a:gd name="T23" fmla="*/ 9 h 30"/>
                <a:gd name="T24" fmla="*/ 0 w 25"/>
                <a:gd name="T25" fmla="*/ 15 h 30"/>
                <a:gd name="T26" fmla="*/ 0 w 25"/>
                <a:gd name="T27" fmla="*/ 21 h 30"/>
                <a:gd name="T28" fmla="*/ 3 w 25"/>
                <a:gd name="T29" fmla="*/ 28 h 30"/>
                <a:gd name="T30" fmla="*/ 11 w 25"/>
                <a:gd name="T31" fmla="*/ 30 h 30"/>
                <a:gd name="T32" fmla="*/ 21 w 25"/>
                <a:gd name="T33" fmla="*/ 28 h 30"/>
                <a:gd name="T34" fmla="*/ 25 w 25"/>
                <a:gd name="T35" fmla="*/ 25 h 30"/>
                <a:gd name="T36" fmla="*/ 13 w 25"/>
                <a:gd name="T37" fmla="*/ 21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30"/>
                <a:gd name="T59" fmla="*/ 25 w 2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30">
                  <a:moveTo>
                    <a:pt x="13" y="21"/>
                  </a:moveTo>
                  <a:lnTo>
                    <a:pt x="17" y="17"/>
                  </a:lnTo>
                  <a:lnTo>
                    <a:pt x="11" y="17"/>
                  </a:lnTo>
                  <a:lnTo>
                    <a:pt x="11" y="19"/>
                  </a:lnTo>
                  <a:lnTo>
                    <a:pt x="11" y="17"/>
                  </a:lnTo>
                  <a:lnTo>
                    <a:pt x="13" y="13"/>
                  </a:lnTo>
                  <a:lnTo>
                    <a:pt x="13" y="9"/>
                  </a:lnTo>
                  <a:lnTo>
                    <a:pt x="15" y="5"/>
                  </a:lnTo>
                  <a:lnTo>
                    <a:pt x="5" y="0"/>
                  </a:lnTo>
                  <a:lnTo>
                    <a:pt x="5" y="2"/>
                  </a:lnTo>
                  <a:lnTo>
                    <a:pt x="3" y="3"/>
                  </a:lnTo>
                  <a:lnTo>
                    <a:pt x="1" y="9"/>
                  </a:lnTo>
                  <a:lnTo>
                    <a:pt x="0" y="15"/>
                  </a:lnTo>
                  <a:lnTo>
                    <a:pt x="0" y="21"/>
                  </a:lnTo>
                  <a:lnTo>
                    <a:pt x="3" y="28"/>
                  </a:lnTo>
                  <a:lnTo>
                    <a:pt x="11" y="30"/>
                  </a:lnTo>
                  <a:lnTo>
                    <a:pt x="21" y="28"/>
                  </a:lnTo>
                  <a:lnTo>
                    <a:pt x="25" y="25"/>
                  </a:lnTo>
                  <a:lnTo>
                    <a:pt x="13"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1" name="Freeform 147"/>
            <p:cNvSpPr/>
            <p:nvPr/>
          </p:nvSpPr>
          <p:spPr bwMode="auto">
            <a:xfrm>
              <a:off x="3951" y="1703"/>
              <a:ext cx="31" cy="31"/>
            </a:xfrm>
            <a:custGeom>
              <a:avLst/>
              <a:gdLst>
                <a:gd name="T0" fmla="*/ 21 w 31"/>
                <a:gd name="T1" fmla="*/ 0 h 31"/>
                <a:gd name="T2" fmla="*/ 23 w 31"/>
                <a:gd name="T3" fmla="*/ 0 h 31"/>
                <a:gd name="T4" fmla="*/ 17 w 31"/>
                <a:gd name="T5" fmla="*/ 4 h 31"/>
                <a:gd name="T6" fmla="*/ 12 w 31"/>
                <a:gd name="T7" fmla="*/ 8 h 31"/>
                <a:gd name="T8" fmla="*/ 8 w 31"/>
                <a:gd name="T9" fmla="*/ 13 h 31"/>
                <a:gd name="T10" fmla="*/ 6 w 31"/>
                <a:gd name="T11" fmla="*/ 17 h 31"/>
                <a:gd name="T12" fmla="*/ 4 w 31"/>
                <a:gd name="T13" fmla="*/ 21 h 31"/>
                <a:gd name="T14" fmla="*/ 2 w 31"/>
                <a:gd name="T15" fmla="*/ 23 h 31"/>
                <a:gd name="T16" fmla="*/ 0 w 31"/>
                <a:gd name="T17" fmla="*/ 25 h 31"/>
                <a:gd name="T18" fmla="*/ 0 w 31"/>
                <a:gd name="T19" fmla="*/ 27 h 31"/>
                <a:gd name="T20" fmla="*/ 12 w 31"/>
                <a:gd name="T21" fmla="*/ 31 h 31"/>
                <a:gd name="T22" fmla="*/ 12 w 31"/>
                <a:gd name="T23" fmla="*/ 29 h 31"/>
                <a:gd name="T24" fmla="*/ 13 w 31"/>
                <a:gd name="T25" fmla="*/ 27 h 31"/>
                <a:gd name="T26" fmla="*/ 15 w 31"/>
                <a:gd name="T27" fmla="*/ 23 h 31"/>
                <a:gd name="T28" fmla="*/ 17 w 31"/>
                <a:gd name="T29" fmla="*/ 21 h 31"/>
                <a:gd name="T30" fmla="*/ 21 w 31"/>
                <a:gd name="T31" fmla="*/ 17 h 31"/>
                <a:gd name="T32" fmla="*/ 25 w 31"/>
                <a:gd name="T33" fmla="*/ 13 h 31"/>
                <a:gd name="T34" fmla="*/ 29 w 31"/>
                <a:gd name="T35" fmla="*/ 9 h 31"/>
                <a:gd name="T36" fmla="*/ 31 w 31"/>
                <a:gd name="T37" fmla="*/ 9 h 31"/>
                <a:gd name="T38" fmla="*/ 21 w 3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31"/>
                <a:gd name="T62" fmla="*/ 31 w 31"/>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31">
                  <a:moveTo>
                    <a:pt x="21" y="0"/>
                  </a:moveTo>
                  <a:lnTo>
                    <a:pt x="23" y="0"/>
                  </a:lnTo>
                  <a:lnTo>
                    <a:pt x="17" y="4"/>
                  </a:lnTo>
                  <a:lnTo>
                    <a:pt x="12" y="8"/>
                  </a:lnTo>
                  <a:lnTo>
                    <a:pt x="8" y="13"/>
                  </a:lnTo>
                  <a:lnTo>
                    <a:pt x="6" y="17"/>
                  </a:lnTo>
                  <a:lnTo>
                    <a:pt x="4" y="21"/>
                  </a:lnTo>
                  <a:lnTo>
                    <a:pt x="2" y="23"/>
                  </a:lnTo>
                  <a:lnTo>
                    <a:pt x="0" y="25"/>
                  </a:lnTo>
                  <a:lnTo>
                    <a:pt x="0" y="27"/>
                  </a:lnTo>
                  <a:lnTo>
                    <a:pt x="12" y="31"/>
                  </a:lnTo>
                  <a:lnTo>
                    <a:pt x="12" y="29"/>
                  </a:lnTo>
                  <a:lnTo>
                    <a:pt x="13" y="27"/>
                  </a:lnTo>
                  <a:lnTo>
                    <a:pt x="15" y="23"/>
                  </a:lnTo>
                  <a:lnTo>
                    <a:pt x="17" y="21"/>
                  </a:lnTo>
                  <a:lnTo>
                    <a:pt x="21" y="17"/>
                  </a:lnTo>
                  <a:lnTo>
                    <a:pt x="25" y="13"/>
                  </a:lnTo>
                  <a:lnTo>
                    <a:pt x="29" y="9"/>
                  </a:lnTo>
                  <a:lnTo>
                    <a:pt x="31" y="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2" name="Freeform 148"/>
            <p:cNvSpPr/>
            <p:nvPr/>
          </p:nvSpPr>
          <p:spPr bwMode="auto">
            <a:xfrm>
              <a:off x="3972" y="1686"/>
              <a:ext cx="17" cy="26"/>
            </a:xfrm>
            <a:custGeom>
              <a:avLst/>
              <a:gdLst>
                <a:gd name="T0" fmla="*/ 4 w 17"/>
                <a:gd name="T1" fmla="*/ 11 h 26"/>
                <a:gd name="T2" fmla="*/ 2 w 17"/>
                <a:gd name="T3" fmla="*/ 11 h 26"/>
                <a:gd name="T4" fmla="*/ 6 w 17"/>
                <a:gd name="T5" fmla="*/ 11 h 26"/>
                <a:gd name="T6" fmla="*/ 4 w 17"/>
                <a:gd name="T7" fmla="*/ 13 h 26"/>
                <a:gd name="T8" fmla="*/ 2 w 17"/>
                <a:gd name="T9" fmla="*/ 15 h 26"/>
                <a:gd name="T10" fmla="*/ 2 w 17"/>
                <a:gd name="T11" fmla="*/ 17 h 26"/>
                <a:gd name="T12" fmla="*/ 0 w 17"/>
                <a:gd name="T13" fmla="*/ 17 h 26"/>
                <a:gd name="T14" fmla="*/ 10 w 17"/>
                <a:gd name="T15" fmla="*/ 26 h 26"/>
                <a:gd name="T16" fmla="*/ 10 w 17"/>
                <a:gd name="T17" fmla="*/ 25 h 26"/>
                <a:gd name="T18" fmla="*/ 12 w 17"/>
                <a:gd name="T19" fmla="*/ 23 h 26"/>
                <a:gd name="T20" fmla="*/ 14 w 17"/>
                <a:gd name="T21" fmla="*/ 19 h 26"/>
                <a:gd name="T22" fmla="*/ 15 w 17"/>
                <a:gd name="T23" fmla="*/ 15 h 26"/>
                <a:gd name="T24" fmla="*/ 17 w 17"/>
                <a:gd name="T25" fmla="*/ 11 h 26"/>
                <a:gd name="T26" fmla="*/ 15 w 17"/>
                <a:gd name="T27" fmla="*/ 3 h 26"/>
                <a:gd name="T28" fmla="*/ 10 w 17"/>
                <a:gd name="T29" fmla="*/ 0 h 26"/>
                <a:gd name="T30" fmla="*/ 2 w 17"/>
                <a:gd name="T31" fmla="*/ 0 h 26"/>
                <a:gd name="T32" fmla="*/ 0 w 17"/>
                <a:gd name="T33" fmla="*/ 0 h 26"/>
                <a:gd name="T34" fmla="*/ 4 w 17"/>
                <a:gd name="T35" fmla="*/ 11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26"/>
                <a:gd name="T56" fmla="*/ 17 w 17"/>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26">
                  <a:moveTo>
                    <a:pt x="4" y="11"/>
                  </a:moveTo>
                  <a:lnTo>
                    <a:pt x="2" y="11"/>
                  </a:lnTo>
                  <a:lnTo>
                    <a:pt x="6" y="11"/>
                  </a:lnTo>
                  <a:lnTo>
                    <a:pt x="4" y="13"/>
                  </a:lnTo>
                  <a:lnTo>
                    <a:pt x="2" y="15"/>
                  </a:lnTo>
                  <a:lnTo>
                    <a:pt x="2" y="17"/>
                  </a:lnTo>
                  <a:lnTo>
                    <a:pt x="0" y="17"/>
                  </a:lnTo>
                  <a:lnTo>
                    <a:pt x="10" y="26"/>
                  </a:lnTo>
                  <a:lnTo>
                    <a:pt x="10" y="25"/>
                  </a:lnTo>
                  <a:lnTo>
                    <a:pt x="12" y="23"/>
                  </a:lnTo>
                  <a:lnTo>
                    <a:pt x="14" y="19"/>
                  </a:lnTo>
                  <a:lnTo>
                    <a:pt x="15" y="15"/>
                  </a:lnTo>
                  <a:lnTo>
                    <a:pt x="17" y="11"/>
                  </a:lnTo>
                  <a:lnTo>
                    <a:pt x="15" y="3"/>
                  </a:lnTo>
                  <a:lnTo>
                    <a:pt x="10" y="0"/>
                  </a:lnTo>
                  <a:lnTo>
                    <a:pt x="2" y="0"/>
                  </a:lnTo>
                  <a:lnTo>
                    <a:pt x="0" y="0"/>
                  </a:lnTo>
                  <a:lnTo>
                    <a:pt x="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3" name="Freeform 149"/>
            <p:cNvSpPr/>
            <p:nvPr/>
          </p:nvSpPr>
          <p:spPr bwMode="auto">
            <a:xfrm>
              <a:off x="3945" y="1686"/>
              <a:ext cx="31" cy="15"/>
            </a:xfrm>
            <a:custGeom>
              <a:avLst/>
              <a:gdLst>
                <a:gd name="T0" fmla="*/ 0 w 31"/>
                <a:gd name="T1" fmla="*/ 3 h 15"/>
                <a:gd name="T2" fmla="*/ 2 w 31"/>
                <a:gd name="T3" fmla="*/ 0 h 15"/>
                <a:gd name="T4" fmla="*/ 0 w 31"/>
                <a:gd name="T5" fmla="*/ 7 h 15"/>
                <a:gd name="T6" fmla="*/ 4 w 31"/>
                <a:gd name="T7" fmla="*/ 15 h 15"/>
                <a:gd name="T8" fmla="*/ 10 w 31"/>
                <a:gd name="T9" fmla="*/ 15 h 15"/>
                <a:gd name="T10" fmla="*/ 16 w 31"/>
                <a:gd name="T11" fmla="*/ 15 h 15"/>
                <a:gd name="T12" fmla="*/ 21 w 31"/>
                <a:gd name="T13" fmla="*/ 13 h 15"/>
                <a:gd name="T14" fmla="*/ 27 w 31"/>
                <a:gd name="T15" fmla="*/ 13 h 15"/>
                <a:gd name="T16" fmla="*/ 29 w 31"/>
                <a:gd name="T17" fmla="*/ 11 h 15"/>
                <a:gd name="T18" fmla="*/ 31 w 31"/>
                <a:gd name="T19" fmla="*/ 11 h 15"/>
                <a:gd name="T20" fmla="*/ 27 w 31"/>
                <a:gd name="T21" fmla="*/ 0 h 15"/>
                <a:gd name="T22" fmla="*/ 25 w 31"/>
                <a:gd name="T23" fmla="*/ 0 h 15"/>
                <a:gd name="T24" fmla="*/ 23 w 31"/>
                <a:gd name="T25" fmla="*/ 1 h 15"/>
                <a:gd name="T26" fmla="*/ 19 w 31"/>
                <a:gd name="T27" fmla="*/ 1 h 15"/>
                <a:gd name="T28" fmla="*/ 14 w 31"/>
                <a:gd name="T29" fmla="*/ 3 h 15"/>
                <a:gd name="T30" fmla="*/ 10 w 31"/>
                <a:gd name="T31" fmla="*/ 3 h 15"/>
                <a:gd name="T32" fmla="*/ 12 w 31"/>
                <a:gd name="T33" fmla="*/ 5 h 15"/>
                <a:gd name="T34" fmla="*/ 12 w 31"/>
                <a:gd name="T35" fmla="*/ 7 h 15"/>
                <a:gd name="T36" fmla="*/ 12 w 31"/>
                <a:gd name="T37" fmla="*/ 3 h 15"/>
                <a:gd name="T38" fmla="*/ 0 w 31"/>
                <a:gd name="T39" fmla="*/ 3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15"/>
                <a:gd name="T62" fmla="*/ 31 w 31"/>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15">
                  <a:moveTo>
                    <a:pt x="0" y="3"/>
                  </a:moveTo>
                  <a:lnTo>
                    <a:pt x="2" y="0"/>
                  </a:lnTo>
                  <a:lnTo>
                    <a:pt x="0" y="7"/>
                  </a:lnTo>
                  <a:lnTo>
                    <a:pt x="4" y="15"/>
                  </a:lnTo>
                  <a:lnTo>
                    <a:pt x="10" y="15"/>
                  </a:lnTo>
                  <a:lnTo>
                    <a:pt x="16" y="15"/>
                  </a:lnTo>
                  <a:lnTo>
                    <a:pt x="21" y="13"/>
                  </a:lnTo>
                  <a:lnTo>
                    <a:pt x="27" y="13"/>
                  </a:lnTo>
                  <a:lnTo>
                    <a:pt x="29" y="11"/>
                  </a:lnTo>
                  <a:lnTo>
                    <a:pt x="31" y="11"/>
                  </a:lnTo>
                  <a:lnTo>
                    <a:pt x="27" y="0"/>
                  </a:lnTo>
                  <a:lnTo>
                    <a:pt x="25" y="0"/>
                  </a:lnTo>
                  <a:lnTo>
                    <a:pt x="23" y="1"/>
                  </a:lnTo>
                  <a:lnTo>
                    <a:pt x="19" y="1"/>
                  </a:lnTo>
                  <a:lnTo>
                    <a:pt x="14" y="3"/>
                  </a:lnTo>
                  <a:lnTo>
                    <a:pt x="10" y="3"/>
                  </a:lnTo>
                  <a:lnTo>
                    <a:pt x="12" y="5"/>
                  </a:lnTo>
                  <a:lnTo>
                    <a:pt x="12" y="7"/>
                  </a:lnTo>
                  <a:lnTo>
                    <a:pt x="12" y="3"/>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4" name="Freeform 150"/>
            <p:cNvSpPr/>
            <p:nvPr/>
          </p:nvSpPr>
          <p:spPr bwMode="auto">
            <a:xfrm>
              <a:off x="3941" y="1668"/>
              <a:ext cx="16" cy="21"/>
            </a:xfrm>
            <a:custGeom>
              <a:avLst/>
              <a:gdLst>
                <a:gd name="T0" fmla="*/ 2 w 16"/>
                <a:gd name="T1" fmla="*/ 12 h 21"/>
                <a:gd name="T2" fmla="*/ 0 w 16"/>
                <a:gd name="T3" fmla="*/ 12 h 21"/>
                <a:gd name="T4" fmla="*/ 0 w 16"/>
                <a:gd name="T5" fmla="*/ 14 h 21"/>
                <a:gd name="T6" fmla="*/ 2 w 16"/>
                <a:gd name="T7" fmla="*/ 14 h 21"/>
                <a:gd name="T8" fmla="*/ 2 w 16"/>
                <a:gd name="T9" fmla="*/ 16 h 21"/>
                <a:gd name="T10" fmla="*/ 4 w 16"/>
                <a:gd name="T11" fmla="*/ 18 h 21"/>
                <a:gd name="T12" fmla="*/ 4 w 16"/>
                <a:gd name="T13" fmla="*/ 19 h 21"/>
                <a:gd name="T14" fmla="*/ 4 w 16"/>
                <a:gd name="T15" fmla="*/ 21 h 21"/>
                <a:gd name="T16" fmla="*/ 16 w 16"/>
                <a:gd name="T17" fmla="*/ 21 h 21"/>
                <a:gd name="T18" fmla="*/ 16 w 16"/>
                <a:gd name="T19" fmla="*/ 19 h 21"/>
                <a:gd name="T20" fmla="*/ 16 w 16"/>
                <a:gd name="T21" fmla="*/ 16 h 21"/>
                <a:gd name="T22" fmla="*/ 16 w 16"/>
                <a:gd name="T23" fmla="*/ 14 h 21"/>
                <a:gd name="T24" fmla="*/ 14 w 16"/>
                <a:gd name="T25" fmla="*/ 10 h 21"/>
                <a:gd name="T26" fmla="*/ 12 w 16"/>
                <a:gd name="T27" fmla="*/ 6 h 21"/>
                <a:gd name="T28" fmla="*/ 8 w 16"/>
                <a:gd name="T29" fmla="*/ 2 h 21"/>
                <a:gd name="T30" fmla="*/ 2 w 16"/>
                <a:gd name="T31" fmla="*/ 0 h 21"/>
                <a:gd name="T32" fmla="*/ 2 w 16"/>
                <a:gd name="T33" fmla="*/ 12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1"/>
                <a:gd name="T53" fmla="*/ 16 w 1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1">
                  <a:moveTo>
                    <a:pt x="2" y="12"/>
                  </a:moveTo>
                  <a:lnTo>
                    <a:pt x="0" y="12"/>
                  </a:lnTo>
                  <a:lnTo>
                    <a:pt x="0" y="14"/>
                  </a:lnTo>
                  <a:lnTo>
                    <a:pt x="2" y="14"/>
                  </a:lnTo>
                  <a:lnTo>
                    <a:pt x="2" y="16"/>
                  </a:lnTo>
                  <a:lnTo>
                    <a:pt x="4" y="18"/>
                  </a:lnTo>
                  <a:lnTo>
                    <a:pt x="4" y="19"/>
                  </a:lnTo>
                  <a:lnTo>
                    <a:pt x="4" y="21"/>
                  </a:lnTo>
                  <a:lnTo>
                    <a:pt x="16" y="21"/>
                  </a:lnTo>
                  <a:lnTo>
                    <a:pt x="16" y="19"/>
                  </a:lnTo>
                  <a:lnTo>
                    <a:pt x="16" y="16"/>
                  </a:lnTo>
                  <a:lnTo>
                    <a:pt x="16" y="14"/>
                  </a:lnTo>
                  <a:lnTo>
                    <a:pt x="14" y="10"/>
                  </a:lnTo>
                  <a:lnTo>
                    <a:pt x="12" y="6"/>
                  </a:lnTo>
                  <a:lnTo>
                    <a:pt x="8" y="2"/>
                  </a:lnTo>
                  <a:lnTo>
                    <a:pt x="2"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5" name="Freeform 151"/>
            <p:cNvSpPr/>
            <p:nvPr/>
          </p:nvSpPr>
          <p:spPr bwMode="auto">
            <a:xfrm>
              <a:off x="3909" y="1668"/>
              <a:ext cx="34" cy="18"/>
            </a:xfrm>
            <a:custGeom>
              <a:avLst/>
              <a:gdLst>
                <a:gd name="T0" fmla="*/ 0 w 34"/>
                <a:gd name="T1" fmla="*/ 12 h 18"/>
                <a:gd name="T2" fmla="*/ 11 w 34"/>
                <a:gd name="T3" fmla="*/ 18 h 18"/>
                <a:gd name="T4" fmla="*/ 11 w 34"/>
                <a:gd name="T5" fmla="*/ 16 h 18"/>
                <a:gd name="T6" fmla="*/ 15 w 34"/>
                <a:gd name="T7" fmla="*/ 16 h 18"/>
                <a:gd name="T8" fmla="*/ 17 w 34"/>
                <a:gd name="T9" fmla="*/ 14 h 18"/>
                <a:gd name="T10" fmla="*/ 23 w 34"/>
                <a:gd name="T11" fmla="*/ 14 h 18"/>
                <a:gd name="T12" fmla="*/ 27 w 34"/>
                <a:gd name="T13" fmla="*/ 12 h 18"/>
                <a:gd name="T14" fmla="*/ 30 w 34"/>
                <a:gd name="T15" fmla="*/ 12 h 18"/>
                <a:gd name="T16" fmla="*/ 32 w 34"/>
                <a:gd name="T17" fmla="*/ 12 h 18"/>
                <a:gd name="T18" fmla="*/ 34 w 34"/>
                <a:gd name="T19" fmla="*/ 12 h 18"/>
                <a:gd name="T20" fmla="*/ 34 w 34"/>
                <a:gd name="T21" fmla="*/ 0 h 18"/>
                <a:gd name="T22" fmla="*/ 32 w 34"/>
                <a:gd name="T23" fmla="*/ 0 h 18"/>
                <a:gd name="T24" fmla="*/ 30 w 34"/>
                <a:gd name="T25" fmla="*/ 0 h 18"/>
                <a:gd name="T26" fmla="*/ 25 w 34"/>
                <a:gd name="T27" fmla="*/ 0 h 18"/>
                <a:gd name="T28" fmla="*/ 21 w 34"/>
                <a:gd name="T29" fmla="*/ 0 h 18"/>
                <a:gd name="T30" fmla="*/ 15 w 34"/>
                <a:gd name="T31" fmla="*/ 2 h 18"/>
                <a:gd name="T32" fmla="*/ 9 w 34"/>
                <a:gd name="T33" fmla="*/ 4 h 18"/>
                <a:gd name="T34" fmla="*/ 6 w 34"/>
                <a:gd name="T35" fmla="*/ 6 h 18"/>
                <a:gd name="T36" fmla="*/ 0 w 34"/>
                <a:gd name="T37" fmla="*/ 12 h 18"/>
                <a:gd name="T38" fmla="*/ 11 w 34"/>
                <a:gd name="T39" fmla="*/ 18 h 18"/>
                <a:gd name="T40" fmla="*/ 0 w 34"/>
                <a:gd name="T41" fmla="*/ 12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18"/>
                <a:gd name="T65" fmla="*/ 34 w 34"/>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18">
                  <a:moveTo>
                    <a:pt x="0" y="12"/>
                  </a:moveTo>
                  <a:lnTo>
                    <a:pt x="11" y="18"/>
                  </a:lnTo>
                  <a:lnTo>
                    <a:pt x="11" y="16"/>
                  </a:lnTo>
                  <a:lnTo>
                    <a:pt x="15" y="16"/>
                  </a:lnTo>
                  <a:lnTo>
                    <a:pt x="17" y="14"/>
                  </a:lnTo>
                  <a:lnTo>
                    <a:pt x="23" y="14"/>
                  </a:lnTo>
                  <a:lnTo>
                    <a:pt x="27" y="12"/>
                  </a:lnTo>
                  <a:lnTo>
                    <a:pt x="30" y="12"/>
                  </a:lnTo>
                  <a:lnTo>
                    <a:pt x="32" y="12"/>
                  </a:lnTo>
                  <a:lnTo>
                    <a:pt x="34" y="12"/>
                  </a:lnTo>
                  <a:lnTo>
                    <a:pt x="34" y="0"/>
                  </a:lnTo>
                  <a:lnTo>
                    <a:pt x="32" y="0"/>
                  </a:lnTo>
                  <a:lnTo>
                    <a:pt x="30" y="0"/>
                  </a:lnTo>
                  <a:lnTo>
                    <a:pt x="25" y="0"/>
                  </a:lnTo>
                  <a:lnTo>
                    <a:pt x="21" y="0"/>
                  </a:lnTo>
                  <a:lnTo>
                    <a:pt x="15" y="2"/>
                  </a:lnTo>
                  <a:lnTo>
                    <a:pt x="9" y="4"/>
                  </a:lnTo>
                  <a:lnTo>
                    <a:pt x="6" y="6"/>
                  </a:lnTo>
                  <a:lnTo>
                    <a:pt x="0" y="12"/>
                  </a:lnTo>
                  <a:lnTo>
                    <a:pt x="11" y="18"/>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6" name="Freeform 152"/>
            <p:cNvSpPr/>
            <p:nvPr/>
          </p:nvSpPr>
          <p:spPr bwMode="auto">
            <a:xfrm>
              <a:off x="3909" y="1645"/>
              <a:ext cx="46" cy="41"/>
            </a:xfrm>
            <a:custGeom>
              <a:avLst/>
              <a:gdLst>
                <a:gd name="T0" fmla="*/ 40 w 46"/>
                <a:gd name="T1" fmla="*/ 2 h 41"/>
                <a:gd name="T2" fmla="*/ 42 w 46"/>
                <a:gd name="T3" fmla="*/ 0 h 41"/>
                <a:gd name="T4" fmla="*/ 32 w 46"/>
                <a:gd name="T5" fmla="*/ 4 h 41"/>
                <a:gd name="T6" fmla="*/ 25 w 46"/>
                <a:gd name="T7" fmla="*/ 8 h 41"/>
                <a:gd name="T8" fmla="*/ 17 w 46"/>
                <a:gd name="T9" fmla="*/ 14 h 41"/>
                <a:gd name="T10" fmla="*/ 11 w 46"/>
                <a:gd name="T11" fmla="*/ 19 h 41"/>
                <a:gd name="T12" fmla="*/ 7 w 46"/>
                <a:gd name="T13" fmla="*/ 25 h 41"/>
                <a:gd name="T14" fmla="*/ 4 w 46"/>
                <a:gd name="T15" fmla="*/ 29 h 41"/>
                <a:gd name="T16" fmla="*/ 2 w 46"/>
                <a:gd name="T17" fmla="*/ 33 h 41"/>
                <a:gd name="T18" fmla="*/ 0 w 46"/>
                <a:gd name="T19" fmla="*/ 35 h 41"/>
                <a:gd name="T20" fmla="*/ 11 w 46"/>
                <a:gd name="T21" fmla="*/ 41 h 41"/>
                <a:gd name="T22" fmla="*/ 11 w 46"/>
                <a:gd name="T23" fmla="*/ 39 h 41"/>
                <a:gd name="T24" fmla="*/ 13 w 46"/>
                <a:gd name="T25" fmla="*/ 37 h 41"/>
                <a:gd name="T26" fmla="*/ 17 w 46"/>
                <a:gd name="T27" fmla="*/ 33 h 41"/>
                <a:gd name="T28" fmla="*/ 21 w 46"/>
                <a:gd name="T29" fmla="*/ 27 h 41"/>
                <a:gd name="T30" fmla="*/ 25 w 46"/>
                <a:gd name="T31" fmla="*/ 23 h 41"/>
                <a:gd name="T32" fmla="*/ 30 w 46"/>
                <a:gd name="T33" fmla="*/ 19 h 41"/>
                <a:gd name="T34" fmla="*/ 36 w 46"/>
                <a:gd name="T35" fmla="*/ 16 h 41"/>
                <a:gd name="T36" fmla="*/ 44 w 46"/>
                <a:gd name="T37" fmla="*/ 14 h 41"/>
                <a:gd name="T38" fmla="*/ 46 w 46"/>
                <a:gd name="T39" fmla="*/ 12 h 41"/>
                <a:gd name="T40" fmla="*/ 40 w 46"/>
                <a:gd name="T41" fmla="*/ 2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41"/>
                <a:gd name="T65" fmla="*/ 46 w 46"/>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41">
                  <a:moveTo>
                    <a:pt x="40" y="2"/>
                  </a:moveTo>
                  <a:lnTo>
                    <a:pt x="42" y="0"/>
                  </a:lnTo>
                  <a:lnTo>
                    <a:pt x="32" y="4"/>
                  </a:lnTo>
                  <a:lnTo>
                    <a:pt x="25" y="8"/>
                  </a:lnTo>
                  <a:lnTo>
                    <a:pt x="17" y="14"/>
                  </a:lnTo>
                  <a:lnTo>
                    <a:pt x="11" y="19"/>
                  </a:lnTo>
                  <a:lnTo>
                    <a:pt x="7" y="25"/>
                  </a:lnTo>
                  <a:lnTo>
                    <a:pt x="4" y="29"/>
                  </a:lnTo>
                  <a:lnTo>
                    <a:pt x="2" y="33"/>
                  </a:lnTo>
                  <a:lnTo>
                    <a:pt x="0" y="35"/>
                  </a:lnTo>
                  <a:lnTo>
                    <a:pt x="11" y="41"/>
                  </a:lnTo>
                  <a:lnTo>
                    <a:pt x="11" y="39"/>
                  </a:lnTo>
                  <a:lnTo>
                    <a:pt x="13" y="37"/>
                  </a:lnTo>
                  <a:lnTo>
                    <a:pt x="17" y="33"/>
                  </a:lnTo>
                  <a:lnTo>
                    <a:pt x="21" y="27"/>
                  </a:lnTo>
                  <a:lnTo>
                    <a:pt x="25" y="23"/>
                  </a:lnTo>
                  <a:lnTo>
                    <a:pt x="30" y="19"/>
                  </a:lnTo>
                  <a:lnTo>
                    <a:pt x="36" y="16"/>
                  </a:lnTo>
                  <a:lnTo>
                    <a:pt x="44" y="14"/>
                  </a:lnTo>
                  <a:lnTo>
                    <a:pt x="46" y="12"/>
                  </a:lnTo>
                  <a:lnTo>
                    <a:pt x="4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7" name="Freeform 153"/>
            <p:cNvSpPr/>
            <p:nvPr/>
          </p:nvSpPr>
          <p:spPr bwMode="auto">
            <a:xfrm>
              <a:off x="3949" y="1643"/>
              <a:ext cx="25" cy="16"/>
            </a:xfrm>
            <a:custGeom>
              <a:avLst/>
              <a:gdLst>
                <a:gd name="T0" fmla="*/ 25 w 25"/>
                <a:gd name="T1" fmla="*/ 16 h 16"/>
                <a:gd name="T2" fmla="*/ 25 w 25"/>
                <a:gd name="T3" fmla="*/ 14 h 16"/>
                <a:gd name="T4" fmla="*/ 25 w 25"/>
                <a:gd name="T5" fmla="*/ 8 h 16"/>
                <a:gd name="T6" fmla="*/ 21 w 25"/>
                <a:gd name="T7" fmla="*/ 2 h 16"/>
                <a:gd name="T8" fmla="*/ 15 w 25"/>
                <a:gd name="T9" fmla="*/ 0 h 16"/>
                <a:gd name="T10" fmla="*/ 12 w 25"/>
                <a:gd name="T11" fmla="*/ 0 h 16"/>
                <a:gd name="T12" fmla="*/ 8 w 25"/>
                <a:gd name="T13" fmla="*/ 2 h 16"/>
                <a:gd name="T14" fmla="*/ 4 w 25"/>
                <a:gd name="T15" fmla="*/ 2 h 16"/>
                <a:gd name="T16" fmla="*/ 2 w 25"/>
                <a:gd name="T17" fmla="*/ 2 h 16"/>
                <a:gd name="T18" fmla="*/ 0 w 25"/>
                <a:gd name="T19" fmla="*/ 4 h 16"/>
                <a:gd name="T20" fmla="*/ 6 w 25"/>
                <a:gd name="T21" fmla="*/ 14 h 16"/>
                <a:gd name="T22" fmla="*/ 8 w 25"/>
                <a:gd name="T23" fmla="*/ 14 h 16"/>
                <a:gd name="T24" fmla="*/ 10 w 25"/>
                <a:gd name="T25" fmla="*/ 14 h 16"/>
                <a:gd name="T26" fmla="*/ 12 w 25"/>
                <a:gd name="T27" fmla="*/ 14 h 16"/>
                <a:gd name="T28" fmla="*/ 14 w 25"/>
                <a:gd name="T29" fmla="*/ 14 h 16"/>
                <a:gd name="T30" fmla="*/ 14 w 25"/>
                <a:gd name="T31" fmla="*/ 12 h 16"/>
                <a:gd name="T32" fmla="*/ 25 w 2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6"/>
                <a:gd name="T53" fmla="*/ 25 w 25"/>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6">
                  <a:moveTo>
                    <a:pt x="25" y="16"/>
                  </a:moveTo>
                  <a:lnTo>
                    <a:pt x="25" y="14"/>
                  </a:lnTo>
                  <a:lnTo>
                    <a:pt x="25" y="8"/>
                  </a:lnTo>
                  <a:lnTo>
                    <a:pt x="21" y="2"/>
                  </a:lnTo>
                  <a:lnTo>
                    <a:pt x="15" y="0"/>
                  </a:lnTo>
                  <a:lnTo>
                    <a:pt x="12" y="0"/>
                  </a:lnTo>
                  <a:lnTo>
                    <a:pt x="8" y="2"/>
                  </a:lnTo>
                  <a:lnTo>
                    <a:pt x="4" y="2"/>
                  </a:lnTo>
                  <a:lnTo>
                    <a:pt x="2" y="2"/>
                  </a:lnTo>
                  <a:lnTo>
                    <a:pt x="0" y="4"/>
                  </a:lnTo>
                  <a:lnTo>
                    <a:pt x="6" y="14"/>
                  </a:lnTo>
                  <a:lnTo>
                    <a:pt x="8" y="14"/>
                  </a:lnTo>
                  <a:lnTo>
                    <a:pt x="10" y="14"/>
                  </a:lnTo>
                  <a:lnTo>
                    <a:pt x="12" y="14"/>
                  </a:lnTo>
                  <a:lnTo>
                    <a:pt x="14" y="14"/>
                  </a:lnTo>
                  <a:lnTo>
                    <a:pt x="14" y="12"/>
                  </a:lnTo>
                  <a:lnTo>
                    <a:pt x="25"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8" name="Freeform 154"/>
            <p:cNvSpPr/>
            <p:nvPr/>
          </p:nvSpPr>
          <p:spPr bwMode="auto">
            <a:xfrm>
              <a:off x="3961" y="1655"/>
              <a:ext cx="26" cy="31"/>
            </a:xfrm>
            <a:custGeom>
              <a:avLst/>
              <a:gdLst>
                <a:gd name="T0" fmla="*/ 15 w 26"/>
                <a:gd name="T1" fmla="*/ 17 h 31"/>
                <a:gd name="T2" fmla="*/ 17 w 26"/>
                <a:gd name="T3" fmla="*/ 15 h 31"/>
                <a:gd name="T4" fmla="*/ 11 w 26"/>
                <a:gd name="T5" fmla="*/ 19 h 31"/>
                <a:gd name="T6" fmla="*/ 11 w 26"/>
                <a:gd name="T7" fmla="*/ 21 h 31"/>
                <a:gd name="T8" fmla="*/ 11 w 26"/>
                <a:gd name="T9" fmla="*/ 17 h 31"/>
                <a:gd name="T10" fmla="*/ 11 w 26"/>
                <a:gd name="T11" fmla="*/ 13 h 31"/>
                <a:gd name="T12" fmla="*/ 13 w 26"/>
                <a:gd name="T13" fmla="*/ 9 h 31"/>
                <a:gd name="T14" fmla="*/ 13 w 26"/>
                <a:gd name="T15" fmla="*/ 6 h 31"/>
                <a:gd name="T16" fmla="*/ 13 w 26"/>
                <a:gd name="T17" fmla="*/ 4 h 31"/>
                <a:gd name="T18" fmla="*/ 2 w 26"/>
                <a:gd name="T19" fmla="*/ 0 h 31"/>
                <a:gd name="T20" fmla="*/ 2 w 26"/>
                <a:gd name="T21" fmla="*/ 2 h 31"/>
                <a:gd name="T22" fmla="*/ 2 w 26"/>
                <a:gd name="T23" fmla="*/ 8 h 31"/>
                <a:gd name="T24" fmla="*/ 0 w 26"/>
                <a:gd name="T25" fmla="*/ 13 h 31"/>
                <a:gd name="T26" fmla="*/ 0 w 26"/>
                <a:gd name="T27" fmla="*/ 19 h 31"/>
                <a:gd name="T28" fmla="*/ 2 w 26"/>
                <a:gd name="T29" fmla="*/ 25 h 31"/>
                <a:gd name="T30" fmla="*/ 7 w 26"/>
                <a:gd name="T31" fmla="*/ 31 h 31"/>
                <a:gd name="T32" fmla="*/ 17 w 26"/>
                <a:gd name="T33" fmla="*/ 31 h 31"/>
                <a:gd name="T34" fmla="*/ 25 w 26"/>
                <a:gd name="T35" fmla="*/ 25 h 31"/>
                <a:gd name="T36" fmla="*/ 26 w 26"/>
                <a:gd name="T37" fmla="*/ 23 h 31"/>
                <a:gd name="T38" fmla="*/ 15 w 26"/>
                <a:gd name="T39" fmla="*/ 1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1"/>
                <a:gd name="T62" fmla="*/ 26 w 26"/>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1">
                  <a:moveTo>
                    <a:pt x="15" y="17"/>
                  </a:moveTo>
                  <a:lnTo>
                    <a:pt x="17" y="15"/>
                  </a:lnTo>
                  <a:lnTo>
                    <a:pt x="11" y="19"/>
                  </a:lnTo>
                  <a:lnTo>
                    <a:pt x="11" y="21"/>
                  </a:lnTo>
                  <a:lnTo>
                    <a:pt x="11" y="17"/>
                  </a:lnTo>
                  <a:lnTo>
                    <a:pt x="11" y="13"/>
                  </a:lnTo>
                  <a:lnTo>
                    <a:pt x="13" y="9"/>
                  </a:lnTo>
                  <a:lnTo>
                    <a:pt x="13" y="6"/>
                  </a:lnTo>
                  <a:lnTo>
                    <a:pt x="13" y="4"/>
                  </a:lnTo>
                  <a:lnTo>
                    <a:pt x="2" y="0"/>
                  </a:lnTo>
                  <a:lnTo>
                    <a:pt x="2" y="2"/>
                  </a:lnTo>
                  <a:lnTo>
                    <a:pt x="2" y="8"/>
                  </a:lnTo>
                  <a:lnTo>
                    <a:pt x="0" y="13"/>
                  </a:lnTo>
                  <a:lnTo>
                    <a:pt x="0" y="19"/>
                  </a:lnTo>
                  <a:lnTo>
                    <a:pt x="2" y="25"/>
                  </a:lnTo>
                  <a:lnTo>
                    <a:pt x="7" y="31"/>
                  </a:lnTo>
                  <a:lnTo>
                    <a:pt x="17" y="31"/>
                  </a:lnTo>
                  <a:lnTo>
                    <a:pt x="25" y="25"/>
                  </a:lnTo>
                  <a:lnTo>
                    <a:pt x="26" y="23"/>
                  </a:lnTo>
                  <a:lnTo>
                    <a:pt x="1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19" name="Freeform 155"/>
            <p:cNvSpPr/>
            <p:nvPr/>
          </p:nvSpPr>
          <p:spPr bwMode="auto">
            <a:xfrm>
              <a:off x="3976" y="1663"/>
              <a:ext cx="23" cy="17"/>
            </a:xfrm>
            <a:custGeom>
              <a:avLst/>
              <a:gdLst>
                <a:gd name="T0" fmla="*/ 21 w 23"/>
                <a:gd name="T1" fmla="*/ 5 h 17"/>
                <a:gd name="T2" fmla="*/ 23 w 23"/>
                <a:gd name="T3" fmla="*/ 7 h 17"/>
                <a:gd name="T4" fmla="*/ 19 w 23"/>
                <a:gd name="T5" fmla="*/ 3 h 17"/>
                <a:gd name="T6" fmla="*/ 15 w 23"/>
                <a:gd name="T7" fmla="*/ 0 h 17"/>
                <a:gd name="T8" fmla="*/ 10 w 23"/>
                <a:gd name="T9" fmla="*/ 0 h 17"/>
                <a:gd name="T10" fmla="*/ 6 w 23"/>
                <a:gd name="T11" fmla="*/ 1 h 17"/>
                <a:gd name="T12" fmla="*/ 4 w 23"/>
                <a:gd name="T13" fmla="*/ 3 h 17"/>
                <a:gd name="T14" fmla="*/ 2 w 23"/>
                <a:gd name="T15" fmla="*/ 5 h 17"/>
                <a:gd name="T16" fmla="*/ 0 w 23"/>
                <a:gd name="T17" fmla="*/ 7 h 17"/>
                <a:gd name="T18" fmla="*/ 0 w 23"/>
                <a:gd name="T19" fmla="*/ 9 h 17"/>
                <a:gd name="T20" fmla="*/ 11 w 23"/>
                <a:gd name="T21" fmla="*/ 15 h 17"/>
                <a:gd name="T22" fmla="*/ 11 w 23"/>
                <a:gd name="T23" fmla="*/ 13 h 17"/>
                <a:gd name="T24" fmla="*/ 13 w 23"/>
                <a:gd name="T25" fmla="*/ 11 h 17"/>
                <a:gd name="T26" fmla="*/ 11 w 23"/>
                <a:gd name="T27" fmla="*/ 11 h 17"/>
                <a:gd name="T28" fmla="*/ 13 w 23"/>
                <a:gd name="T29" fmla="*/ 13 h 17"/>
                <a:gd name="T30" fmla="*/ 15 w 23"/>
                <a:gd name="T31" fmla="*/ 17 h 17"/>
                <a:gd name="T32" fmla="*/ 21 w 23"/>
                <a:gd name="T33" fmla="*/ 5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21" y="5"/>
                  </a:moveTo>
                  <a:lnTo>
                    <a:pt x="23" y="7"/>
                  </a:lnTo>
                  <a:lnTo>
                    <a:pt x="19" y="3"/>
                  </a:lnTo>
                  <a:lnTo>
                    <a:pt x="15" y="0"/>
                  </a:lnTo>
                  <a:lnTo>
                    <a:pt x="10" y="0"/>
                  </a:lnTo>
                  <a:lnTo>
                    <a:pt x="6" y="1"/>
                  </a:lnTo>
                  <a:lnTo>
                    <a:pt x="4" y="3"/>
                  </a:lnTo>
                  <a:lnTo>
                    <a:pt x="2" y="5"/>
                  </a:lnTo>
                  <a:lnTo>
                    <a:pt x="0" y="7"/>
                  </a:lnTo>
                  <a:lnTo>
                    <a:pt x="0" y="9"/>
                  </a:lnTo>
                  <a:lnTo>
                    <a:pt x="11" y="15"/>
                  </a:lnTo>
                  <a:lnTo>
                    <a:pt x="11" y="13"/>
                  </a:lnTo>
                  <a:lnTo>
                    <a:pt x="13" y="11"/>
                  </a:lnTo>
                  <a:lnTo>
                    <a:pt x="11" y="11"/>
                  </a:lnTo>
                  <a:lnTo>
                    <a:pt x="13" y="13"/>
                  </a:lnTo>
                  <a:lnTo>
                    <a:pt x="15" y="17"/>
                  </a:lnTo>
                  <a:lnTo>
                    <a:pt x="21"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0" name="Freeform 156"/>
            <p:cNvSpPr/>
            <p:nvPr/>
          </p:nvSpPr>
          <p:spPr bwMode="auto">
            <a:xfrm>
              <a:off x="3991" y="1668"/>
              <a:ext cx="33" cy="16"/>
            </a:xfrm>
            <a:custGeom>
              <a:avLst/>
              <a:gdLst>
                <a:gd name="T0" fmla="*/ 21 w 33"/>
                <a:gd name="T1" fmla="*/ 0 h 16"/>
                <a:gd name="T2" fmla="*/ 23 w 33"/>
                <a:gd name="T3" fmla="*/ 0 h 16"/>
                <a:gd name="T4" fmla="*/ 19 w 33"/>
                <a:gd name="T5" fmla="*/ 2 h 16"/>
                <a:gd name="T6" fmla="*/ 18 w 33"/>
                <a:gd name="T7" fmla="*/ 2 h 16"/>
                <a:gd name="T8" fmla="*/ 16 w 33"/>
                <a:gd name="T9" fmla="*/ 2 h 16"/>
                <a:gd name="T10" fmla="*/ 12 w 33"/>
                <a:gd name="T11" fmla="*/ 2 h 16"/>
                <a:gd name="T12" fmla="*/ 10 w 33"/>
                <a:gd name="T13" fmla="*/ 2 h 16"/>
                <a:gd name="T14" fmla="*/ 8 w 33"/>
                <a:gd name="T15" fmla="*/ 0 h 16"/>
                <a:gd name="T16" fmla="*/ 6 w 33"/>
                <a:gd name="T17" fmla="*/ 0 h 16"/>
                <a:gd name="T18" fmla="*/ 0 w 33"/>
                <a:gd name="T19" fmla="*/ 12 h 16"/>
                <a:gd name="T20" fmla="*/ 2 w 33"/>
                <a:gd name="T21" fmla="*/ 12 h 16"/>
                <a:gd name="T22" fmla="*/ 4 w 33"/>
                <a:gd name="T23" fmla="*/ 12 h 16"/>
                <a:gd name="T24" fmla="*/ 6 w 33"/>
                <a:gd name="T25" fmla="*/ 14 h 16"/>
                <a:gd name="T26" fmla="*/ 10 w 33"/>
                <a:gd name="T27" fmla="*/ 14 h 16"/>
                <a:gd name="T28" fmla="*/ 16 w 33"/>
                <a:gd name="T29" fmla="*/ 16 h 16"/>
                <a:gd name="T30" fmla="*/ 19 w 33"/>
                <a:gd name="T31" fmla="*/ 14 h 16"/>
                <a:gd name="T32" fmla="*/ 25 w 33"/>
                <a:gd name="T33" fmla="*/ 12 h 16"/>
                <a:gd name="T34" fmla="*/ 31 w 33"/>
                <a:gd name="T35" fmla="*/ 8 h 16"/>
                <a:gd name="T36" fmla="*/ 33 w 33"/>
                <a:gd name="T37" fmla="*/ 8 h 16"/>
                <a:gd name="T38" fmla="*/ 21 w 33"/>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16"/>
                <a:gd name="T62" fmla="*/ 33 w 33"/>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16">
                  <a:moveTo>
                    <a:pt x="21" y="0"/>
                  </a:moveTo>
                  <a:lnTo>
                    <a:pt x="23" y="0"/>
                  </a:lnTo>
                  <a:lnTo>
                    <a:pt x="19" y="2"/>
                  </a:lnTo>
                  <a:lnTo>
                    <a:pt x="18" y="2"/>
                  </a:lnTo>
                  <a:lnTo>
                    <a:pt x="16" y="2"/>
                  </a:lnTo>
                  <a:lnTo>
                    <a:pt x="12" y="2"/>
                  </a:lnTo>
                  <a:lnTo>
                    <a:pt x="10" y="2"/>
                  </a:lnTo>
                  <a:lnTo>
                    <a:pt x="8" y="0"/>
                  </a:lnTo>
                  <a:lnTo>
                    <a:pt x="6" y="0"/>
                  </a:lnTo>
                  <a:lnTo>
                    <a:pt x="0" y="12"/>
                  </a:lnTo>
                  <a:lnTo>
                    <a:pt x="2" y="12"/>
                  </a:lnTo>
                  <a:lnTo>
                    <a:pt x="4" y="12"/>
                  </a:lnTo>
                  <a:lnTo>
                    <a:pt x="6" y="14"/>
                  </a:lnTo>
                  <a:lnTo>
                    <a:pt x="10" y="14"/>
                  </a:lnTo>
                  <a:lnTo>
                    <a:pt x="16" y="16"/>
                  </a:lnTo>
                  <a:lnTo>
                    <a:pt x="19" y="14"/>
                  </a:lnTo>
                  <a:lnTo>
                    <a:pt x="25" y="12"/>
                  </a:lnTo>
                  <a:lnTo>
                    <a:pt x="31" y="8"/>
                  </a:lnTo>
                  <a:lnTo>
                    <a:pt x="33" y="8"/>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1" name="Freeform 157"/>
            <p:cNvSpPr/>
            <p:nvPr/>
          </p:nvSpPr>
          <p:spPr bwMode="auto">
            <a:xfrm>
              <a:off x="4009" y="1651"/>
              <a:ext cx="17" cy="25"/>
            </a:xfrm>
            <a:custGeom>
              <a:avLst/>
              <a:gdLst>
                <a:gd name="T0" fmla="*/ 7 w 17"/>
                <a:gd name="T1" fmla="*/ 10 h 25"/>
                <a:gd name="T2" fmla="*/ 1 w 17"/>
                <a:gd name="T3" fmla="*/ 12 h 25"/>
                <a:gd name="T4" fmla="*/ 3 w 17"/>
                <a:gd name="T5" fmla="*/ 13 h 25"/>
                <a:gd name="T6" fmla="*/ 5 w 17"/>
                <a:gd name="T7" fmla="*/ 15 h 25"/>
                <a:gd name="T8" fmla="*/ 5 w 17"/>
                <a:gd name="T9" fmla="*/ 17 h 25"/>
                <a:gd name="T10" fmla="*/ 3 w 17"/>
                <a:gd name="T11" fmla="*/ 17 h 25"/>
                <a:gd name="T12" fmla="*/ 15 w 17"/>
                <a:gd name="T13" fmla="*/ 25 h 25"/>
                <a:gd name="T14" fmla="*/ 15 w 17"/>
                <a:gd name="T15" fmla="*/ 23 h 25"/>
                <a:gd name="T16" fmla="*/ 15 w 17"/>
                <a:gd name="T17" fmla="*/ 21 h 25"/>
                <a:gd name="T18" fmla="*/ 17 w 17"/>
                <a:gd name="T19" fmla="*/ 19 h 25"/>
                <a:gd name="T20" fmla="*/ 17 w 17"/>
                <a:gd name="T21" fmla="*/ 15 h 25"/>
                <a:gd name="T22" fmla="*/ 17 w 17"/>
                <a:gd name="T23" fmla="*/ 12 h 25"/>
                <a:gd name="T24" fmla="*/ 15 w 17"/>
                <a:gd name="T25" fmla="*/ 8 h 25"/>
                <a:gd name="T26" fmla="*/ 11 w 17"/>
                <a:gd name="T27" fmla="*/ 4 h 25"/>
                <a:gd name="T28" fmla="*/ 7 w 17"/>
                <a:gd name="T29" fmla="*/ 0 h 25"/>
                <a:gd name="T30" fmla="*/ 0 w 17"/>
                <a:gd name="T31" fmla="*/ 2 h 25"/>
                <a:gd name="T32" fmla="*/ 7 w 17"/>
                <a:gd name="T33" fmla="*/ 1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5"/>
                <a:gd name="T53" fmla="*/ 17 w 17"/>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5">
                  <a:moveTo>
                    <a:pt x="7" y="10"/>
                  </a:moveTo>
                  <a:lnTo>
                    <a:pt x="1" y="12"/>
                  </a:lnTo>
                  <a:lnTo>
                    <a:pt x="3" y="13"/>
                  </a:lnTo>
                  <a:lnTo>
                    <a:pt x="5" y="15"/>
                  </a:lnTo>
                  <a:lnTo>
                    <a:pt x="5" y="17"/>
                  </a:lnTo>
                  <a:lnTo>
                    <a:pt x="3" y="17"/>
                  </a:lnTo>
                  <a:lnTo>
                    <a:pt x="15" y="25"/>
                  </a:lnTo>
                  <a:lnTo>
                    <a:pt x="15" y="23"/>
                  </a:lnTo>
                  <a:lnTo>
                    <a:pt x="15" y="21"/>
                  </a:lnTo>
                  <a:lnTo>
                    <a:pt x="17" y="19"/>
                  </a:lnTo>
                  <a:lnTo>
                    <a:pt x="17" y="15"/>
                  </a:lnTo>
                  <a:lnTo>
                    <a:pt x="17" y="12"/>
                  </a:lnTo>
                  <a:lnTo>
                    <a:pt x="15" y="8"/>
                  </a:lnTo>
                  <a:lnTo>
                    <a:pt x="11" y="4"/>
                  </a:lnTo>
                  <a:lnTo>
                    <a:pt x="7" y="0"/>
                  </a:lnTo>
                  <a:lnTo>
                    <a:pt x="0" y="2"/>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2" name="Freeform 158"/>
            <p:cNvSpPr/>
            <p:nvPr/>
          </p:nvSpPr>
          <p:spPr bwMode="auto">
            <a:xfrm>
              <a:off x="3982" y="1640"/>
              <a:ext cx="34" cy="23"/>
            </a:xfrm>
            <a:custGeom>
              <a:avLst/>
              <a:gdLst>
                <a:gd name="T0" fmla="*/ 0 w 34"/>
                <a:gd name="T1" fmla="*/ 5 h 23"/>
                <a:gd name="T2" fmla="*/ 2 w 34"/>
                <a:gd name="T3" fmla="*/ 9 h 23"/>
                <a:gd name="T4" fmla="*/ 9 w 34"/>
                <a:gd name="T5" fmla="*/ 15 h 23"/>
                <a:gd name="T6" fmla="*/ 15 w 34"/>
                <a:gd name="T7" fmla="*/ 19 h 23"/>
                <a:gd name="T8" fmla="*/ 21 w 34"/>
                <a:gd name="T9" fmla="*/ 21 h 23"/>
                <a:gd name="T10" fmla="*/ 25 w 34"/>
                <a:gd name="T11" fmla="*/ 23 h 23"/>
                <a:gd name="T12" fmla="*/ 28 w 34"/>
                <a:gd name="T13" fmla="*/ 23 h 23"/>
                <a:gd name="T14" fmla="*/ 30 w 34"/>
                <a:gd name="T15" fmla="*/ 23 h 23"/>
                <a:gd name="T16" fmla="*/ 32 w 34"/>
                <a:gd name="T17" fmla="*/ 23 h 23"/>
                <a:gd name="T18" fmla="*/ 34 w 34"/>
                <a:gd name="T19" fmla="*/ 21 h 23"/>
                <a:gd name="T20" fmla="*/ 27 w 34"/>
                <a:gd name="T21" fmla="*/ 13 h 23"/>
                <a:gd name="T22" fmla="*/ 28 w 34"/>
                <a:gd name="T23" fmla="*/ 11 h 23"/>
                <a:gd name="T24" fmla="*/ 27 w 34"/>
                <a:gd name="T25" fmla="*/ 11 h 23"/>
                <a:gd name="T26" fmla="*/ 25 w 34"/>
                <a:gd name="T27" fmla="*/ 11 h 23"/>
                <a:gd name="T28" fmla="*/ 21 w 34"/>
                <a:gd name="T29" fmla="*/ 9 h 23"/>
                <a:gd name="T30" fmla="*/ 15 w 34"/>
                <a:gd name="T31" fmla="*/ 5 h 23"/>
                <a:gd name="T32" fmla="*/ 9 w 34"/>
                <a:gd name="T33" fmla="*/ 0 h 23"/>
                <a:gd name="T34" fmla="*/ 11 w 34"/>
                <a:gd name="T35" fmla="*/ 3 h 23"/>
                <a:gd name="T36" fmla="*/ 0 w 34"/>
                <a:gd name="T37" fmla="*/ 5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23"/>
                <a:gd name="T59" fmla="*/ 34 w 34"/>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23">
                  <a:moveTo>
                    <a:pt x="0" y="5"/>
                  </a:moveTo>
                  <a:lnTo>
                    <a:pt x="2" y="9"/>
                  </a:lnTo>
                  <a:lnTo>
                    <a:pt x="9" y="15"/>
                  </a:lnTo>
                  <a:lnTo>
                    <a:pt x="15" y="19"/>
                  </a:lnTo>
                  <a:lnTo>
                    <a:pt x="21" y="21"/>
                  </a:lnTo>
                  <a:lnTo>
                    <a:pt x="25" y="23"/>
                  </a:lnTo>
                  <a:lnTo>
                    <a:pt x="28" y="23"/>
                  </a:lnTo>
                  <a:lnTo>
                    <a:pt x="30" y="23"/>
                  </a:lnTo>
                  <a:lnTo>
                    <a:pt x="32" y="23"/>
                  </a:lnTo>
                  <a:lnTo>
                    <a:pt x="34" y="21"/>
                  </a:lnTo>
                  <a:lnTo>
                    <a:pt x="27" y="13"/>
                  </a:lnTo>
                  <a:lnTo>
                    <a:pt x="28" y="11"/>
                  </a:lnTo>
                  <a:lnTo>
                    <a:pt x="27" y="11"/>
                  </a:lnTo>
                  <a:lnTo>
                    <a:pt x="25" y="11"/>
                  </a:lnTo>
                  <a:lnTo>
                    <a:pt x="21" y="9"/>
                  </a:lnTo>
                  <a:lnTo>
                    <a:pt x="15" y="5"/>
                  </a:lnTo>
                  <a:lnTo>
                    <a:pt x="9" y="0"/>
                  </a:lnTo>
                  <a:lnTo>
                    <a:pt x="11"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3" name="Freeform 159"/>
            <p:cNvSpPr/>
            <p:nvPr/>
          </p:nvSpPr>
          <p:spPr bwMode="auto">
            <a:xfrm>
              <a:off x="3959" y="1618"/>
              <a:ext cx="34" cy="27"/>
            </a:xfrm>
            <a:custGeom>
              <a:avLst/>
              <a:gdLst>
                <a:gd name="T0" fmla="*/ 2 w 34"/>
                <a:gd name="T1" fmla="*/ 12 h 27"/>
                <a:gd name="T2" fmla="*/ 9 w 34"/>
                <a:gd name="T3" fmla="*/ 12 h 27"/>
                <a:gd name="T4" fmla="*/ 13 w 34"/>
                <a:gd name="T5" fmla="*/ 14 h 27"/>
                <a:gd name="T6" fmla="*/ 17 w 34"/>
                <a:gd name="T7" fmla="*/ 16 h 27"/>
                <a:gd name="T8" fmla="*/ 19 w 34"/>
                <a:gd name="T9" fmla="*/ 18 h 27"/>
                <a:gd name="T10" fmla="*/ 21 w 34"/>
                <a:gd name="T11" fmla="*/ 22 h 27"/>
                <a:gd name="T12" fmla="*/ 23 w 34"/>
                <a:gd name="T13" fmla="*/ 25 h 27"/>
                <a:gd name="T14" fmla="*/ 23 w 34"/>
                <a:gd name="T15" fmla="*/ 27 h 27"/>
                <a:gd name="T16" fmla="*/ 34 w 34"/>
                <a:gd name="T17" fmla="*/ 25 h 27"/>
                <a:gd name="T18" fmla="*/ 34 w 34"/>
                <a:gd name="T19" fmla="*/ 23 h 27"/>
                <a:gd name="T20" fmla="*/ 34 w 34"/>
                <a:gd name="T21" fmla="*/ 22 h 27"/>
                <a:gd name="T22" fmla="*/ 32 w 34"/>
                <a:gd name="T23" fmla="*/ 18 h 27"/>
                <a:gd name="T24" fmla="*/ 28 w 34"/>
                <a:gd name="T25" fmla="*/ 12 h 27"/>
                <a:gd name="T26" fmla="*/ 25 w 34"/>
                <a:gd name="T27" fmla="*/ 6 h 27"/>
                <a:gd name="T28" fmla="*/ 19 w 34"/>
                <a:gd name="T29" fmla="*/ 2 h 27"/>
                <a:gd name="T30" fmla="*/ 9 w 34"/>
                <a:gd name="T31" fmla="*/ 0 h 27"/>
                <a:gd name="T32" fmla="*/ 0 w 34"/>
                <a:gd name="T33" fmla="*/ 0 h 27"/>
                <a:gd name="T34" fmla="*/ 2 w 34"/>
                <a:gd name="T35" fmla="*/ 12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27"/>
                <a:gd name="T56" fmla="*/ 34 w 34"/>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27">
                  <a:moveTo>
                    <a:pt x="2" y="12"/>
                  </a:moveTo>
                  <a:lnTo>
                    <a:pt x="9" y="12"/>
                  </a:lnTo>
                  <a:lnTo>
                    <a:pt x="13" y="14"/>
                  </a:lnTo>
                  <a:lnTo>
                    <a:pt x="17" y="16"/>
                  </a:lnTo>
                  <a:lnTo>
                    <a:pt x="19" y="18"/>
                  </a:lnTo>
                  <a:lnTo>
                    <a:pt x="21" y="22"/>
                  </a:lnTo>
                  <a:lnTo>
                    <a:pt x="23" y="25"/>
                  </a:lnTo>
                  <a:lnTo>
                    <a:pt x="23" y="27"/>
                  </a:lnTo>
                  <a:lnTo>
                    <a:pt x="34" y="25"/>
                  </a:lnTo>
                  <a:lnTo>
                    <a:pt x="34" y="23"/>
                  </a:lnTo>
                  <a:lnTo>
                    <a:pt x="34" y="22"/>
                  </a:lnTo>
                  <a:lnTo>
                    <a:pt x="32" y="18"/>
                  </a:lnTo>
                  <a:lnTo>
                    <a:pt x="28" y="12"/>
                  </a:lnTo>
                  <a:lnTo>
                    <a:pt x="25" y="6"/>
                  </a:lnTo>
                  <a:lnTo>
                    <a:pt x="19" y="2"/>
                  </a:lnTo>
                  <a:lnTo>
                    <a:pt x="9" y="0"/>
                  </a:lnTo>
                  <a:lnTo>
                    <a:pt x="0"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4" name="Freeform 160"/>
            <p:cNvSpPr/>
            <p:nvPr/>
          </p:nvSpPr>
          <p:spPr bwMode="auto">
            <a:xfrm>
              <a:off x="3922" y="1616"/>
              <a:ext cx="39" cy="16"/>
            </a:xfrm>
            <a:custGeom>
              <a:avLst/>
              <a:gdLst>
                <a:gd name="T0" fmla="*/ 0 w 39"/>
                <a:gd name="T1" fmla="*/ 6 h 16"/>
                <a:gd name="T2" fmla="*/ 0 w 39"/>
                <a:gd name="T3" fmla="*/ 10 h 16"/>
                <a:gd name="T4" fmla="*/ 6 w 39"/>
                <a:gd name="T5" fmla="*/ 12 h 16"/>
                <a:gd name="T6" fmla="*/ 14 w 39"/>
                <a:gd name="T7" fmla="*/ 14 h 16"/>
                <a:gd name="T8" fmla="*/ 19 w 39"/>
                <a:gd name="T9" fmla="*/ 16 h 16"/>
                <a:gd name="T10" fmla="*/ 25 w 39"/>
                <a:gd name="T11" fmla="*/ 16 h 16"/>
                <a:gd name="T12" fmla="*/ 31 w 39"/>
                <a:gd name="T13" fmla="*/ 16 h 16"/>
                <a:gd name="T14" fmla="*/ 35 w 39"/>
                <a:gd name="T15" fmla="*/ 16 h 16"/>
                <a:gd name="T16" fmla="*/ 39 w 39"/>
                <a:gd name="T17" fmla="*/ 14 h 16"/>
                <a:gd name="T18" fmla="*/ 37 w 39"/>
                <a:gd name="T19" fmla="*/ 2 h 16"/>
                <a:gd name="T20" fmla="*/ 33 w 39"/>
                <a:gd name="T21" fmla="*/ 2 h 16"/>
                <a:gd name="T22" fmla="*/ 29 w 39"/>
                <a:gd name="T23" fmla="*/ 4 h 16"/>
                <a:gd name="T24" fmla="*/ 25 w 39"/>
                <a:gd name="T25" fmla="*/ 4 h 16"/>
                <a:gd name="T26" fmla="*/ 19 w 39"/>
                <a:gd name="T27" fmla="*/ 4 h 16"/>
                <a:gd name="T28" fmla="*/ 16 w 39"/>
                <a:gd name="T29" fmla="*/ 2 h 16"/>
                <a:gd name="T30" fmla="*/ 12 w 39"/>
                <a:gd name="T31" fmla="*/ 2 h 16"/>
                <a:gd name="T32" fmla="*/ 8 w 39"/>
                <a:gd name="T33" fmla="*/ 0 h 16"/>
                <a:gd name="T34" fmla="*/ 10 w 39"/>
                <a:gd name="T35" fmla="*/ 2 h 16"/>
                <a:gd name="T36" fmla="*/ 0 w 39"/>
                <a:gd name="T37" fmla="*/ 6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16"/>
                <a:gd name="T59" fmla="*/ 39 w 39"/>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16">
                  <a:moveTo>
                    <a:pt x="0" y="6"/>
                  </a:moveTo>
                  <a:lnTo>
                    <a:pt x="0" y="10"/>
                  </a:lnTo>
                  <a:lnTo>
                    <a:pt x="6" y="12"/>
                  </a:lnTo>
                  <a:lnTo>
                    <a:pt x="14" y="14"/>
                  </a:lnTo>
                  <a:lnTo>
                    <a:pt x="19" y="16"/>
                  </a:lnTo>
                  <a:lnTo>
                    <a:pt x="25" y="16"/>
                  </a:lnTo>
                  <a:lnTo>
                    <a:pt x="31" y="16"/>
                  </a:lnTo>
                  <a:lnTo>
                    <a:pt x="35" y="16"/>
                  </a:lnTo>
                  <a:lnTo>
                    <a:pt x="39" y="14"/>
                  </a:lnTo>
                  <a:lnTo>
                    <a:pt x="37" y="2"/>
                  </a:lnTo>
                  <a:lnTo>
                    <a:pt x="33" y="2"/>
                  </a:lnTo>
                  <a:lnTo>
                    <a:pt x="29" y="4"/>
                  </a:lnTo>
                  <a:lnTo>
                    <a:pt x="25" y="4"/>
                  </a:lnTo>
                  <a:lnTo>
                    <a:pt x="19" y="4"/>
                  </a:lnTo>
                  <a:lnTo>
                    <a:pt x="16" y="2"/>
                  </a:lnTo>
                  <a:lnTo>
                    <a:pt x="12" y="2"/>
                  </a:lnTo>
                  <a:lnTo>
                    <a:pt x="8" y="0"/>
                  </a:lnTo>
                  <a:lnTo>
                    <a:pt x="10" y="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5" name="Freeform 161"/>
            <p:cNvSpPr/>
            <p:nvPr/>
          </p:nvSpPr>
          <p:spPr bwMode="auto">
            <a:xfrm>
              <a:off x="3911" y="1601"/>
              <a:ext cx="21" cy="21"/>
            </a:xfrm>
            <a:custGeom>
              <a:avLst/>
              <a:gdLst>
                <a:gd name="T0" fmla="*/ 0 w 21"/>
                <a:gd name="T1" fmla="*/ 10 h 21"/>
                <a:gd name="T2" fmla="*/ 5 w 21"/>
                <a:gd name="T3" fmla="*/ 12 h 21"/>
                <a:gd name="T4" fmla="*/ 4 w 21"/>
                <a:gd name="T5" fmla="*/ 12 h 21"/>
                <a:gd name="T6" fmla="*/ 5 w 21"/>
                <a:gd name="T7" fmla="*/ 14 h 21"/>
                <a:gd name="T8" fmla="*/ 7 w 21"/>
                <a:gd name="T9" fmla="*/ 15 h 21"/>
                <a:gd name="T10" fmla="*/ 7 w 21"/>
                <a:gd name="T11" fmla="*/ 17 h 21"/>
                <a:gd name="T12" fmla="*/ 9 w 21"/>
                <a:gd name="T13" fmla="*/ 19 h 21"/>
                <a:gd name="T14" fmla="*/ 9 w 21"/>
                <a:gd name="T15" fmla="*/ 21 h 21"/>
                <a:gd name="T16" fmla="*/ 11 w 21"/>
                <a:gd name="T17" fmla="*/ 21 h 21"/>
                <a:gd name="T18" fmla="*/ 21 w 21"/>
                <a:gd name="T19" fmla="*/ 17 h 21"/>
                <a:gd name="T20" fmla="*/ 21 w 21"/>
                <a:gd name="T21" fmla="*/ 15 h 21"/>
                <a:gd name="T22" fmla="*/ 19 w 21"/>
                <a:gd name="T23" fmla="*/ 12 h 21"/>
                <a:gd name="T24" fmla="*/ 17 w 21"/>
                <a:gd name="T25" fmla="*/ 10 h 21"/>
                <a:gd name="T26" fmla="*/ 15 w 21"/>
                <a:gd name="T27" fmla="*/ 6 h 21"/>
                <a:gd name="T28" fmla="*/ 11 w 21"/>
                <a:gd name="T29" fmla="*/ 2 h 21"/>
                <a:gd name="T30" fmla="*/ 9 w 21"/>
                <a:gd name="T31" fmla="*/ 0 h 21"/>
                <a:gd name="T32" fmla="*/ 4 w 21"/>
                <a:gd name="T33" fmla="*/ 0 h 21"/>
                <a:gd name="T34" fmla="*/ 9 w 21"/>
                <a:gd name="T35" fmla="*/ 2 h 21"/>
                <a:gd name="T36" fmla="*/ 0 w 21"/>
                <a:gd name="T37" fmla="*/ 10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1"/>
                <a:gd name="T59" fmla="*/ 21 w 21"/>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1">
                  <a:moveTo>
                    <a:pt x="0" y="10"/>
                  </a:moveTo>
                  <a:lnTo>
                    <a:pt x="5" y="12"/>
                  </a:lnTo>
                  <a:lnTo>
                    <a:pt x="4" y="12"/>
                  </a:lnTo>
                  <a:lnTo>
                    <a:pt x="5" y="14"/>
                  </a:lnTo>
                  <a:lnTo>
                    <a:pt x="7" y="15"/>
                  </a:lnTo>
                  <a:lnTo>
                    <a:pt x="7" y="17"/>
                  </a:lnTo>
                  <a:lnTo>
                    <a:pt x="9" y="19"/>
                  </a:lnTo>
                  <a:lnTo>
                    <a:pt x="9" y="21"/>
                  </a:lnTo>
                  <a:lnTo>
                    <a:pt x="11" y="21"/>
                  </a:lnTo>
                  <a:lnTo>
                    <a:pt x="21" y="17"/>
                  </a:lnTo>
                  <a:lnTo>
                    <a:pt x="21" y="15"/>
                  </a:lnTo>
                  <a:lnTo>
                    <a:pt x="19" y="12"/>
                  </a:lnTo>
                  <a:lnTo>
                    <a:pt x="17" y="10"/>
                  </a:lnTo>
                  <a:lnTo>
                    <a:pt x="15" y="6"/>
                  </a:lnTo>
                  <a:lnTo>
                    <a:pt x="11" y="2"/>
                  </a:lnTo>
                  <a:lnTo>
                    <a:pt x="9" y="0"/>
                  </a:lnTo>
                  <a:lnTo>
                    <a:pt x="4" y="0"/>
                  </a:lnTo>
                  <a:lnTo>
                    <a:pt x="9" y="2"/>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6" name="Freeform 162"/>
            <p:cNvSpPr/>
            <p:nvPr/>
          </p:nvSpPr>
          <p:spPr bwMode="auto">
            <a:xfrm>
              <a:off x="3892" y="1597"/>
              <a:ext cx="28" cy="21"/>
            </a:xfrm>
            <a:custGeom>
              <a:avLst/>
              <a:gdLst>
                <a:gd name="T0" fmla="*/ 13 w 28"/>
                <a:gd name="T1" fmla="*/ 19 h 21"/>
                <a:gd name="T2" fmla="*/ 13 w 28"/>
                <a:gd name="T3" fmla="*/ 21 h 21"/>
                <a:gd name="T4" fmla="*/ 15 w 28"/>
                <a:gd name="T5" fmla="*/ 16 h 21"/>
                <a:gd name="T6" fmla="*/ 17 w 28"/>
                <a:gd name="T7" fmla="*/ 14 h 21"/>
                <a:gd name="T8" fmla="*/ 19 w 28"/>
                <a:gd name="T9" fmla="*/ 14 h 21"/>
                <a:gd name="T10" fmla="*/ 28 w 28"/>
                <a:gd name="T11" fmla="*/ 6 h 21"/>
                <a:gd name="T12" fmla="*/ 26 w 28"/>
                <a:gd name="T13" fmla="*/ 4 h 21"/>
                <a:gd name="T14" fmla="*/ 24 w 28"/>
                <a:gd name="T15" fmla="*/ 2 h 21"/>
                <a:gd name="T16" fmla="*/ 23 w 28"/>
                <a:gd name="T17" fmla="*/ 2 h 21"/>
                <a:gd name="T18" fmla="*/ 17 w 28"/>
                <a:gd name="T19" fmla="*/ 0 h 21"/>
                <a:gd name="T20" fmla="*/ 13 w 28"/>
                <a:gd name="T21" fmla="*/ 2 h 21"/>
                <a:gd name="T22" fmla="*/ 9 w 28"/>
                <a:gd name="T23" fmla="*/ 6 h 21"/>
                <a:gd name="T24" fmla="*/ 5 w 28"/>
                <a:gd name="T25" fmla="*/ 10 h 21"/>
                <a:gd name="T26" fmla="*/ 1 w 28"/>
                <a:gd name="T27" fmla="*/ 18 h 21"/>
                <a:gd name="T28" fmla="*/ 0 w 28"/>
                <a:gd name="T29" fmla="*/ 19 h 21"/>
                <a:gd name="T30" fmla="*/ 13 w 28"/>
                <a:gd name="T31" fmla="*/ 19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21"/>
                <a:gd name="T50" fmla="*/ 28 w 28"/>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21">
                  <a:moveTo>
                    <a:pt x="13" y="19"/>
                  </a:moveTo>
                  <a:lnTo>
                    <a:pt x="13" y="21"/>
                  </a:lnTo>
                  <a:lnTo>
                    <a:pt x="15" y="16"/>
                  </a:lnTo>
                  <a:lnTo>
                    <a:pt x="17" y="14"/>
                  </a:lnTo>
                  <a:lnTo>
                    <a:pt x="19" y="14"/>
                  </a:lnTo>
                  <a:lnTo>
                    <a:pt x="28" y="6"/>
                  </a:lnTo>
                  <a:lnTo>
                    <a:pt x="26" y="4"/>
                  </a:lnTo>
                  <a:lnTo>
                    <a:pt x="24" y="2"/>
                  </a:lnTo>
                  <a:lnTo>
                    <a:pt x="23" y="2"/>
                  </a:lnTo>
                  <a:lnTo>
                    <a:pt x="17" y="0"/>
                  </a:lnTo>
                  <a:lnTo>
                    <a:pt x="13" y="2"/>
                  </a:lnTo>
                  <a:lnTo>
                    <a:pt x="9" y="6"/>
                  </a:lnTo>
                  <a:lnTo>
                    <a:pt x="5" y="10"/>
                  </a:lnTo>
                  <a:lnTo>
                    <a:pt x="1" y="18"/>
                  </a:lnTo>
                  <a:lnTo>
                    <a:pt x="0" y="19"/>
                  </a:lnTo>
                  <a:lnTo>
                    <a:pt x="13"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7" name="Freeform 163"/>
            <p:cNvSpPr/>
            <p:nvPr/>
          </p:nvSpPr>
          <p:spPr bwMode="auto">
            <a:xfrm>
              <a:off x="3882" y="1615"/>
              <a:ext cx="23" cy="11"/>
            </a:xfrm>
            <a:custGeom>
              <a:avLst/>
              <a:gdLst>
                <a:gd name="T0" fmla="*/ 0 w 23"/>
                <a:gd name="T1" fmla="*/ 9 h 11"/>
                <a:gd name="T2" fmla="*/ 2 w 23"/>
                <a:gd name="T3" fmla="*/ 9 h 11"/>
                <a:gd name="T4" fmla="*/ 8 w 23"/>
                <a:gd name="T5" fmla="*/ 11 h 11"/>
                <a:gd name="T6" fmla="*/ 11 w 23"/>
                <a:gd name="T7" fmla="*/ 11 h 11"/>
                <a:gd name="T8" fmla="*/ 15 w 23"/>
                <a:gd name="T9" fmla="*/ 11 h 11"/>
                <a:gd name="T10" fmla="*/ 19 w 23"/>
                <a:gd name="T11" fmla="*/ 9 h 11"/>
                <a:gd name="T12" fmla="*/ 21 w 23"/>
                <a:gd name="T13" fmla="*/ 7 h 11"/>
                <a:gd name="T14" fmla="*/ 21 w 23"/>
                <a:gd name="T15" fmla="*/ 5 h 11"/>
                <a:gd name="T16" fmla="*/ 23 w 23"/>
                <a:gd name="T17" fmla="*/ 3 h 11"/>
                <a:gd name="T18" fmla="*/ 23 w 23"/>
                <a:gd name="T19" fmla="*/ 1 h 11"/>
                <a:gd name="T20" fmla="*/ 10 w 23"/>
                <a:gd name="T21" fmla="*/ 1 h 11"/>
                <a:gd name="T22" fmla="*/ 11 w 23"/>
                <a:gd name="T23" fmla="*/ 0 h 11"/>
                <a:gd name="T24" fmla="*/ 10 w 23"/>
                <a:gd name="T25" fmla="*/ 0 h 11"/>
                <a:gd name="T26" fmla="*/ 8 w 23"/>
                <a:gd name="T27" fmla="*/ 0 h 11"/>
                <a:gd name="T28" fmla="*/ 10 w 23"/>
                <a:gd name="T29" fmla="*/ 0 h 11"/>
                <a:gd name="T30" fmla="*/ 0 w 23"/>
                <a:gd name="T31" fmla="*/ 9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11"/>
                <a:gd name="T50" fmla="*/ 23 w 23"/>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11">
                  <a:moveTo>
                    <a:pt x="0" y="9"/>
                  </a:moveTo>
                  <a:lnTo>
                    <a:pt x="2" y="9"/>
                  </a:lnTo>
                  <a:lnTo>
                    <a:pt x="8" y="11"/>
                  </a:lnTo>
                  <a:lnTo>
                    <a:pt x="11" y="11"/>
                  </a:lnTo>
                  <a:lnTo>
                    <a:pt x="15" y="11"/>
                  </a:lnTo>
                  <a:lnTo>
                    <a:pt x="19" y="9"/>
                  </a:lnTo>
                  <a:lnTo>
                    <a:pt x="21" y="7"/>
                  </a:lnTo>
                  <a:lnTo>
                    <a:pt x="21" y="5"/>
                  </a:lnTo>
                  <a:lnTo>
                    <a:pt x="23" y="3"/>
                  </a:lnTo>
                  <a:lnTo>
                    <a:pt x="23" y="1"/>
                  </a:lnTo>
                  <a:lnTo>
                    <a:pt x="10" y="1"/>
                  </a:lnTo>
                  <a:lnTo>
                    <a:pt x="11" y="0"/>
                  </a:lnTo>
                  <a:lnTo>
                    <a:pt x="10" y="0"/>
                  </a:lnTo>
                  <a:lnTo>
                    <a:pt x="8" y="0"/>
                  </a:lnTo>
                  <a:lnTo>
                    <a:pt x="1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8" name="Freeform 164"/>
            <p:cNvSpPr/>
            <p:nvPr/>
          </p:nvSpPr>
          <p:spPr bwMode="auto">
            <a:xfrm>
              <a:off x="3859" y="1603"/>
              <a:ext cx="33" cy="21"/>
            </a:xfrm>
            <a:custGeom>
              <a:avLst/>
              <a:gdLst>
                <a:gd name="T0" fmla="*/ 0 w 33"/>
                <a:gd name="T1" fmla="*/ 12 h 21"/>
                <a:gd name="T2" fmla="*/ 2 w 33"/>
                <a:gd name="T3" fmla="*/ 12 h 21"/>
                <a:gd name="T4" fmla="*/ 8 w 33"/>
                <a:gd name="T5" fmla="*/ 13 h 21"/>
                <a:gd name="T6" fmla="*/ 11 w 33"/>
                <a:gd name="T7" fmla="*/ 13 h 21"/>
                <a:gd name="T8" fmla="*/ 15 w 33"/>
                <a:gd name="T9" fmla="*/ 15 h 21"/>
                <a:gd name="T10" fmla="*/ 19 w 33"/>
                <a:gd name="T11" fmla="*/ 17 h 21"/>
                <a:gd name="T12" fmla="*/ 21 w 33"/>
                <a:gd name="T13" fmla="*/ 19 h 21"/>
                <a:gd name="T14" fmla="*/ 23 w 33"/>
                <a:gd name="T15" fmla="*/ 19 h 21"/>
                <a:gd name="T16" fmla="*/ 23 w 33"/>
                <a:gd name="T17" fmla="*/ 21 h 21"/>
                <a:gd name="T18" fmla="*/ 33 w 33"/>
                <a:gd name="T19" fmla="*/ 12 h 21"/>
                <a:gd name="T20" fmla="*/ 31 w 33"/>
                <a:gd name="T21" fmla="*/ 12 h 21"/>
                <a:gd name="T22" fmla="*/ 31 w 33"/>
                <a:gd name="T23" fmla="*/ 10 h 21"/>
                <a:gd name="T24" fmla="*/ 27 w 33"/>
                <a:gd name="T25" fmla="*/ 8 h 21"/>
                <a:gd name="T26" fmla="*/ 25 w 33"/>
                <a:gd name="T27" fmla="*/ 6 h 21"/>
                <a:gd name="T28" fmla="*/ 21 w 33"/>
                <a:gd name="T29" fmla="*/ 4 h 21"/>
                <a:gd name="T30" fmla="*/ 15 w 33"/>
                <a:gd name="T31" fmla="*/ 2 h 21"/>
                <a:gd name="T32" fmla="*/ 9 w 33"/>
                <a:gd name="T33" fmla="*/ 0 h 21"/>
                <a:gd name="T34" fmla="*/ 4 w 33"/>
                <a:gd name="T35" fmla="*/ 0 h 21"/>
                <a:gd name="T36" fmla="*/ 0 w 33"/>
                <a:gd name="T37" fmla="*/ 12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21"/>
                <a:gd name="T59" fmla="*/ 33 w 33"/>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21">
                  <a:moveTo>
                    <a:pt x="0" y="12"/>
                  </a:moveTo>
                  <a:lnTo>
                    <a:pt x="2" y="12"/>
                  </a:lnTo>
                  <a:lnTo>
                    <a:pt x="8" y="13"/>
                  </a:lnTo>
                  <a:lnTo>
                    <a:pt x="11" y="13"/>
                  </a:lnTo>
                  <a:lnTo>
                    <a:pt x="15" y="15"/>
                  </a:lnTo>
                  <a:lnTo>
                    <a:pt x="19" y="17"/>
                  </a:lnTo>
                  <a:lnTo>
                    <a:pt x="21" y="19"/>
                  </a:lnTo>
                  <a:lnTo>
                    <a:pt x="23" y="19"/>
                  </a:lnTo>
                  <a:lnTo>
                    <a:pt x="23" y="21"/>
                  </a:lnTo>
                  <a:lnTo>
                    <a:pt x="33" y="12"/>
                  </a:lnTo>
                  <a:lnTo>
                    <a:pt x="31" y="12"/>
                  </a:lnTo>
                  <a:lnTo>
                    <a:pt x="31" y="10"/>
                  </a:lnTo>
                  <a:lnTo>
                    <a:pt x="27" y="8"/>
                  </a:lnTo>
                  <a:lnTo>
                    <a:pt x="25" y="6"/>
                  </a:lnTo>
                  <a:lnTo>
                    <a:pt x="21" y="4"/>
                  </a:lnTo>
                  <a:lnTo>
                    <a:pt x="15" y="2"/>
                  </a:lnTo>
                  <a:lnTo>
                    <a:pt x="9" y="0"/>
                  </a:lnTo>
                  <a:lnTo>
                    <a:pt x="4"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29" name="Freeform 165"/>
            <p:cNvSpPr/>
            <p:nvPr/>
          </p:nvSpPr>
          <p:spPr bwMode="auto">
            <a:xfrm>
              <a:off x="3836" y="1601"/>
              <a:ext cx="27" cy="25"/>
            </a:xfrm>
            <a:custGeom>
              <a:avLst/>
              <a:gdLst>
                <a:gd name="T0" fmla="*/ 11 w 27"/>
                <a:gd name="T1" fmla="*/ 17 h 25"/>
                <a:gd name="T2" fmla="*/ 13 w 27"/>
                <a:gd name="T3" fmla="*/ 19 h 25"/>
                <a:gd name="T4" fmla="*/ 11 w 27"/>
                <a:gd name="T5" fmla="*/ 14 h 25"/>
                <a:gd name="T6" fmla="*/ 11 w 27"/>
                <a:gd name="T7" fmla="*/ 12 h 25"/>
                <a:gd name="T8" fmla="*/ 13 w 27"/>
                <a:gd name="T9" fmla="*/ 12 h 25"/>
                <a:gd name="T10" fmla="*/ 15 w 27"/>
                <a:gd name="T11" fmla="*/ 12 h 25"/>
                <a:gd name="T12" fmla="*/ 19 w 27"/>
                <a:gd name="T13" fmla="*/ 12 h 25"/>
                <a:gd name="T14" fmla="*/ 23 w 27"/>
                <a:gd name="T15" fmla="*/ 14 h 25"/>
                <a:gd name="T16" fmla="*/ 27 w 27"/>
                <a:gd name="T17" fmla="*/ 2 h 25"/>
                <a:gd name="T18" fmla="*/ 25 w 27"/>
                <a:gd name="T19" fmla="*/ 2 h 25"/>
                <a:gd name="T20" fmla="*/ 23 w 27"/>
                <a:gd name="T21" fmla="*/ 0 h 25"/>
                <a:gd name="T22" fmla="*/ 17 w 27"/>
                <a:gd name="T23" fmla="*/ 0 h 25"/>
                <a:gd name="T24" fmla="*/ 11 w 27"/>
                <a:gd name="T25" fmla="*/ 0 h 25"/>
                <a:gd name="T26" fmla="*/ 6 w 27"/>
                <a:gd name="T27" fmla="*/ 0 h 25"/>
                <a:gd name="T28" fmla="*/ 0 w 27"/>
                <a:gd name="T29" fmla="*/ 6 h 25"/>
                <a:gd name="T30" fmla="*/ 0 w 27"/>
                <a:gd name="T31" fmla="*/ 14 h 25"/>
                <a:gd name="T32" fmla="*/ 2 w 27"/>
                <a:gd name="T33" fmla="*/ 23 h 25"/>
                <a:gd name="T34" fmla="*/ 4 w 27"/>
                <a:gd name="T35" fmla="*/ 25 h 25"/>
                <a:gd name="T36" fmla="*/ 11 w 27"/>
                <a:gd name="T37" fmla="*/ 17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5"/>
                <a:gd name="T59" fmla="*/ 27 w 2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5">
                  <a:moveTo>
                    <a:pt x="11" y="17"/>
                  </a:moveTo>
                  <a:lnTo>
                    <a:pt x="13" y="19"/>
                  </a:lnTo>
                  <a:lnTo>
                    <a:pt x="11" y="14"/>
                  </a:lnTo>
                  <a:lnTo>
                    <a:pt x="11" y="12"/>
                  </a:lnTo>
                  <a:lnTo>
                    <a:pt x="13" y="12"/>
                  </a:lnTo>
                  <a:lnTo>
                    <a:pt x="15" y="12"/>
                  </a:lnTo>
                  <a:lnTo>
                    <a:pt x="19" y="12"/>
                  </a:lnTo>
                  <a:lnTo>
                    <a:pt x="23" y="14"/>
                  </a:lnTo>
                  <a:lnTo>
                    <a:pt x="27" y="2"/>
                  </a:lnTo>
                  <a:lnTo>
                    <a:pt x="25" y="2"/>
                  </a:lnTo>
                  <a:lnTo>
                    <a:pt x="23" y="0"/>
                  </a:lnTo>
                  <a:lnTo>
                    <a:pt x="17" y="0"/>
                  </a:lnTo>
                  <a:lnTo>
                    <a:pt x="11" y="0"/>
                  </a:lnTo>
                  <a:lnTo>
                    <a:pt x="6" y="0"/>
                  </a:lnTo>
                  <a:lnTo>
                    <a:pt x="0" y="6"/>
                  </a:lnTo>
                  <a:lnTo>
                    <a:pt x="0" y="14"/>
                  </a:lnTo>
                  <a:lnTo>
                    <a:pt x="2" y="23"/>
                  </a:lnTo>
                  <a:lnTo>
                    <a:pt x="4" y="25"/>
                  </a:lnTo>
                  <a:lnTo>
                    <a:pt x="11"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0" name="Freeform 166"/>
            <p:cNvSpPr/>
            <p:nvPr/>
          </p:nvSpPr>
          <p:spPr bwMode="auto">
            <a:xfrm>
              <a:off x="3840" y="1618"/>
              <a:ext cx="19" cy="23"/>
            </a:xfrm>
            <a:custGeom>
              <a:avLst/>
              <a:gdLst>
                <a:gd name="T0" fmla="*/ 17 w 19"/>
                <a:gd name="T1" fmla="*/ 18 h 23"/>
                <a:gd name="T2" fmla="*/ 19 w 19"/>
                <a:gd name="T3" fmla="*/ 20 h 23"/>
                <a:gd name="T4" fmla="*/ 17 w 19"/>
                <a:gd name="T5" fmla="*/ 16 h 23"/>
                <a:gd name="T6" fmla="*/ 15 w 19"/>
                <a:gd name="T7" fmla="*/ 12 h 23"/>
                <a:gd name="T8" fmla="*/ 15 w 19"/>
                <a:gd name="T9" fmla="*/ 8 h 23"/>
                <a:gd name="T10" fmla="*/ 13 w 19"/>
                <a:gd name="T11" fmla="*/ 6 h 23"/>
                <a:gd name="T12" fmla="*/ 11 w 19"/>
                <a:gd name="T13" fmla="*/ 4 h 23"/>
                <a:gd name="T14" fmla="*/ 9 w 19"/>
                <a:gd name="T15" fmla="*/ 2 h 23"/>
                <a:gd name="T16" fmla="*/ 7 w 19"/>
                <a:gd name="T17" fmla="*/ 0 h 23"/>
                <a:gd name="T18" fmla="*/ 0 w 19"/>
                <a:gd name="T19" fmla="*/ 8 h 23"/>
                <a:gd name="T20" fmla="*/ 0 w 19"/>
                <a:gd name="T21" fmla="*/ 10 h 23"/>
                <a:gd name="T22" fmla="*/ 2 w 19"/>
                <a:gd name="T23" fmla="*/ 10 h 23"/>
                <a:gd name="T24" fmla="*/ 2 w 19"/>
                <a:gd name="T25" fmla="*/ 12 h 23"/>
                <a:gd name="T26" fmla="*/ 4 w 19"/>
                <a:gd name="T27" fmla="*/ 14 h 23"/>
                <a:gd name="T28" fmla="*/ 5 w 19"/>
                <a:gd name="T29" fmla="*/ 18 h 23"/>
                <a:gd name="T30" fmla="*/ 5 w 19"/>
                <a:gd name="T31" fmla="*/ 20 h 23"/>
                <a:gd name="T32" fmla="*/ 7 w 19"/>
                <a:gd name="T33" fmla="*/ 23 h 23"/>
                <a:gd name="T34" fmla="*/ 17 w 19"/>
                <a:gd name="T35" fmla="*/ 18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23"/>
                <a:gd name="T56" fmla="*/ 19 w 19"/>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23">
                  <a:moveTo>
                    <a:pt x="17" y="18"/>
                  </a:moveTo>
                  <a:lnTo>
                    <a:pt x="19" y="20"/>
                  </a:lnTo>
                  <a:lnTo>
                    <a:pt x="17" y="16"/>
                  </a:lnTo>
                  <a:lnTo>
                    <a:pt x="15" y="12"/>
                  </a:lnTo>
                  <a:lnTo>
                    <a:pt x="15" y="8"/>
                  </a:lnTo>
                  <a:lnTo>
                    <a:pt x="13" y="6"/>
                  </a:lnTo>
                  <a:lnTo>
                    <a:pt x="11" y="4"/>
                  </a:lnTo>
                  <a:lnTo>
                    <a:pt x="9" y="2"/>
                  </a:lnTo>
                  <a:lnTo>
                    <a:pt x="7" y="0"/>
                  </a:lnTo>
                  <a:lnTo>
                    <a:pt x="0" y="8"/>
                  </a:lnTo>
                  <a:lnTo>
                    <a:pt x="0" y="10"/>
                  </a:lnTo>
                  <a:lnTo>
                    <a:pt x="2" y="10"/>
                  </a:lnTo>
                  <a:lnTo>
                    <a:pt x="2" y="12"/>
                  </a:lnTo>
                  <a:lnTo>
                    <a:pt x="4" y="14"/>
                  </a:lnTo>
                  <a:lnTo>
                    <a:pt x="5" y="18"/>
                  </a:lnTo>
                  <a:lnTo>
                    <a:pt x="5" y="20"/>
                  </a:lnTo>
                  <a:lnTo>
                    <a:pt x="7" y="23"/>
                  </a:lnTo>
                  <a:lnTo>
                    <a:pt x="17"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1" name="Freeform 167"/>
            <p:cNvSpPr/>
            <p:nvPr/>
          </p:nvSpPr>
          <p:spPr bwMode="auto">
            <a:xfrm>
              <a:off x="3847" y="1636"/>
              <a:ext cx="14" cy="25"/>
            </a:xfrm>
            <a:custGeom>
              <a:avLst/>
              <a:gdLst>
                <a:gd name="T0" fmla="*/ 0 w 14"/>
                <a:gd name="T1" fmla="*/ 25 h 25"/>
                <a:gd name="T2" fmla="*/ 2 w 14"/>
                <a:gd name="T3" fmla="*/ 25 h 25"/>
                <a:gd name="T4" fmla="*/ 8 w 14"/>
                <a:gd name="T5" fmla="*/ 23 h 25"/>
                <a:gd name="T6" fmla="*/ 12 w 14"/>
                <a:gd name="T7" fmla="*/ 19 h 25"/>
                <a:gd name="T8" fmla="*/ 14 w 14"/>
                <a:gd name="T9" fmla="*/ 13 h 25"/>
                <a:gd name="T10" fmla="*/ 14 w 14"/>
                <a:gd name="T11" fmla="*/ 9 h 25"/>
                <a:gd name="T12" fmla="*/ 14 w 14"/>
                <a:gd name="T13" fmla="*/ 5 h 25"/>
                <a:gd name="T14" fmla="*/ 12 w 14"/>
                <a:gd name="T15" fmla="*/ 2 h 25"/>
                <a:gd name="T16" fmla="*/ 12 w 14"/>
                <a:gd name="T17" fmla="*/ 0 h 25"/>
                <a:gd name="T18" fmla="*/ 10 w 14"/>
                <a:gd name="T19" fmla="*/ 0 h 25"/>
                <a:gd name="T20" fmla="*/ 0 w 14"/>
                <a:gd name="T21" fmla="*/ 5 h 25"/>
                <a:gd name="T22" fmla="*/ 0 w 14"/>
                <a:gd name="T23" fmla="*/ 7 h 25"/>
                <a:gd name="T24" fmla="*/ 0 w 14"/>
                <a:gd name="T25" fmla="*/ 9 h 25"/>
                <a:gd name="T26" fmla="*/ 2 w 14"/>
                <a:gd name="T27" fmla="*/ 11 h 25"/>
                <a:gd name="T28" fmla="*/ 2 w 14"/>
                <a:gd name="T29" fmla="*/ 13 h 25"/>
                <a:gd name="T30" fmla="*/ 2 w 14"/>
                <a:gd name="T31" fmla="*/ 11 h 25"/>
                <a:gd name="T32" fmla="*/ 0 w 14"/>
                <a:gd name="T33" fmla="*/ 13 h 25"/>
                <a:gd name="T34" fmla="*/ 2 w 14"/>
                <a:gd name="T35" fmla="*/ 13 h 25"/>
                <a:gd name="T36" fmla="*/ 0 w 1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5"/>
                <a:gd name="T59" fmla="*/ 14 w 1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5">
                  <a:moveTo>
                    <a:pt x="0" y="25"/>
                  </a:moveTo>
                  <a:lnTo>
                    <a:pt x="2" y="25"/>
                  </a:lnTo>
                  <a:lnTo>
                    <a:pt x="8" y="23"/>
                  </a:lnTo>
                  <a:lnTo>
                    <a:pt x="12" y="19"/>
                  </a:lnTo>
                  <a:lnTo>
                    <a:pt x="14" y="13"/>
                  </a:lnTo>
                  <a:lnTo>
                    <a:pt x="14" y="9"/>
                  </a:lnTo>
                  <a:lnTo>
                    <a:pt x="14" y="5"/>
                  </a:lnTo>
                  <a:lnTo>
                    <a:pt x="12" y="2"/>
                  </a:lnTo>
                  <a:lnTo>
                    <a:pt x="12" y="0"/>
                  </a:lnTo>
                  <a:lnTo>
                    <a:pt x="10" y="0"/>
                  </a:lnTo>
                  <a:lnTo>
                    <a:pt x="0" y="5"/>
                  </a:lnTo>
                  <a:lnTo>
                    <a:pt x="0" y="7"/>
                  </a:lnTo>
                  <a:lnTo>
                    <a:pt x="0" y="9"/>
                  </a:lnTo>
                  <a:lnTo>
                    <a:pt x="2" y="11"/>
                  </a:lnTo>
                  <a:lnTo>
                    <a:pt x="2" y="13"/>
                  </a:lnTo>
                  <a:lnTo>
                    <a:pt x="2" y="11"/>
                  </a:lnTo>
                  <a:lnTo>
                    <a:pt x="0" y="13"/>
                  </a:lnTo>
                  <a:lnTo>
                    <a:pt x="2"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2" name="Freeform 168"/>
            <p:cNvSpPr/>
            <p:nvPr/>
          </p:nvSpPr>
          <p:spPr bwMode="auto">
            <a:xfrm>
              <a:off x="3840" y="1649"/>
              <a:ext cx="11" cy="15"/>
            </a:xfrm>
            <a:custGeom>
              <a:avLst/>
              <a:gdLst>
                <a:gd name="T0" fmla="*/ 11 w 11"/>
                <a:gd name="T1" fmla="*/ 14 h 15"/>
                <a:gd name="T2" fmla="*/ 11 w 11"/>
                <a:gd name="T3" fmla="*/ 12 h 15"/>
                <a:gd name="T4" fmla="*/ 11 w 11"/>
                <a:gd name="T5" fmla="*/ 10 h 15"/>
                <a:gd name="T6" fmla="*/ 9 w 11"/>
                <a:gd name="T7" fmla="*/ 12 h 15"/>
                <a:gd name="T8" fmla="*/ 7 w 11"/>
                <a:gd name="T9" fmla="*/ 12 h 15"/>
                <a:gd name="T10" fmla="*/ 9 w 11"/>
                <a:gd name="T11" fmla="*/ 0 h 15"/>
                <a:gd name="T12" fmla="*/ 7 w 11"/>
                <a:gd name="T13" fmla="*/ 0 h 15"/>
                <a:gd name="T14" fmla="*/ 5 w 11"/>
                <a:gd name="T15" fmla="*/ 0 h 15"/>
                <a:gd name="T16" fmla="*/ 4 w 11"/>
                <a:gd name="T17" fmla="*/ 0 h 15"/>
                <a:gd name="T18" fmla="*/ 2 w 11"/>
                <a:gd name="T19" fmla="*/ 2 h 15"/>
                <a:gd name="T20" fmla="*/ 0 w 11"/>
                <a:gd name="T21" fmla="*/ 6 h 15"/>
                <a:gd name="T22" fmla="*/ 0 w 11"/>
                <a:gd name="T23" fmla="*/ 8 h 15"/>
                <a:gd name="T24" fmla="*/ 0 w 11"/>
                <a:gd name="T25" fmla="*/ 12 h 15"/>
                <a:gd name="T26" fmla="*/ 0 w 11"/>
                <a:gd name="T27" fmla="*/ 15 h 15"/>
                <a:gd name="T28" fmla="*/ 11 w 11"/>
                <a:gd name="T29" fmla="*/ 1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15"/>
                <a:gd name="T47" fmla="*/ 11 w 1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15">
                  <a:moveTo>
                    <a:pt x="11" y="14"/>
                  </a:moveTo>
                  <a:lnTo>
                    <a:pt x="11" y="12"/>
                  </a:lnTo>
                  <a:lnTo>
                    <a:pt x="11" y="10"/>
                  </a:lnTo>
                  <a:lnTo>
                    <a:pt x="9" y="12"/>
                  </a:lnTo>
                  <a:lnTo>
                    <a:pt x="7" y="12"/>
                  </a:lnTo>
                  <a:lnTo>
                    <a:pt x="9" y="0"/>
                  </a:lnTo>
                  <a:lnTo>
                    <a:pt x="7" y="0"/>
                  </a:lnTo>
                  <a:lnTo>
                    <a:pt x="5" y="0"/>
                  </a:lnTo>
                  <a:lnTo>
                    <a:pt x="4" y="0"/>
                  </a:lnTo>
                  <a:lnTo>
                    <a:pt x="2" y="2"/>
                  </a:lnTo>
                  <a:lnTo>
                    <a:pt x="0" y="6"/>
                  </a:lnTo>
                  <a:lnTo>
                    <a:pt x="0" y="8"/>
                  </a:lnTo>
                  <a:lnTo>
                    <a:pt x="0" y="12"/>
                  </a:lnTo>
                  <a:lnTo>
                    <a:pt x="0" y="15"/>
                  </a:lnTo>
                  <a:lnTo>
                    <a:pt x="11"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3" name="Freeform 169"/>
            <p:cNvSpPr/>
            <p:nvPr/>
          </p:nvSpPr>
          <p:spPr bwMode="auto">
            <a:xfrm>
              <a:off x="3832" y="1663"/>
              <a:ext cx="21" cy="15"/>
            </a:xfrm>
            <a:custGeom>
              <a:avLst/>
              <a:gdLst>
                <a:gd name="T0" fmla="*/ 0 w 21"/>
                <a:gd name="T1" fmla="*/ 7 h 15"/>
                <a:gd name="T2" fmla="*/ 2 w 21"/>
                <a:gd name="T3" fmla="*/ 9 h 15"/>
                <a:gd name="T4" fmla="*/ 6 w 21"/>
                <a:gd name="T5" fmla="*/ 13 h 15"/>
                <a:gd name="T6" fmla="*/ 12 w 21"/>
                <a:gd name="T7" fmla="*/ 15 h 15"/>
                <a:gd name="T8" fmla="*/ 17 w 21"/>
                <a:gd name="T9" fmla="*/ 13 h 15"/>
                <a:gd name="T10" fmla="*/ 19 w 21"/>
                <a:gd name="T11" fmla="*/ 9 h 15"/>
                <a:gd name="T12" fmla="*/ 21 w 21"/>
                <a:gd name="T13" fmla="*/ 5 h 15"/>
                <a:gd name="T14" fmla="*/ 21 w 21"/>
                <a:gd name="T15" fmla="*/ 1 h 15"/>
                <a:gd name="T16" fmla="*/ 21 w 21"/>
                <a:gd name="T17" fmla="*/ 0 h 15"/>
                <a:gd name="T18" fmla="*/ 19 w 21"/>
                <a:gd name="T19" fmla="*/ 0 h 15"/>
                <a:gd name="T20" fmla="*/ 8 w 21"/>
                <a:gd name="T21" fmla="*/ 1 h 15"/>
                <a:gd name="T22" fmla="*/ 8 w 21"/>
                <a:gd name="T23" fmla="*/ 3 h 15"/>
                <a:gd name="T24" fmla="*/ 8 w 21"/>
                <a:gd name="T25" fmla="*/ 5 h 15"/>
                <a:gd name="T26" fmla="*/ 10 w 21"/>
                <a:gd name="T27" fmla="*/ 3 h 15"/>
                <a:gd name="T28" fmla="*/ 12 w 21"/>
                <a:gd name="T29" fmla="*/ 3 h 15"/>
                <a:gd name="T30" fmla="*/ 10 w 21"/>
                <a:gd name="T31" fmla="*/ 1 h 15"/>
                <a:gd name="T32" fmla="*/ 12 w 21"/>
                <a:gd name="T33" fmla="*/ 3 h 15"/>
                <a:gd name="T34" fmla="*/ 0 w 21"/>
                <a:gd name="T35" fmla="*/ 7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15"/>
                <a:gd name="T56" fmla="*/ 21 w 21"/>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15">
                  <a:moveTo>
                    <a:pt x="0" y="7"/>
                  </a:moveTo>
                  <a:lnTo>
                    <a:pt x="2" y="9"/>
                  </a:lnTo>
                  <a:lnTo>
                    <a:pt x="6" y="13"/>
                  </a:lnTo>
                  <a:lnTo>
                    <a:pt x="12" y="15"/>
                  </a:lnTo>
                  <a:lnTo>
                    <a:pt x="17" y="13"/>
                  </a:lnTo>
                  <a:lnTo>
                    <a:pt x="19" y="9"/>
                  </a:lnTo>
                  <a:lnTo>
                    <a:pt x="21" y="5"/>
                  </a:lnTo>
                  <a:lnTo>
                    <a:pt x="21" y="1"/>
                  </a:lnTo>
                  <a:lnTo>
                    <a:pt x="21" y="0"/>
                  </a:lnTo>
                  <a:lnTo>
                    <a:pt x="19" y="0"/>
                  </a:lnTo>
                  <a:lnTo>
                    <a:pt x="8" y="1"/>
                  </a:lnTo>
                  <a:lnTo>
                    <a:pt x="8" y="3"/>
                  </a:lnTo>
                  <a:lnTo>
                    <a:pt x="8" y="5"/>
                  </a:lnTo>
                  <a:lnTo>
                    <a:pt x="10" y="3"/>
                  </a:lnTo>
                  <a:lnTo>
                    <a:pt x="12" y="3"/>
                  </a:lnTo>
                  <a:lnTo>
                    <a:pt x="10" y="1"/>
                  </a:lnTo>
                  <a:lnTo>
                    <a:pt x="12" y="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4" name="Freeform 170"/>
            <p:cNvSpPr/>
            <p:nvPr/>
          </p:nvSpPr>
          <p:spPr bwMode="auto">
            <a:xfrm>
              <a:off x="3821" y="1638"/>
              <a:ext cx="23" cy="32"/>
            </a:xfrm>
            <a:custGeom>
              <a:avLst/>
              <a:gdLst>
                <a:gd name="T0" fmla="*/ 0 w 23"/>
                <a:gd name="T1" fmla="*/ 11 h 32"/>
                <a:gd name="T2" fmla="*/ 1 w 23"/>
                <a:gd name="T3" fmla="*/ 11 h 32"/>
                <a:gd name="T4" fmla="*/ 3 w 23"/>
                <a:gd name="T5" fmla="*/ 13 h 32"/>
                <a:gd name="T6" fmla="*/ 5 w 23"/>
                <a:gd name="T7" fmla="*/ 17 h 32"/>
                <a:gd name="T8" fmla="*/ 7 w 23"/>
                <a:gd name="T9" fmla="*/ 21 h 32"/>
                <a:gd name="T10" fmla="*/ 9 w 23"/>
                <a:gd name="T11" fmla="*/ 25 h 32"/>
                <a:gd name="T12" fmla="*/ 9 w 23"/>
                <a:gd name="T13" fmla="*/ 28 h 32"/>
                <a:gd name="T14" fmla="*/ 11 w 23"/>
                <a:gd name="T15" fmla="*/ 32 h 32"/>
                <a:gd name="T16" fmla="*/ 23 w 23"/>
                <a:gd name="T17" fmla="*/ 28 h 32"/>
                <a:gd name="T18" fmla="*/ 21 w 23"/>
                <a:gd name="T19" fmla="*/ 25 h 32"/>
                <a:gd name="T20" fmla="*/ 21 w 23"/>
                <a:gd name="T21" fmla="*/ 21 h 32"/>
                <a:gd name="T22" fmla="*/ 19 w 23"/>
                <a:gd name="T23" fmla="*/ 17 h 32"/>
                <a:gd name="T24" fmla="*/ 15 w 23"/>
                <a:gd name="T25" fmla="*/ 11 h 32"/>
                <a:gd name="T26" fmla="*/ 13 w 23"/>
                <a:gd name="T27" fmla="*/ 5 h 32"/>
                <a:gd name="T28" fmla="*/ 9 w 23"/>
                <a:gd name="T29" fmla="*/ 2 h 32"/>
                <a:gd name="T30" fmla="*/ 3 w 23"/>
                <a:gd name="T31" fmla="*/ 0 h 32"/>
                <a:gd name="T32" fmla="*/ 5 w 23"/>
                <a:gd name="T33" fmla="*/ 0 h 32"/>
                <a:gd name="T34" fmla="*/ 0 w 23"/>
                <a:gd name="T35" fmla="*/ 11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2"/>
                <a:gd name="T56" fmla="*/ 23 w 23"/>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2">
                  <a:moveTo>
                    <a:pt x="0" y="11"/>
                  </a:moveTo>
                  <a:lnTo>
                    <a:pt x="1" y="11"/>
                  </a:lnTo>
                  <a:lnTo>
                    <a:pt x="3" y="13"/>
                  </a:lnTo>
                  <a:lnTo>
                    <a:pt x="5" y="17"/>
                  </a:lnTo>
                  <a:lnTo>
                    <a:pt x="7" y="21"/>
                  </a:lnTo>
                  <a:lnTo>
                    <a:pt x="9" y="25"/>
                  </a:lnTo>
                  <a:lnTo>
                    <a:pt x="9" y="28"/>
                  </a:lnTo>
                  <a:lnTo>
                    <a:pt x="11" y="32"/>
                  </a:lnTo>
                  <a:lnTo>
                    <a:pt x="23" y="28"/>
                  </a:lnTo>
                  <a:lnTo>
                    <a:pt x="21" y="25"/>
                  </a:lnTo>
                  <a:lnTo>
                    <a:pt x="21" y="21"/>
                  </a:lnTo>
                  <a:lnTo>
                    <a:pt x="19" y="17"/>
                  </a:lnTo>
                  <a:lnTo>
                    <a:pt x="15" y="11"/>
                  </a:lnTo>
                  <a:lnTo>
                    <a:pt x="13" y="5"/>
                  </a:lnTo>
                  <a:lnTo>
                    <a:pt x="9" y="2"/>
                  </a:lnTo>
                  <a:lnTo>
                    <a:pt x="3" y="0"/>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5" name="Freeform 171"/>
            <p:cNvSpPr/>
            <p:nvPr/>
          </p:nvSpPr>
          <p:spPr bwMode="auto">
            <a:xfrm>
              <a:off x="3794" y="1630"/>
              <a:ext cx="32" cy="19"/>
            </a:xfrm>
            <a:custGeom>
              <a:avLst/>
              <a:gdLst>
                <a:gd name="T0" fmla="*/ 4 w 32"/>
                <a:gd name="T1" fmla="*/ 13 h 19"/>
                <a:gd name="T2" fmla="*/ 9 w 32"/>
                <a:gd name="T3" fmla="*/ 11 h 19"/>
                <a:gd name="T4" fmla="*/ 7 w 32"/>
                <a:gd name="T5" fmla="*/ 13 h 19"/>
                <a:gd name="T6" fmla="*/ 9 w 32"/>
                <a:gd name="T7" fmla="*/ 13 h 19"/>
                <a:gd name="T8" fmla="*/ 13 w 32"/>
                <a:gd name="T9" fmla="*/ 13 h 19"/>
                <a:gd name="T10" fmla="*/ 17 w 32"/>
                <a:gd name="T11" fmla="*/ 13 h 19"/>
                <a:gd name="T12" fmla="*/ 21 w 32"/>
                <a:gd name="T13" fmla="*/ 15 h 19"/>
                <a:gd name="T14" fmla="*/ 23 w 32"/>
                <a:gd name="T15" fmla="*/ 17 h 19"/>
                <a:gd name="T16" fmla="*/ 25 w 32"/>
                <a:gd name="T17" fmla="*/ 17 h 19"/>
                <a:gd name="T18" fmla="*/ 27 w 32"/>
                <a:gd name="T19" fmla="*/ 19 h 19"/>
                <a:gd name="T20" fmla="*/ 32 w 32"/>
                <a:gd name="T21" fmla="*/ 8 h 19"/>
                <a:gd name="T22" fmla="*/ 30 w 32"/>
                <a:gd name="T23" fmla="*/ 8 h 19"/>
                <a:gd name="T24" fmla="*/ 28 w 32"/>
                <a:gd name="T25" fmla="*/ 6 h 19"/>
                <a:gd name="T26" fmla="*/ 25 w 32"/>
                <a:gd name="T27" fmla="*/ 4 h 19"/>
                <a:gd name="T28" fmla="*/ 21 w 32"/>
                <a:gd name="T29" fmla="*/ 4 h 19"/>
                <a:gd name="T30" fmla="*/ 15 w 32"/>
                <a:gd name="T31" fmla="*/ 2 h 19"/>
                <a:gd name="T32" fmla="*/ 11 w 32"/>
                <a:gd name="T33" fmla="*/ 0 h 19"/>
                <a:gd name="T34" fmla="*/ 5 w 32"/>
                <a:gd name="T35" fmla="*/ 0 h 19"/>
                <a:gd name="T36" fmla="*/ 0 w 32"/>
                <a:gd name="T37" fmla="*/ 4 h 19"/>
                <a:gd name="T38" fmla="*/ 5 w 32"/>
                <a:gd name="T39" fmla="*/ 2 h 19"/>
                <a:gd name="T40" fmla="*/ 4 w 32"/>
                <a:gd name="T41" fmla="*/ 13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19"/>
                <a:gd name="T65" fmla="*/ 32 w 32"/>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19">
                  <a:moveTo>
                    <a:pt x="4" y="13"/>
                  </a:moveTo>
                  <a:lnTo>
                    <a:pt x="9" y="11"/>
                  </a:lnTo>
                  <a:lnTo>
                    <a:pt x="7" y="13"/>
                  </a:lnTo>
                  <a:lnTo>
                    <a:pt x="9" y="13"/>
                  </a:lnTo>
                  <a:lnTo>
                    <a:pt x="13" y="13"/>
                  </a:lnTo>
                  <a:lnTo>
                    <a:pt x="17" y="13"/>
                  </a:lnTo>
                  <a:lnTo>
                    <a:pt x="21" y="15"/>
                  </a:lnTo>
                  <a:lnTo>
                    <a:pt x="23" y="17"/>
                  </a:lnTo>
                  <a:lnTo>
                    <a:pt x="25" y="17"/>
                  </a:lnTo>
                  <a:lnTo>
                    <a:pt x="27" y="19"/>
                  </a:lnTo>
                  <a:lnTo>
                    <a:pt x="32" y="8"/>
                  </a:lnTo>
                  <a:lnTo>
                    <a:pt x="30" y="8"/>
                  </a:lnTo>
                  <a:lnTo>
                    <a:pt x="28" y="6"/>
                  </a:lnTo>
                  <a:lnTo>
                    <a:pt x="25" y="4"/>
                  </a:lnTo>
                  <a:lnTo>
                    <a:pt x="21" y="4"/>
                  </a:lnTo>
                  <a:lnTo>
                    <a:pt x="15" y="2"/>
                  </a:lnTo>
                  <a:lnTo>
                    <a:pt x="11" y="0"/>
                  </a:lnTo>
                  <a:lnTo>
                    <a:pt x="5" y="0"/>
                  </a:lnTo>
                  <a:lnTo>
                    <a:pt x="0" y="4"/>
                  </a:lnTo>
                  <a:lnTo>
                    <a:pt x="5" y="2"/>
                  </a:lnTo>
                  <a:lnTo>
                    <a:pt x="4"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6" name="Freeform 172"/>
            <p:cNvSpPr/>
            <p:nvPr/>
          </p:nvSpPr>
          <p:spPr bwMode="auto">
            <a:xfrm>
              <a:off x="3776" y="1624"/>
              <a:ext cx="23" cy="19"/>
            </a:xfrm>
            <a:custGeom>
              <a:avLst/>
              <a:gdLst>
                <a:gd name="T0" fmla="*/ 0 w 23"/>
                <a:gd name="T1" fmla="*/ 6 h 19"/>
                <a:gd name="T2" fmla="*/ 0 w 23"/>
                <a:gd name="T3" fmla="*/ 4 h 19"/>
                <a:gd name="T4" fmla="*/ 2 w 23"/>
                <a:gd name="T5" fmla="*/ 10 h 19"/>
                <a:gd name="T6" fmla="*/ 6 w 23"/>
                <a:gd name="T7" fmla="*/ 14 h 19"/>
                <a:gd name="T8" fmla="*/ 10 w 23"/>
                <a:gd name="T9" fmla="*/ 16 h 19"/>
                <a:gd name="T10" fmla="*/ 14 w 23"/>
                <a:gd name="T11" fmla="*/ 17 h 19"/>
                <a:gd name="T12" fmla="*/ 16 w 23"/>
                <a:gd name="T13" fmla="*/ 19 h 19"/>
                <a:gd name="T14" fmla="*/ 20 w 23"/>
                <a:gd name="T15" fmla="*/ 19 h 19"/>
                <a:gd name="T16" fmla="*/ 22 w 23"/>
                <a:gd name="T17" fmla="*/ 19 h 19"/>
                <a:gd name="T18" fmla="*/ 23 w 23"/>
                <a:gd name="T19" fmla="*/ 8 h 19"/>
                <a:gd name="T20" fmla="*/ 22 w 23"/>
                <a:gd name="T21" fmla="*/ 8 h 19"/>
                <a:gd name="T22" fmla="*/ 20 w 23"/>
                <a:gd name="T23" fmla="*/ 8 h 19"/>
                <a:gd name="T24" fmla="*/ 18 w 23"/>
                <a:gd name="T25" fmla="*/ 6 h 19"/>
                <a:gd name="T26" fmla="*/ 16 w 23"/>
                <a:gd name="T27" fmla="*/ 6 h 19"/>
                <a:gd name="T28" fmla="*/ 14 w 23"/>
                <a:gd name="T29" fmla="*/ 4 h 19"/>
                <a:gd name="T30" fmla="*/ 12 w 23"/>
                <a:gd name="T31" fmla="*/ 2 h 19"/>
                <a:gd name="T32" fmla="*/ 12 w 23"/>
                <a:gd name="T33" fmla="*/ 0 h 19"/>
                <a:gd name="T34" fmla="*/ 0 w 23"/>
                <a:gd name="T35" fmla="*/ 6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9"/>
                <a:gd name="T56" fmla="*/ 23 w 23"/>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9">
                  <a:moveTo>
                    <a:pt x="0" y="6"/>
                  </a:moveTo>
                  <a:lnTo>
                    <a:pt x="0" y="4"/>
                  </a:lnTo>
                  <a:lnTo>
                    <a:pt x="2" y="10"/>
                  </a:lnTo>
                  <a:lnTo>
                    <a:pt x="6" y="14"/>
                  </a:lnTo>
                  <a:lnTo>
                    <a:pt x="10" y="16"/>
                  </a:lnTo>
                  <a:lnTo>
                    <a:pt x="14" y="17"/>
                  </a:lnTo>
                  <a:lnTo>
                    <a:pt x="16" y="19"/>
                  </a:lnTo>
                  <a:lnTo>
                    <a:pt x="20" y="19"/>
                  </a:lnTo>
                  <a:lnTo>
                    <a:pt x="22" y="19"/>
                  </a:lnTo>
                  <a:lnTo>
                    <a:pt x="23" y="8"/>
                  </a:lnTo>
                  <a:lnTo>
                    <a:pt x="22" y="8"/>
                  </a:lnTo>
                  <a:lnTo>
                    <a:pt x="20" y="8"/>
                  </a:lnTo>
                  <a:lnTo>
                    <a:pt x="18" y="6"/>
                  </a:lnTo>
                  <a:lnTo>
                    <a:pt x="16" y="6"/>
                  </a:lnTo>
                  <a:lnTo>
                    <a:pt x="14" y="4"/>
                  </a:lnTo>
                  <a:lnTo>
                    <a:pt x="12" y="2"/>
                  </a:lnTo>
                  <a:lnTo>
                    <a:pt x="1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7" name="Freeform 173"/>
            <p:cNvSpPr/>
            <p:nvPr/>
          </p:nvSpPr>
          <p:spPr bwMode="auto">
            <a:xfrm>
              <a:off x="3773" y="1601"/>
              <a:ext cx="19" cy="29"/>
            </a:xfrm>
            <a:custGeom>
              <a:avLst/>
              <a:gdLst>
                <a:gd name="T0" fmla="*/ 19 w 19"/>
                <a:gd name="T1" fmla="*/ 2 h 29"/>
                <a:gd name="T2" fmla="*/ 19 w 19"/>
                <a:gd name="T3" fmla="*/ 0 h 29"/>
                <a:gd name="T4" fmla="*/ 11 w 19"/>
                <a:gd name="T5" fmla="*/ 2 h 29"/>
                <a:gd name="T6" fmla="*/ 3 w 19"/>
                <a:gd name="T7" fmla="*/ 4 h 29"/>
                <a:gd name="T8" fmla="*/ 1 w 19"/>
                <a:gd name="T9" fmla="*/ 10 h 29"/>
                <a:gd name="T10" fmla="*/ 0 w 19"/>
                <a:gd name="T11" fmla="*/ 15 h 29"/>
                <a:gd name="T12" fmla="*/ 1 w 19"/>
                <a:gd name="T13" fmla="*/ 21 h 29"/>
                <a:gd name="T14" fmla="*/ 1 w 19"/>
                <a:gd name="T15" fmla="*/ 25 h 29"/>
                <a:gd name="T16" fmla="*/ 3 w 19"/>
                <a:gd name="T17" fmla="*/ 27 h 29"/>
                <a:gd name="T18" fmla="*/ 3 w 19"/>
                <a:gd name="T19" fmla="*/ 29 h 29"/>
                <a:gd name="T20" fmla="*/ 15 w 19"/>
                <a:gd name="T21" fmla="*/ 23 h 29"/>
                <a:gd name="T22" fmla="*/ 13 w 19"/>
                <a:gd name="T23" fmla="*/ 21 h 29"/>
                <a:gd name="T24" fmla="*/ 13 w 19"/>
                <a:gd name="T25" fmla="*/ 17 h 29"/>
                <a:gd name="T26" fmla="*/ 13 w 19"/>
                <a:gd name="T27" fmla="*/ 15 h 29"/>
                <a:gd name="T28" fmla="*/ 13 w 19"/>
                <a:gd name="T29" fmla="*/ 14 h 29"/>
                <a:gd name="T30" fmla="*/ 17 w 19"/>
                <a:gd name="T31" fmla="*/ 14 h 29"/>
                <a:gd name="T32" fmla="*/ 19 w 19"/>
                <a:gd name="T33" fmla="*/ 2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9"/>
                <a:gd name="T53" fmla="*/ 19 w 19"/>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9">
                  <a:moveTo>
                    <a:pt x="19" y="2"/>
                  </a:moveTo>
                  <a:lnTo>
                    <a:pt x="19" y="0"/>
                  </a:lnTo>
                  <a:lnTo>
                    <a:pt x="11" y="2"/>
                  </a:lnTo>
                  <a:lnTo>
                    <a:pt x="3" y="4"/>
                  </a:lnTo>
                  <a:lnTo>
                    <a:pt x="1" y="10"/>
                  </a:lnTo>
                  <a:lnTo>
                    <a:pt x="0" y="15"/>
                  </a:lnTo>
                  <a:lnTo>
                    <a:pt x="1" y="21"/>
                  </a:lnTo>
                  <a:lnTo>
                    <a:pt x="1" y="25"/>
                  </a:lnTo>
                  <a:lnTo>
                    <a:pt x="3" y="27"/>
                  </a:lnTo>
                  <a:lnTo>
                    <a:pt x="3" y="29"/>
                  </a:lnTo>
                  <a:lnTo>
                    <a:pt x="15" y="23"/>
                  </a:lnTo>
                  <a:lnTo>
                    <a:pt x="13" y="21"/>
                  </a:lnTo>
                  <a:lnTo>
                    <a:pt x="13" y="17"/>
                  </a:lnTo>
                  <a:lnTo>
                    <a:pt x="13" y="15"/>
                  </a:lnTo>
                  <a:lnTo>
                    <a:pt x="13" y="14"/>
                  </a:lnTo>
                  <a:lnTo>
                    <a:pt x="17" y="14"/>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8" name="Freeform 174"/>
            <p:cNvSpPr/>
            <p:nvPr/>
          </p:nvSpPr>
          <p:spPr bwMode="auto">
            <a:xfrm>
              <a:off x="3790" y="1603"/>
              <a:ext cx="32" cy="13"/>
            </a:xfrm>
            <a:custGeom>
              <a:avLst/>
              <a:gdLst>
                <a:gd name="T0" fmla="*/ 21 w 32"/>
                <a:gd name="T1" fmla="*/ 2 h 13"/>
                <a:gd name="T2" fmla="*/ 21 w 32"/>
                <a:gd name="T3" fmla="*/ 0 h 13"/>
                <a:gd name="T4" fmla="*/ 19 w 32"/>
                <a:gd name="T5" fmla="*/ 0 h 13"/>
                <a:gd name="T6" fmla="*/ 15 w 32"/>
                <a:gd name="T7" fmla="*/ 2 h 13"/>
                <a:gd name="T8" fmla="*/ 13 w 32"/>
                <a:gd name="T9" fmla="*/ 2 h 13"/>
                <a:gd name="T10" fmla="*/ 9 w 32"/>
                <a:gd name="T11" fmla="*/ 0 h 13"/>
                <a:gd name="T12" fmla="*/ 6 w 32"/>
                <a:gd name="T13" fmla="*/ 0 h 13"/>
                <a:gd name="T14" fmla="*/ 4 w 32"/>
                <a:gd name="T15" fmla="*/ 0 h 13"/>
                <a:gd name="T16" fmla="*/ 2 w 32"/>
                <a:gd name="T17" fmla="*/ 0 h 13"/>
                <a:gd name="T18" fmla="*/ 0 w 32"/>
                <a:gd name="T19" fmla="*/ 12 h 13"/>
                <a:gd name="T20" fmla="*/ 4 w 32"/>
                <a:gd name="T21" fmla="*/ 12 h 13"/>
                <a:gd name="T22" fmla="*/ 8 w 32"/>
                <a:gd name="T23" fmla="*/ 13 h 13"/>
                <a:gd name="T24" fmla="*/ 11 w 32"/>
                <a:gd name="T25" fmla="*/ 13 h 13"/>
                <a:gd name="T26" fmla="*/ 17 w 32"/>
                <a:gd name="T27" fmla="*/ 13 h 13"/>
                <a:gd name="T28" fmla="*/ 23 w 32"/>
                <a:gd name="T29" fmla="*/ 12 h 13"/>
                <a:gd name="T30" fmla="*/ 29 w 32"/>
                <a:gd name="T31" fmla="*/ 10 h 13"/>
                <a:gd name="T32" fmla="*/ 32 w 32"/>
                <a:gd name="T33" fmla="*/ 4 h 13"/>
                <a:gd name="T34" fmla="*/ 32 w 32"/>
                <a:gd name="T35" fmla="*/ 2 h 13"/>
                <a:gd name="T36" fmla="*/ 21 w 32"/>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13"/>
                <a:gd name="T59" fmla="*/ 32 w 32"/>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13">
                  <a:moveTo>
                    <a:pt x="21" y="2"/>
                  </a:moveTo>
                  <a:lnTo>
                    <a:pt x="21" y="0"/>
                  </a:lnTo>
                  <a:lnTo>
                    <a:pt x="19" y="0"/>
                  </a:lnTo>
                  <a:lnTo>
                    <a:pt x="15" y="2"/>
                  </a:lnTo>
                  <a:lnTo>
                    <a:pt x="13" y="2"/>
                  </a:lnTo>
                  <a:lnTo>
                    <a:pt x="9" y="0"/>
                  </a:lnTo>
                  <a:lnTo>
                    <a:pt x="6" y="0"/>
                  </a:lnTo>
                  <a:lnTo>
                    <a:pt x="4" y="0"/>
                  </a:lnTo>
                  <a:lnTo>
                    <a:pt x="2" y="0"/>
                  </a:lnTo>
                  <a:lnTo>
                    <a:pt x="0" y="12"/>
                  </a:lnTo>
                  <a:lnTo>
                    <a:pt x="4" y="12"/>
                  </a:lnTo>
                  <a:lnTo>
                    <a:pt x="8" y="13"/>
                  </a:lnTo>
                  <a:lnTo>
                    <a:pt x="11" y="13"/>
                  </a:lnTo>
                  <a:lnTo>
                    <a:pt x="17" y="13"/>
                  </a:lnTo>
                  <a:lnTo>
                    <a:pt x="23" y="12"/>
                  </a:lnTo>
                  <a:lnTo>
                    <a:pt x="29" y="10"/>
                  </a:lnTo>
                  <a:lnTo>
                    <a:pt x="32" y="4"/>
                  </a:lnTo>
                  <a:lnTo>
                    <a:pt x="32" y="2"/>
                  </a:lnTo>
                  <a:lnTo>
                    <a:pt x="21"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39" name="Freeform 175"/>
            <p:cNvSpPr/>
            <p:nvPr/>
          </p:nvSpPr>
          <p:spPr bwMode="auto">
            <a:xfrm>
              <a:off x="3805" y="1584"/>
              <a:ext cx="17" cy="21"/>
            </a:xfrm>
            <a:custGeom>
              <a:avLst/>
              <a:gdLst>
                <a:gd name="T0" fmla="*/ 0 w 17"/>
                <a:gd name="T1" fmla="*/ 4 h 21"/>
                <a:gd name="T2" fmla="*/ 2 w 17"/>
                <a:gd name="T3" fmla="*/ 8 h 21"/>
                <a:gd name="T4" fmla="*/ 4 w 17"/>
                <a:gd name="T5" fmla="*/ 9 h 21"/>
                <a:gd name="T6" fmla="*/ 4 w 17"/>
                <a:gd name="T7" fmla="*/ 11 h 21"/>
                <a:gd name="T8" fmla="*/ 6 w 17"/>
                <a:gd name="T9" fmla="*/ 13 h 21"/>
                <a:gd name="T10" fmla="*/ 6 w 17"/>
                <a:gd name="T11" fmla="*/ 15 h 21"/>
                <a:gd name="T12" fmla="*/ 6 w 17"/>
                <a:gd name="T13" fmla="*/ 17 h 21"/>
                <a:gd name="T14" fmla="*/ 6 w 17"/>
                <a:gd name="T15" fmla="*/ 19 h 21"/>
                <a:gd name="T16" fmla="*/ 6 w 17"/>
                <a:gd name="T17" fmla="*/ 21 h 21"/>
                <a:gd name="T18" fmla="*/ 17 w 17"/>
                <a:gd name="T19" fmla="*/ 21 h 21"/>
                <a:gd name="T20" fmla="*/ 17 w 17"/>
                <a:gd name="T21" fmla="*/ 19 h 21"/>
                <a:gd name="T22" fmla="*/ 17 w 17"/>
                <a:gd name="T23" fmla="*/ 17 h 21"/>
                <a:gd name="T24" fmla="*/ 17 w 17"/>
                <a:gd name="T25" fmla="*/ 13 h 21"/>
                <a:gd name="T26" fmla="*/ 17 w 17"/>
                <a:gd name="T27" fmla="*/ 9 h 21"/>
                <a:gd name="T28" fmla="*/ 16 w 17"/>
                <a:gd name="T29" fmla="*/ 8 h 21"/>
                <a:gd name="T30" fmla="*/ 14 w 17"/>
                <a:gd name="T31" fmla="*/ 4 h 21"/>
                <a:gd name="T32" fmla="*/ 12 w 17"/>
                <a:gd name="T33" fmla="*/ 0 h 21"/>
                <a:gd name="T34" fmla="*/ 14 w 17"/>
                <a:gd name="T35" fmla="*/ 4 h 21"/>
                <a:gd name="T36" fmla="*/ 0 w 17"/>
                <a:gd name="T37" fmla="*/ 4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1"/>
                <a:gd name="T59" fmla="*/ 17 w 17"/>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1">
                  <a:moveTo>
                    <a:pt x="0" y="4"/>
                  </a:moveTo>
                  <a:lnTo>
                    <a:pt x="2" y="8"/>
                  </a:lnTo>
                  <a:lnTo>
                    <a:pt x="4" y="9"/>
                  </a:lnTo>
                  <a:lnTo>
                    <a:pt x="4" y="11"/>
                  </a:lnTo>
                  <a:lnTo>
                    <a:pt x="6" y="13"/>
                  </a:lnTo>
                  <a:lnTo>
                    <a:pt x="6" y="15"/>
                  </a:lnTo>
                  <a:lnTo>
                    <a:pt x="6" y="17"/>
                  </a:lnTo>
                  <a:lnTo>
                    <a:pt x="6" y="19"/>
                  </a:lnTo>
                  <a:lnTo>
                    <a:pt x="6" y="21"/>
                  </a:lnTo>
                  <a:lnTo>
                    <a:pt x="17" y="21"/>
                  </a:lnTo>
                  <a:lnTo>
                    <a:pt x="17" y="19"/>
                  </a:lnTo>
                  <a:lnTo>
                    <a:pt x="17" y="17"/>
                  </a:lnTo>
                  <a:lnTo>
                    <a:pt x="17" y="13"/>
                  </a:lnTo>
                  <a:lnTo>
                    <a:pt x="17" y="9"/>
                  </a:lnTo>
                  <a:lnTo>
                    <a:pt x="16" y="8"/>
                  </a:lnTo>
                  <a:lnTo>
                    <a:pt x="14" y="4"/>
                  </a:lnTo>
                  <a:lnTo>
                    <a:pt x="12" y="0"/>
                  </a:lnTo>
                  <a:lnTo>
                    <a:pt x="1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0" name="Freeform 176"/>
            <p:cNvSpPr/>
            <p:nvPr/>
          </p:nvSpPr>
          <p:spPr bwMode="auto">
            <a:xfrm>
              <a:off x="3805" y="1563"/>
              <a:ext cx="17" cy="25"/>
            </a:xfrm>
            <a:custGeom>
              <a:avLst/>
              <a:gdLst>
                <a:gd name="T0" fmla="*/ 17 w 17"/>
                <a:gd name="T1" fmla="*/ 2 h 25"/>
                <a:gd name="T2" fmla="*/ 12 w 17"/>
                <a:gd name="T3" fmla="*/ 0 h 25"/>
                <a:gd name="T4" fmla="*/ 6 w 17"/>
                <a:gd name="T5" fmla="*/ 4 h 25"/>
                <a:gd name="T6" fmla="*/ 2 w 17"/>
                <a:gd name="T7" fmla="*/ 7 h 25"/>
                <a:gd name="T8" fmla="*/ 0 w 17"/>
                <a:gd name="T9" fmla="*/ 13 h 25"/>
                <a:gd name="T10" fmla="*/ 0 w 17"/>
                <a:gd name="T11" fmla="*/ 17 h 25"/>
                <a:gd name="T12" fmla="*/ 0 w 17"/>
                <a:gd name="T13" fmla="*/ 21 h 25"/>
                <a:gd name="T14" fmla="*/ 0 w 17"/>
                <a:gd name="T15" fmla="*/ 25 h 25"/>
                <a:gd name="T16" fmla="*/ 14 w 17"/>
                <a:gd name="T17" fmla="*/ 25 h 25"/>
                <a:gd name="T18" fmla="*/ 14 w 17"/>
                <a:gd name="T19" fmla="*/ 23 h 25"/>
                <a:gd name="T20" fmla="*/ 12 w 17"/>
                <a:gd name="T21" fmla="*/ 21 h 25"/>
                <a:gd name="T22" fmla="*/ 12 w 17"/>
                <a:gd name="T23" fmla="*/ 19 h 25"/>
                <a:gd name="T24" fmla="*/ 14 w 17"/>
                <a:gd name="T25" fmla="*/ 15 h 25"/>
                <a:gd name="T26" fmla="*/ 14 w 17"/>
                <a:gd name="T27" fmla="*/ 13 h 25"/>
                <a:gd name="T28" fmla="*/ 14 w 17"/>
                <a:gd name="T29" fmla="*/ 11 h 25"/>
                <a:gd name="T30" fmla="*/ 14 w 17"/>
                <a:gd name="T31" fmla="*/ 13 h 25"/>
                <a:gd name="T32" fmla="*/ 17 w 17"/>
                <a:gd name="T33" fmla="*/ 2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5"/>
                <a:gd name="T53" fmla="*/ 17 w 17"/>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5">
                  <a:moveTo>
                    <a:pt x="17" y="2"/>
                  </a:moveTo>
                  <a:lnTo>
                    <a:pt x="12" y="0"/>
                  </a:lnTo>
                  <a:lnTo>
                    <a:pt x="6" y="4"/>
                  </a:lnTo>
                  <a:lnTo>
                    <a:pt x="2" y="7"/>
                  </a:lnTo>
                  <a:lnTo>
                    <a:pt x="0" y="13"/>
                  </a:lnTo>
                  <a:lnTo>
                    <a:pt x="0" y="17"/>
                  </a:lnTo>
                  <a:lnTo>
                    <a:pt x="0" y="21"/>
                  </a:lnTo>
                  <a:lnTo>
                    <a:pt x="0" y="25"/>
                  </a:lnTo>
                  <a:lnTo>
                    <a:pt x="14" y="25"/>
                  </a:lnTo>
                  <a:lnTo>
                    <a:pt x="14" y="23"/>
                  </a:lnTo>
                  <a:lnTo>
                    <a:pt x="12" y="21"/>
                  </a:lnTo>
                  <a:lnTo>
                    <a:pt x="12" y="19"/>
                  </a:lnTo>
                  <a:lnTo>
                    <a:pt x="14" y="15"/>
                  </a:lnTo>
                  <a:lnTo>
                    <a:pt x="14" y="13"/>
                  </a:lnTo>
                  <a:lnTo>
                    <a:pt x="14" y="11"/>
                  </a:lnTo>
                  <a:lnTo>
                    <a:pt x="14" y="13"/>
                  </a:lnTo>
                  <a:lnTo>
                    <a:pt x="17"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1" name="Freeform 177"/>
            <p:cNvSpPr/>
            <p:nvPr/>
          </p:nvSpPr>
          <p:spPr bwMode="auto">
            <a:xfrm>
              <a:off x="3819" y="1565"/>
              <a:ext cx="19" cy="17"/>
            </a:xfrm>
            <a:custGeom>
              <a:avLst/>
              <a:gdLst>
                <a:gd name="T0" fmla="*/ 19 w 19"/>
                <a:gd name="T1" fmla="*/ 13 h 17"/>
                <a:gd name="T2" fmla="*/ 17 w 19"/>
                <a:gd name="T3" fmla="*/ 9 h 17"/>
                <a:gd name="T4" fmla="*/ 15 w 19"/>
                <a:gd name="T5" fmla="*/ 5 h 17"/>
                <a:gd name="T6" fmla="*/ 13 w 19"/>
                <a:gd name="T7" fmla="*/ 3 h 17"/>
                <a:gd name="T8" fmla="*/ 9 w 19"/>
                <a:gd name="T9" fmla="*/ 2 h 17"/>
                <a:gd name="T10" fmla="*/ 7 w 19"/>
                <a:gd name="T11" fmla="*/ 0 h 17"/>
                <a:gd name="T12" fmla="*/ 5 w 19"/>
                <a:gd name="T13" fmla="*/ 0 h 17"/>
                <a:gd name="T14" fmla="*/ 3 w 19"/>
                <a:gd name="T15" fmla="*/ 0 h 17"/>
                <a:gd name="T16" fmla="*/ 0 w 19"/>
                <a:gd name="T17" fmla="*/ 11 h 17"/>
                <a:gd name="T18" fmla="*/ 2 w 19"/>
                <a:gd name="T19" fmla="*/ 11 h 17"/>
                <a:gd name="T20" fmla="*/ 3 w 19"/>
                <a:gd name="T21" fmla="*/ 11 h 17"/>
                <a:gd name="T22" fmla="*/ 5 w 19"/>
                <a:gd name="T23" fmla="*/ 13 h 17"/>
                <a:gd name="T24" fmla="*/ 5 w 19"/>
                <a:gd name="T25" fmla="*/ 15 h 17"/>
                <a:gd name="T26" fmla="*/ 7 w 19"/>
                <a:gd name="T27" fmla="*/ 15 h 17"/>
                <a:gd name="T28" fmla="*/ 7 w 19"/>
                <a:gd name="T29" fmla="*/ 17 h 17"/>
                <a:gd name="T30" fmla="*/ 19 w 19"/>
                <a:gd name="T31" fmla="*/ 13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7"/>
                <a:gd name="T50" fmla="*/ 19 w 19"/>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7">
                  <a:moveTo>
                    <a:pt x="19" y="13"/>
                  </a:moveTo>
                  <a:lnTo>
                    <a:pt x="17" y="9"/>
                  </a:lnTo>
                  <a:lnTo>
                    <a:pt x="15" y="5"/>
                  </a:lnTo>
                  <a:lnTo>
                    <a:pt x="13" y="3"/>
                  </a:lnTo>
                  <a:lnTo>
                    <a:pt x="9" y="2"/>
                  </a:lnTo>
                  <a:lnTo>
                    <a:pt x="7" y="0"/>
                  </a:lnTo>
                  <a:lnTo>
                    <a:pt x="5" y="0"/>
                  </a:lnTo>
                  <a:lnTo>
                    <a:pt x="3" y="0"/>
                  </a:lnTo>
                  <a:lnTo>
                    <a:pt x="0" y="11"/>
                  </a:lnTo>
                  <a:lnTo>
                    <a:pt x="2" y="11"/>
                  </a:lnTo>
                  <a:lnTo>
                    <a:pt x="3" y="11"/>
                  </a:lnTo>
                  <a:lnTo>
                    <a:pt x="5" y="13"/>
                  </a:lnTo>
                  <a:lnTo>
                    <a:pt x="5" y="15"/>
                  </a:lnTo>
                  <a:lnTo>
                    <a:pt x="7" y="15"/>
                  </a:lnTo>
                  <a:lnTo>
                    <a:pt x="7" y="17"/>
                  </a:lnTo>
                  <a:lnTo>
                    <a:pt x="19"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2" name="Freeform 178"/>
            <p:cNvSpPr/>
            <p:nvPr/>
          </p:nvSpPr>
          <p:spPr bwMode="auto">
            <a:xfrm>
              <a:off x="3826" y="1578"/>
              <a:ext cx="25" cy="15"/>
            </a:xfrm>
            <a:custGeom>
              <a:avLst/>
              <a:gdLst>
                <a:gd name="T0" fmla="*/ 21 w 25"/>
                <a:gd name="T1" fmla="*/ 2 h 15"/>
                <a:gd name="T2" fmla="*/ 18 w 25"/>
                <a:gd name="T3" fmla="*/ 2 h 15"/>
                <a:gd name="T4" fmla="*/ 16 w 25"/>
                <a:gd name="T5" fmla="*/ 2 h 15"/>
                <a:gd name="T6" fmla="*/ 14 w 25"/>
                <a:gd name="T7" fmla="*/ 2 h 15"/>
                <a:gd name="T8" fmla="*/ 14 w 25"/>
                <a:gd name="T9" fmla="*/ 0 h 15"/>
                <a:gd name="T10" fmla="*/ 12 w 25"/>
                <a:gd name="T11" fmla="*/ 0 h 15"/>
                <a:gd name="T12" fmla="*/ 0 w 25"/>
                <a:gd name="T13" fmla="*/ 4 h 15"/>
                <a:gd name="T14" fmla="*/ 2 w 25"/>
                <a:gd name="T15" fmla="*/ 6 h 15"/>
                <a:gd name="T16" fmla="*/ 2 w 25"/>
                <a:gd name="T17" fmla="*/ 8 h 15"/>
                <a:gd name="T18" fmla="*/ 4 w 25"/>
                <a:gd name="T19" fmla="*/ 10 h 15"/>
                <a:gd name="T20" fmla="*/ 6 w 25"/>
                <a:gd name="T21" fmla="*/ 12 h 15"/>
                <a:gd name="T22" fmla="*/ 10 w 25"/>
                <a:gd name="T23" fmla="*/ 14 h 15"/>
                <a:gd name="T24" fmla="*/ 14 w 25"/>
                <a:gd name="T25" fmla="*/ 15 h 15"/>
                <a:gd name="T26" fmla="*/ 19 w 25"/>
                <a:gd name="T27" fmla="*/ 15 h 15"/>
                <a:gd name="T28" fmla="*/ 25 w 25"/>
                <a:gd name="T29" fmla="*/ 14 h 15"/>
                <a:gd name="T30" fmla="*/ 21 w 25"/>
                <a:gd name="T31" fmla="*/ 2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15"/>
                <a:gd name="T50" fmla="*/ 25 w 25"/>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15">
                  <a:moveTo>
                    <a:pt x="21" y="2"/>
                  </a:moveTo>
                  <a:lnTo>
                    <a:pt x="18" y="2"/>
                  </a:lnTo>
                  <a:lnTo>
                    <a:pt x="16" y="2"/>
                  </a:lnTo>
                  <a:lnTo>
                    <a:pt x="14" y="2"/>
                  </a:lnTo>
                  <a:lnTo>
                    <a:pt x="14" y="0"/>
                  </a:lnTo>
                  <a:lnTo>
                    <a:pt x="12" y="0"/>
                  </a:lnTo>
                  <a:lnTo>
                    <a:pt x="0" y="4"/>
                  </a:lnTo>
                  <a:lnTo>
                    <a:pt x="2" y="6"/>
                  </a:lnTo>
                  <a:lnTo>
                    <a:pt x="2" y="8"/>
                  </a:lnTo>
                  <a:lnTo>
                    <a:pt x="4" y="10"/>
                  </a:lnTo>
                  <a:lnTo>
                    <a:pt x="6" y="12"/>
                  </a:lnTo>
                  <a:lnTo>
                    <a:pt x="10" y="14"/>
                  </a:lnTo>
                  <a:lnTo>
                    <a:pt x="14" y="15"/>
                  </a:lnTo>
                  <a:lnTo>
                    <a:pt x="19" y="15"/>
                  </a:lnTo>
                  <a:lnTo>
                    <a:pt x="25" y="14"/>
                  </a:lnTo>
                  <a:lnTo>
                    <a:pt x="21"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3" name="Freeform 179"/>
            <p:cNvSpPr/>
            <p:nvPr/>
          </p:nvSpPr>
          <p:spPr bwMode="auto">
            <a:xfrm>
              <a:off x="3847" y="1578"/>
              <a:ext cx="27" cy="15"/>
            </a:xfrm>
            <a:custGeom>
              <a:avLst/>
              <a:gdLst>
                <a:gd name="T0" fmla="*/ 27 w 27"/>
                <a:gd name="T1" fmla="*/ 10 h 15"/>
                <a:gd name="T2" fmla="*/ 25 w 27"/>
                <a:gd name="T3" fmla="*/ 8 h 15"/>
                <a:gd name="T4" fmla="*/ 21 w 27"/>
                <a:gd name="T5" fmla="*/ 4 h 15"/>
                <a:gd name="T6" fmla="*/ 18 w 27"/>
                <a:gd name="T7" fmla="*/ 2 h 15"/>
                <a:gd name="T8" fmla="*/ 14 w 27"/>
                <a:gd name="T9" fmla="*/ 2 h 15"/>
                <a:gd name="T10" fmla="*/ 8 w 27"/>
                <a:gd name="T11" fmla="*/ 0 h 15"/>
                <a:gd name="T12" fmla="*/ 6 w 27"/>
                <a:gd name="T13" fmla="*/ 0 h 15"/>
                <a:gd name="T14" fmla="*/ 2 w 27"/>
                <a:gd name="T15" fmla="*/ 2 h 15"/>
                <a:gd name="T16" fmla="*/ 0 w 27"/>
                <a:gd name="T17" fmla="*/ 2 h 15"/>
                <a:gd name="T18" fmla="*/ 4 w 27"/>
                <a:gd name="T19" fmla="*/ 14 h 15"/>
                <a:gd name="T20" fmla="*/ 6 w 27"/>
                <a:gd name="T21" fmla="*/ 14 h 15"/>
                <a:gd name="T22" fmla="*/ 8 w 27"/>
                <a:gd name="T23" fmla="*/ 14 h 15"/>
                <a:gd name="T24" fmla="*/ 10 w 27"/>
                <a:gd name="T25" fmla="*/ 14 h 15"/>
                <a:gd name="T26" fmla="*/ 14 w 27"/>
                <a:gd name="T27" fmla="*/ 14 h 15"/>
                <a:gd name="T28" fmla="*/ 16 w 27"/>
                <a:gd name="T29" fmla="*/ 15 h 15"/>
                <a:gd name="T30" fmla="*/ 18 w 27"/>
                <a:gd name="T31" fmla="*/ 15 h 15"/>
                <a:gd name="T32" fmla="*/ 16 w 27"/>
                <a:gd name="T33" fmla="*/ 15 h 15"/>
                <a:gd name="T34" fmla="*/ 27 w 27"/>
                <a:gd name="T35" fmla="*/ 10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15"/>
                <a:gd name="T56" fmla="*/ 27 w 27"/>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15">
                  <a:moveTo>
                    <a:pt x="27" y="10"/>
                  </a:moveTo>
                  <a:lnTo>
                    <a:pt x="25" y="8"/>
                  </a:lnTo>
                  <a:lnTo>
                    <a:pt x="21" y="4"/>
                  </a:lnTo>
                  <a:lnTo>
                    <a:pt x="18" y="2"/>
                  </a:lnTo>
                  <a:lnTo>
                    <a:pt x="14" y="2"/>
                  </a:lnTo>
                  <a:lnTo>
                    <a:pt x="8" y="0"/>
                  </a:lnTo>
                  <a:lnTo>
                    <a:pt x="6" y="0"/>
                  </a:lnTo>
                  <a:lnTo>
                    <a:pt x="2" y="2"/>
                  </a:lnTo>
                  <a:lnTo>
                    <a:pt x="0" y="2"/>
                  </a:lnTo>
                  <a:lnTo>
                    <a:pt x="4" y="14"/>
                  </a:lnTo>
                  <a:lnTo>
                    <a:pt x="6" y="14"/>
                  </a:lnTo>
                  <a:lnTo>
                    <a:pt x="8" y="14"/>
                  </a:lnTo>
                  <a:lnTo>
                    <a:pt x="10" y="14"/>
                  </a:lnTo>
                  <a:lnTo>
                    <a:pt x="14" y="14"/>
                  </a:lnTo>
                  <a:lnTo>
                    <a:pt x="16" y="15"/>
                  </a:lnTo>
                  <a:lnTo>
                    <a:pt x="18" y="15"/>
                  </a:lnTo>
                  <a:lnTo>
                    <a:pt x="16" y="15"/>
                  </a:lnTo>
                  <a:lnTo>
                    <a:pt x="27"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4" name="Freeform 180"/>
            <p:cNvSpPr/>
            <p:nvPr/>
          </p:nvSpPr>
          <p:spPr bwMode="auto">
            <a:xfrm>
              <a:off x="3863" y="1588"/>
              <a:ext cx="30" cy="17"/>
            </a:xfrm>
            <a:custGeom>
              <a:avLst/>
              <a:gdLst>
                <a:gd name="T0" fmla="*/ 21 w 30"/>
                <a:gd name="T1" fmla="*/ 4 h 17"/>
                <a:gd name="T2" fmla="*/ 19 w 30"/>
                <a:gd name="T3" fmla="*/ 5 h 17"/>
                <a:gd name="T4" fmla="*/ 17 w 30"/>
                <a:gd name="T5" fmla="*/ 5 h 17"/>
                <a:gd name="T6" fmla="*/ 15 w 30"/>
                <a:gd name="T7" fmla="*/ 4 h 17"/>
                <a:gd name="T8" fmla="*/ 13 w 30"/>
                <a:gd name="T9" fmla="*/ 2 h 17"/>
                <a:gd name="T10" fmla="*/ 11 w 30"/>
                <a:gd name="T11" fmla="*/ 0 h 17"/>
                <a:gd name="T12" fmla="*/ 0 w 30"/>
                <a:gd name="T13" fmla="*/ 5 h 17"/>
                <a:gd name="T14" fmla="*/ 2 w 30"/>
                <a:gd name="T15" fmla="*/ 5 h 17"/>
                <a:gd name="T16" fmla="*/ 4 w 30"/>
                <a:gd name="T17" fmla="*/ 9 h 17"/>
                <a:gd name="T18" fmla="*/ 5 w 30"/>
                <a:gd name="T19" fmla="*/ 11 h 17"/>
                <a:gd name="T20" fmla="*/ 9 w 30"/>
                <a:gd name="T21" fmla="*/ 13 h 17"/>
                <a:gd name="T22" fmla="*/ 13 w 30"/>
                <a:gd name="T23" fmla="*/ 17 h 17"/>
                <a:gd name="T24" fmla="*/ 19 w 30"/>
                <a:gd name="T25" fmla="*/ 17 h 17"/>
                <a:gd name="T26" fmla="*/ 25 w 30"/>
                <a:gd name="T27" fmla="*/ 15 h 17"/>
                <a:gd name="T28" fmla="*/ 30 w 30"/>
                <a:gd name="T29" fmla="*/ 11 h 17"/>
                <a:gd name="T30" fmla="*/ 30 w 30"/>
                <a:gd name="T31" fmla="*/ 9 h 17"/>
                <a:gd name="T32" fmla="*/ 21 w 30"/>
                <a:gd name="T33" fmla="*/ 4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17"/>
                <a:gd name="T53" fmla="*/ 30 w 30"/>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17">
                  <a:moveTo>
                    <a:pt x="21" y="4"/>
                  </a:moveTo>
                  <a:lnTo>
                    <a:pt x="19" y="5"/>
                  </a:lnTo>
                  <a:lnTo>
                    <a:pt x="17" y="5"/>
                  </a:lnTo>
                  <a:lnTo>
                    <a:pt x="15" y="4"/>
                  </a:lnTo>
                  <a:lnTo>
                    <a:pt x="13" y="2"/>
                  </a:lnTo>
                  <a:lnTo>
                    <a:pt x="11" y="0"/>
                  </a:lnTo>
                  <a:lnTo>
                    <a:pt x="0" y="5"/>
                  </a:lnTo>
                  <a:lnTo>
                    <a:pt x="2" y="5"/>
                  </a:lnTo>
                  <a:lnTo>
                    <a:pt x="4" y="9"/>
                  </a:lnTo>
                  <a:lnTo>
                    <a:pt x="5" y="11"/>
                  </a:lnTo>
                  <a:lnTo>
                    <a:pt x="9" y="13"/>
                  </a:lnTo>
                  <a:lnTo>
                    <a:pt x="13" y="17"/>
                  </a:lnTo>
                  <a:lnTo>
                    <a:pt x="19" y="17"/>
                  </a:lnTo>
                  <a:lnTo>
                    <a:pt x="25" y="15"/>
                  </a:lnTo>
                  <a:lnTo>
                    <a:pt x="30" y="11"/>
                  </a:lnTo>
                  <a:lnTo>
                    <a:pt x="30" y="9"/>
                  </a:lnTo>
                  <a:lnTo>
                    <a:pt x="21"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5" name="Freeform 181"/>
            <p:cNvSpPr/>
            <p:nvPr/>
          </p:nvSpPr>
          <p:spPr bwMode="auto">
            <a:xfrm>
              <a:off x="3884" y="1574"/>
              <a:ext cx="15" cy="23"/>
            </a:xfrm>
            <a:custGeom>
              <a:avLst/>
              <a:gdLst>
                <a:gd name="T0" fmla="*/ 2 w 15"/>
                <a:gd name="T1" fmla="*/ 8 h 23"/>
                <a:gd name="T2" fmla="*/ 2 w 15"/>
                <a:gd name="T3" fmla="*/ 6 h 23"/>
                <a:gd name="T4" fmla="*/ 2 w 15"/>
                <a:gd name="T5" fmla="*/ 8 h 23"/>
                <a:gd name="T6" fmla="*/ 2 w 15"/>
                <a:gd name="T7" fmla="*/ 10 h 23"/>
                <a:gd name="T8" fmla="*/ 2 w 15"/>
                <a:gd name="T9" fmla="*/ 14 h 23"/>
                <a:gd name="T10" fmla="*/ 0 w 15"/>
                <a:gd name="T11" fmla="*/ 16 h 23"/>
                <a:gd name="T12" fmla="*/ 0 w 15"/>
                <a:gd name="T13" fmla="*/ 18 h 23"/>
                <a:gd name="T14" fmla="*/ 9 w 15"/>
                <a:gd name="T15" fmla="*/ 23 h 23"/>
                <a:gd name="T16" fmla="*/ 11 w 15"/>
                <a:gd name="T17" fmla="*/ 21 h 23"/>
                <a:gd name="T18" fmla="*/ 11 w 15"/>
                <a:gd name="T19" fmla="*/ 19 h 23"/>
                <a:gd name="T20" fmla="*/ 13 w 15"/>
                <a:gd name="T21" fmla="*/ 16 h 23"/>
                <a:gd name="T22" fmla="*/ 13 w 15"/>
                <a:gd name="T23" fmla="*/ 12 h 23"/>
                <a:gd name="T24" fmla="*/ 15 w 15"/>
                <a:gd name="T25" fmla="*/ 10 h 23"/>
                <a:gd name="T26" fmla="*/ 13 w 15"/>
                <a:gd name="T27" fmla="*/ 4 h 23"/>
                <a:gd name="T28" fmla="*/ 11 w 15"/>
                <a:gd name="T29" fmla="*/ 0 h 23"/>
                <a:gd name="T30" fmla="*/ 2 w 15"/>
                <a:gd name="T31" fmla="*/ 8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3"/>
                <a:gd name="T50" fmla="*/ 15 w 15"/>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3">
                  <a:moveTo>
                    <a:pt x="2" y="8"/>
                  </a:moveTo>
                  <a:lnTo>
                    <a:pt x="2" y="6"/>
                  </a:lnTo>
                  <a:lnTo>
                    <a:pt x="2" y="8"/>
                  </a:lnTo>
                  <a:lnTo>
                    <a:pt x="2" y="10"/>
                  </a:lnTo>
                  <a:lnTo>
                    <a:pt x="2" y="14"/>
                  </a:lnTo>
                  <a:lnTo>
                    <a:pt x="0" y="16"/>
                  </a:lnTo>
                  <a:lnTo>
                    <a:pt x="0" y="18"/>
                  </a:lnTo>
                  <a:lnTo>
                    <a:pt x="9" y="23"/>
                  </a:lnTo>
                  <a:lnTo>
                    <a:pt x="11" y="21"/>
                  </a:lnTo>
                  <a:lnTo>
                    <a:pt x="11" y="19"/>
                  </a:lnTo>
                  <a:lnTo>
                    <a:pt x="13" y="16"/>
                  </a:lnTo>
                  <a:lnTo>
                    <a:pt x="13" y="12"/>
                  </a:lnTo>
                  <a:lnTo>
                    <a:pt x="15" y="10"/>
                  </a:lnTo>
                  <a:lnTo>
                    <a:pt x="13" y="4"/>
                  </a:lnTo>
                  <a:lnTo>
                    <a:pt x="11" y="0"/>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6" name="Freeform 182"/>
            <p:cNvSpPr/>
            <p:nvPr/>
          </p:nvSpPr>
          <p:spPr bwMode="auto">
            <a:xfrm>
              <a:off x="3865" y="1561"/>
              <a:ext cx="30" cy="21"/>
            </a:xfrm>
            <a:custGeom>
              <a:avLst/>
              <a:gdLst>
                <a:gd name="T0" fmla="*/ 2 w 30"/>
                <a:gd name="T1" fmla="*/ 11 h 21"/>
                <a:gd name="T2" fmla="*/ 0 w 30"/>
                <a:gd name="T3" fmla="*/ 11 h 21"/>
                <a:gd name="T4" fmla="*/ 5 w 30"/>
                <a:gd name="T5" fmla="*/ 13 h 21"/>
                <a:gd name="T6" fmla="*/ 11 w 30"/>
                <a:gd name="T7" fmla="*/ 13 h 21"/>
                <a:gd name="T8" fmla="*/ 13 w 30"/>
                <a:gd name="T9" fmla="*/ 15 h 21"/>
                <a:gd name="T10" fmla="*/ 17 w 30"/>
                <a:gd name="T11" fmla="*/ 17 h 21"/>
                <a:gd name="T12" fmla="*/ 19 w 30"/>
                <a:gd name="T13" fmla="*/ 19 h 21"/>
                <a:gd name="T14" fmla="*/ 21 w 30"/>
                <a:gd name="T15" fmla="*/ 19 h 21"/>
                <a:gd name="T16" fmla="*/ 21 w 30"/>
                <a:gd name="T17" fmla="*/ 21 h 21"/>
                <a:gd name="T18" fmla="*/ 30 w 30"/>
                <a:gd name="T19" fmla="*/ 13 h 21"/>
                <a:gd name="T20" fmla="*/ 30 w 30"/>
                <a:gd name="T21" fmla="*/ 11 h 21"/>
                <a:gd name="T22" fmla="*/ 28 w 30"/>
                <a:gd name="T23" fmla="*/ 9 h 21"/>
                <a:gd name="T24" fmla="*/ 27 w 30"/>
                <a:gd name="T25" fmla="*/ 9 h 21"/>
                <a:gd name="T26" fmla="*/ 23 w 30"/>
                <a:gd name="T27" fmla="*/ 6 h 21"/>
                <a:gd name="T28" fmla="*/ 19 w 30"/>
                <a:gd name="T29" fmla="*/ 4 h 21"/>
                <a:gd name="T30" fmla="*/ 13 w 30"/>
                <a:gd name="T31" fmla="*/ 2 h 21"/>
                <a:gd name="T32" fmla="*/ 7 w 30"/>
                <a:gd name="T33" fmla="*/ 2 h 21"/>
                <a:gd name="T34" fmla="*/ 2 w 30"/>
                <a:gd name="T35" fmla="*/ 0 h 21"/>
                <a:gd name="T36" fmla="*/ 0 w 30"/>
                <a:gd name="T37" fmla="*/ 0 h 21"/>
                <a:gd name="T38" fmla="*/ 2 w 30"/>
                <a:gd name="T39" fmla="*/ 11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
                <a:gd name="T61" fmla="*/ 0 h 21"/>
                <a:gd name="T62" fmla="*/ 30 w 30"/>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 h="21">
                  <a:moveTo>
                    <a:pt x="2" y="11"/>
                  </a:moveTo>
                  <a:lnTo>
                    <a:pt x="0" y="11"/>
                  </a:lnTo>
                  <a:lnTo>
                    <a:pt x="5" y="13"/>
                  </a:lnTo>
                  <a:lnTo>
                    <a:pt x="11" y="13"/>
                  </a:lnTo>
                  <a:lnTo>
                    <a:pt x="13" y="15"/>
                  </a:lnTo>
                  <a:lnTo>
                    <a:pt x="17" y="17"/>
                  </a:lnTo>
                  <a:lnTo>
                    <a:pt x="19" y="19"/>
                  </a:lnTo>
                  <a:lnTo>
                    <a:pt x="21" y="19"/>
                  </a:lnTo>
                  <a:lnTo>
                    <a:pt x="21" y="21"/>
                  </a:lnTo>
                  <a:lnTo>
                    <a:pt x="30" y="13"/>
                  </a:lnTo>
                  <a:lnTo>
                    <a:pt x="30" y="11"/>
                  </a:lnTo>
                  <a:lnTo>
                    <a:pt x="28" y="9"/>
                  </a:lnTo>
                  <a:lnTo>
                    <a:pt x="27" y="9"/>
                  </a:lnTo>
                  <a:lnTo>
                    <a:pt x="23" y="6"/>
                  </a:lnTo>
                  <a:lnTo>
                    <a:pt x="19" y="4"/>
                  </a:lnTo>
                  <a:lnTo>
                    <a:pt x="13" y="2"/>
                  </a:lnTo>
                  <a:lnTo>
                    <a:pt x="7" y="2"/>
                  </a:lnTo>
                  <a:lnTo>
                    <a:pt x="2" y="0"/>
                  </a:lnTo>
                  <a:lnTo>
                    <a:pt x="0" y="0"/>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7" name="Freeform 183"/>
            <p:cNvSpPr/>
            <p:nvPr/>
          </p:nvSpPr>
          <p:spPr bwMode="auto">
            <a:xfrm>
              <a:off x="3838" y="1561"/>
              <a:ext cx="29" cy="13"/>
            </a:xfrm>
            <a:custGeom>
              <a:avLst/>
              <a:gdLst>
                <a:gd name="T0" fmla="*/ 0 w 29"/>
                <a:gd name="T1" fmla="*/ 2 h 13"/>
                <a:gd name="T2" fmla="*/ 0 w 29"/>
                <a:gd name="T3" fmla="*/ 6 h 13"/>
                <a:gd name="T4" fmla="*/ 4 w 29"/>
                <a:gd name="T5" fmla="*/ 9 h 13"/>
                <a:gd name="T6" fmla="*/ 9 w 29"/>
                <a:gd name="T7" fmla="*/ 11 h 13"/>
                <a:gd name="T8" fmla="*/ 13 w 29"/>
                <a:gd name="T9" fmla="*/ 13 h 13"/>
                <a:gd name="T10" fmla="*/ 19 w 29"/>
                <a:gd name="T11" fmla="*/ 13 h 13"/>
                <a:gd name="T12" fmla="*/ 23 w 29"/>
                <a:gd name="T13" fmla="*/ 13 h 13"/>
                <a:gd name="T14" fmla="*/ 27 w 29"/>
                <a:gd name="T15" fmla="*/ 13 h 13"/>
                <a:gd name="T16" fmla="*/ 29 w 29"/>
                <a:gd name="T17" fmla="*/ 11 h 13"/>
                <a:gd name="T18" fmla="*/ 27 w 29"/>
                <a:gd name="T19" fmla="*/ 0 h 13"/>
                <a:gd name="T20" fmla="*/ 25 w 29"/>
                <a:gd name="T21" fmla="*/ 0 h 13"/>
                <a:gd name="T22" fmla="*/ 21 w 29"/>
                <a:gd name="T23" fmla="*/ 2 h 13"/>
                <a:gd name="T24" fmla="*/ 19 w 29"/>
                <a:gd name="T25" fmla="*/ 2 h 13"/>
                <a:gd name="T26" fmla="*/ 15 w 29"/>
                <a:gd name="T27" fmla="*/ 2 h 13"/>
                <a:gd name="T28" fmla="*/ 13 w 29"/>
                <a:gd name="T29" fmla="*/ 0 h 13"/>
                <a:gd name="T30" fmla="*/ 11 w 29"/>
                <a:gd name="T31" fmla="*/ 0 h 13"/>
                <a:gd name="T32" fmla="*/ 9 w 29"/>
                <a:gd name="T33" fmla="*/ 0 h 13"/>
                <a:gd name="T34" fmla="*/ 11 w 29"/>
                <a:gd name="T35" fmla="*/ 2 h 13"/>
                <a:gd name="T36" fmla="*/ 0 w 2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13"/>
                <a:gd name="T59" fmla="*/ 29 w 2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13">
                  <a:moveTo>
                    <a:pt x="0" y="2"/>
                  </a:moveTo>
                  <a:lnTo>
                    <a:pt x="0" y="6"/>
                  </a:lnTo>
                  <a:lnTo>
                    <a:pt x="4" y="9"/>
                  </a:lnTo>
                  <a:lnTo>
                    <a:pt x="9" y="11"/>
                  </a:lnTo>
                  <a:lnTo>
                    <a:pt x="13" y="13"/>
                  </a:lnTo>
                  <a:lnTo>
                    <a:pt x="19" y="13"/>
                  </a:lnTo>
                  <a:lnTo>
                    <a:pt x="23" y="13"/>
                  </a:lnTo>
                  <a:lnTo>
                    <a:pt x="27" y="13"/>
                  </a:lnTo>
                  <a:lnTo>
                    <a:pt x="29" y="11"/>
                  </a:lnTo>
                  <a:lnTo>
                    <a:pt x="27" y="0"/>
                  </a:lnTo>
                  <a:lnTo>
                    <a:pt x="25" y="0"/>
                  </a:lnTo>
                  <a:lnTo>
                    <a:pt x="21" y="2"/>
                  </a:lnTo>
                  <a:lnTo>
                    <a:pt x="19" y="2"/>
                  </a:lnTo>
                  <a:lnTo>
                    <a:pt x="15" y="2"/>
                  </a:lnTo>
                  <a:lnTo>
                    <a:pt x="13" y="0"/>
                  </a:lnTo>
                  <a:lnTo>
                    <a:pt x="11" y="0"/>
                  </a:lnTo>
                  <a:lnTo>
                    <a:pt x="9" y="0"/>
                  </a:lnTo>
                  <a:lnTo>
                    <a:pt x="11"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8" name="Freeform 184"/>
            <p:cNvSpPr/>
            <p:nvPr/>
          </p:nvSpPr>
          <p:spPr bwMode="auto">
            <a:xfrm>
              <a:off x="3822" y="1547"/>
              <a:ext cx="27" cy="18"/>
            </a:xfrm>
            <a:custGeom>
              <a:avLst/>
              <a:gdLst>
                <a:gd name="T0" fmla="*/ 2 w 27"/>
                <a:gd name="T1" fmla="*/ 12 h 18"/>
                <a:gd name="T2" fmla="*/ 0 w 27"/>
                <a:gd name="T3" fmla="*/ 12 h 18"/>
                <a:gd name="T4" fmla="*/ 6 w 27"/>
                <a:gd name="T5" fmla="*/ 12 h 18"/>
                <a:gd name="T6" fmla="*/ 10 w 27"/>
                <a:gd name="T7" fmla="*/ 12 h 18"/>
                <a:gd name="T8" fmla="*/ 12 w 27"/>
                <a:gd name="T9" fmla="*/ 14 h 18"/>
                <a:gd name="T10" fmla="*/ 14 w 27"/>
                <a:gd name="T11" fmla="*/ 16 h 18"/>
                <a:gd name="T12" fmla="*/ 16 w 27"/>
                <a:gd name="T13" fmla="*/ 16 h 18"/>
                <a:gd name="T14" fmla="*/ 16 w 27"/>
                <a:gd name="T15" fmla="*/ 18 h 18"/>
                <a:gd name="T16" fmla="*/ 16 w 27"/>
                <a:gd name="T17" fmla="*/ 16 h 18"/>
                <a:gd name="T18" fmla="*/ 27 w 27"/>
                <a:gd name="T19" fmla="*/ 16 h 18"/>
                <a:gd name="T20" fmla="*/ 27 w 27"/>
                <a:gd name="T21" fmla="*/ 14 h 18"/>
                <a:gd name="T22" fmla="*/ 25 w 27"/>
                <a:gd name="T23" fmla="*/ 12 h 18"/>
                <a:gd name="T24" fmla="*/ 25 w 27"/>
                <a:gd name="T25" fmla="*/ 10 h 18"/>
                <a:gd name="T26" fmla="*/ 23 w 27"/>
                <a:gd name="T27" fmla="*/ 6 h 18"/>
                <a:gd name="T28" fmla="*/ 20 w 27"/>
                <a:gd name="T29" fmla="*/ 4 h 18"/>
                <a:gd name="T30" fmla="*/ 14 w 27"/>
                <a:gd name="T31" fmla="*/ 0 h 18"/>
                <a:gd name="T32" fmla="*/ 8 w 27"/>
                <a:gd name="T33" fmla="*/ 0 h 18"/>
                <a:gd name="T34" fmla="*/ 0 w 27"/>
                <a:gd name="T35" fmla="*/ 0 h 18"/>
                <a:gd name="T36" fmla="*/ 2 w 27"/>
                <a:gd name="T37" fmla="*/ 12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8"/>
                <a:gd name="T59" fmla="*/ 27 w 2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8">
                  <a:moveTo>
                    <a:pt x="2" y="12"/>
                  </a:moveTo>
                  <a:lnTo>
                    <a:pt x="0" y="12"/>
                  </a:lnTo>
                  <a:lnTo>
                    <a:pt x="6" y="12"/>
                  </a:lnTo>
                  <a:lnTo>
                    <a:pt x="10" y="12"/>
                  </a:lnTo>
                  <a:lnTo>
                    <a:pt x="12" y="14"/>
                  </a:lnTo>
                  <a:lnTo>
                    <a:pt x="14" y="16"/>
                  </a:lnTo>
                  <a:lnTo>
                    <a:pt x="16" y="16"/>
                  </a:lnTo>
                  <a:lnTo>
                    <a:pt x="16" y="18"/>
                  </a:lnTo>
                  <a:lnTo>
                    <a:pt x="16" y="16"/>
                  </a:lnTo>
                  <a:lnTo>
                    <a:pt x="27" y="16"/>
                  </a:lnTo>
                  <a:lnTo>
                    <a:pt x="27" y="14"/>
                  </a:lnTo>
                  <a:lnTo>
                    <a:pt x="25" y="12"/>
                  </a:lnTo>
                  <a:lnTo>
                    <a:pt x="25" y="10"/>
                  </a:lnTo>
                  <a:lnTo>
                    <a:pt x="23" y="6"/>
                  </a:lnTo>
                  <a:lnTo>
                    <a:pt x="20" y="4"/>
                  </a:lnTo>
                  <a:lnTo>
                    <a:pt x="14" y="0"/>
                  </a:lnTo>
                  <a:lnTo>
                    <a:pt x="8" y="0"/>
                  </a:lnTo>
                  <a:lnTo>
                    <a:pt x="0"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49" name="Freeform 185"/>
            <p:cNvSpPr/>
            <p:nvPr/>
          </p:nvSpPr>
          <p:spPr bwMode="auto">
            <a:xfrm>
              <a:off x="3798" y="1547"/>
              <a:ext cx="26" cy="16"/>
            </a:xfrm>
            <a:custGeom>
              <a:avLst/>
              <a:gdLst>
                <a:gd name="T0" fmla="*/ 0 w 26"/>
                <a:gd name="T1" fmla="*/ 16 h 16"/>
                <a:gd name="T2" fmla="*/ 1 w 26"/>
                <a:gd name="T3" fmla="*/ 16 h 16"/>
                <a:gd name="T4" fmla="*/ 5 w 26"/>
                <a:gd name="T5" fmla="*/ 16 h 16"/>
                <a:gd name="T6" fmla="*/ 9 w 26"/>
                <a:gd name="T7" fmla="*/ 16 h 16"/>
                <a:gd name="T8" fmla="*/ 13 w 26"/>
                <a:gd name="T9" fmla="*/ 14 h 16"/>
                <a:gd name="T10" fmla="*/ 17 w 26"/>
                <a:gd name="T11" fmla="*/ 14 h 16"/>
                <a:gd name="T12" fmla="*/ 21 w 26"/>
                <a:gd name="T13" fmla="*/ 14 h 16"/>
                <a:gd name="T14" fmla="*/ 23 w 26"/>
                <a:gd name="T15" fmla="*/ 12 h 16"/>
                <a:gd name="T16" fmla="*/ 26 w 26"/>
                <a:gd name="T17" fmla="*/ 12 h 16"/>
                <a:gd name="T18" fmla="*/ 24 w 26"/>
                <a:gd name="T19" fmla="*/ 0 h 16"/>
                <a:gd name="T20" fmla="*/ 23 w 26"/>
                <a:gd name="T21" fmla="*/ 0 h 16"/>
                <a:gd name="T22" fmla="*/ 21 w 26"/>
                <a:gd name="T23" fmla="*/ 0 h 16"/>
                <a:gd name="T24" fmla="*/ 19 w 26"/>
                <a:gd name="T25" fmla="*/ 0 h 16"/>
                <a:gd name="T26" fmla="*/ 15 w 26"/>
                <a:gd name="T27" fmla="*/ 2 h 16"/>
                <a:gd name="T28" fmla="*/ 11 w 26"/>
                <a:gd name="T29" fmla="*/ 2 h 16"/>
                <a:gd name="T30" fmla="*/ 7 w 26"/>
                <a:gd name="T31" fmla="*/ 2 h 16"/>
                <a:gd name="T32" fmla="*/ 5 w 26"/>
                <a:gd name="T33" fmla="*/ 4 h 16"/>
                <a:gd name="T34" fmla="*/ 3 w 26"/>
                <a:gd name="T35" fmla="*/ 4 h 16"/>
                <a:gd name="T36" fmla="*/ 5 w 26"/>
                <a:gd name="T37" fmla="*/ 4 h 16"/>
                <a:gd name="T38" fmla="*/ 0 w 26"/>
                <a:gd name="T39" fmla="*/ 16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16"/>
                <a:gd name="T62" fmla="*/ 26 w 26"/>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16">
                  <a:moveTo>
                    <a:pt x="0" y="16"/>
                  </a:moveTo>
                  <a:lnTo>
                    <a:pt x="1" y="16"/>
                  </a:lnTo>
                  <a:lnTo>
                    <a:pt x="5" y="16"/>
                  </a:lnTo>
                  <a:lnTo>
                    <a:pt x="9" y="16"/>
                  </a:lnTo>
                  <a:lnTo>
                    <a:pt x="13" y="14"/>
                  </a:lnTo>
                  <a:lnTo>
                    <a:pt x="17" y="14"/>
                  </a:lnTo>
                  <a:lnTo>
                    <a:pt x="21" y="14"/>
                  </a:lnTo>
                  <a:lnTo>
                    <a:pt x="23" y="12"/>
                  </a:lnTo>
                  <a:lnTo>
                    <a:pt x="26" y="12"/>
                  </a:lnTo>
                  <a:lnTo>
                    <a:pt x="24" y="0"/>
                  </a:lnTo>
                  <a:lnTo>
                    <a:pt x="23" y="0"/>
                  </a:lnTo>
                  <a:lnTo>
                    <a:pt x="21" y="0"/>
                  </a:lnTo>
                  <a:lnTo>
                    <a:pt x="19" y="0"/>
                  </a:lnTo>
                  <a:lnTo>
                    <a:pt x="15" y="2"/>
                  </a:lnTo>
                  <a:lnTo>
                    <a:pt x="11" y="2"/>
                  </a:lnTo>
                  <a:lnTo>
                    <a:pt x="7" y="2"/>
                  </a:lnTo>
                  <a:lnTo>
                    <a:pt x="5" y="4"/>
                  </a:lnTo>
                  <a:lnTo>
                    <a:pt x="3" y="4"/>
                  </a:lnTo>
                  <a:lnTo>
                    <a:pt x="5" y="4"/>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0" name="Freeform 186"/>
            <p:cNvSpPr/>
            <p:nvPr/>
          </p:nvSpPr>
          <p:spPr bwMode="auto">
            <a:xfrm>
              <a:off x="3782" y="1549"/>
              <a:ext cx="21" cy="23"/>
            </a:xfrm>
            <a:custGeom>
              <a:avLst/>
              <a:gdLst>
                <a:gd name="T0" fmla="*/ 14 w 21"/>
                <a:gd name="T1" fmla="*/ 21 h 23"/>
                <a:gd name="T2" fmla="*/ 14 w 21"/>
                <a:gd name="T3" fmla="*/ 19 h 23"/>
                <a:gd name="T4" fmla="*/ 14 w 21"/>
                <a:gd name="T5" fmla="*/ 14 h 23"/>
                <a:gd name="T6" fmla="*/ 14 w 21"/>
                <a:gd name="T7" fmla="*/ 12 h 23"/>
                <a:gd name="T8" fmla="*/ 16 w 21"/>
                <a:gd name="T9" fmla="*/ 12 h 23"/>
                <a:gd name="T10" fmla="*/ 16 w 21"/>
                <a:gd name="T11" fmla="*/ 14 h 23"/>
                <a:gd name="T12" fmla="*/ 21 w 21"/>
                <a:gd name="T13" fmla="*/ 2 h 23"/>
                <a:gd name="T14" fmla="*/ 19 w 21"/>
                <a:gd name="T15" fmla="*/ 2 h 23"/>
                <a:gd name="T16" fmla="*/ 17 w 21"/>
                <a:gd name="T17" fmla="*/ 0 h 23"/>
                <a:gd name="T18" fmla="*/ 14 w 21"/>
                <a:gd name="T19" fmla="*/ 0 h 23"/>
                <a:gd name="T20" fmla="*/ 10 w 21"/>
                <a:gd name="T21" fmla="*/ 0 h 23"/>
                <a:gd name="T22" fmla="*/ 4 w 21"/>
                <a:gd name="T23" fmla="*/ 4 h 23"/>
                <a:gd name="T24" fmla="*/ 2 w 21"/>
                <a:gd name="T25" fmla="*/ 8 h 23"/>
                <a:gd name="T26" fmla="*/ 0 w 21"/>
                <a:gd name="T27" fmla="*/ 16 h 23"/>
                <a:gd name="T28" fmla="*/ 2 w 21"/>
                <a:gd name="T29" fmla="*/ 23 h 23"/>
                <a:gd name="T30" fmla="*/ 2 w 21"/>
                <a:gd name="T31" fmla="*/ 21 h 23"/>
                <a:gd name="T32" fmla="*/ 14 w 21"/>
                <a:gd name="T33" fmla="*/ 21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3"/>
                <a:gd name="T53" fmla="*/ 21 w 2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3">
                  <a:moveTo>
                    <a:pt x="14" y="21"/>
                  </a:moveTo>
                  <a:lnTo>
                    <a:pt x="14" y="19"/>
                  </a:lnTo>
                  <a:lnTo>
                    <a:pt x="14" y="14"/>
                  </a:lnTo>
                  <a:lnTo>
                    <a:pt x="14" y="12"/>
                  </a:lnTo>
                  <a:lnTo>
                    <a:pt x="16" y="12"/>
                  </a:lnTo>
                  <a:lnTo>
                    <a:pt x="16" y="14"/>
                  </a:lnTo>
                  <a:lnTo>
                    <a:pt x="21" y="2"/>
                  </a:lnTo>
                  <a:lnTo>
                    <a:pt x="19" y="2"/>
                  </a:lnTo>
                  <a:lnTo>
                    <a:pt x="17" y="0"/>
                  </a:lnTo>
                  <a:lnTo>
                    <a:pt x="14" y="0"/>
                  </a:lnTo>
                  <a:lnTo>
                    <a:pt x="10" y="0"/>
                  </a:lnTo>
                  <a:lnTo>
                    <a:pt x="4" y="4"/>
                  </a:lnTo>
                  <a:lnTo>
                    <a:pt x="2" y="8"/>
                  </a:lnTo>
                  <a:lnTo>
                    <a:pt x="0" y="16"/>
                  </a:lnTo>
                  <a:lnTo>
                    <a:pt x="2" y="23"/>
                  </a:lnTo>
                  <a:lnTo>
                    <a:pt x="2" y="21"/>
                  </a:lnTo>
                  <a:lnTo>
                    <a:pt x="14"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1" name="Freeform 187"/>
            <p:cNvSpPr/>
            <p:nvPr/>
          </p:nvSpPr>
          <p:spPr bwMode="auto">
            <a:xfrm>
              <a:off x="3773" y="1570"/>
              <a:ext cx="23" cy="16"/>
            </a:xfrm>
            <a:custGeom>
              <a:avLst/>
              <a:gdLst>
                <a:gd name="T0" fmla="*/ 0 w 23"/>
                <a:gd name="T1" fmla="*/ 10 h 16"/>
                <a:gd name="T2" fmla="*/ 1 w 23"/>
                <a:gd name="T3" fmla="*/ 12 h 16"/>
                <a:gd name="T4" fmla="*/ 7 w 23"/>
                <a:gd name="T5" fmla="*/ 14 h 16"/>
                <a:gd name="T6" fmla="*/ 13 w 23"/>
                <a:gd name="T7" fmla="*/ 16 h 16"/>
                <a:gd name="T8" fmla="*/ 17 w 23"/>
                <a:gd name="T9" fmla="*/ 14 h 16"/>
                <a:gd name="T10" fmla="*/ 21 w 23"/>
                <a:gd name="T11" fmla="*/ 10 h 16"/>
                <a:gd name="T12" fmla="*/ 23 w 23"/>
                <a:gd name="T13" fmla="*/ 6 h 16"/>
                <a:gd name="T14" fmla="*/ 23 w 23"/>
                <a:gd name="T15" fmla="*/ 4 h 16"/>
                <a:gd name="T16" fmla="*/ 23 w 23"/>
                <a:gd name="T17" fmla="*/ 2 h 16"/>
                <a:gd name="T18" fmla="*/ 23 w 23"/>
                <a:gd name="T19" fmla="*/ 0 h 16"/>
                <a:gd name="T20" fmla="*/ 11 w 23"/>
                <a:gd name="T21" fmla="*/ 0 h 16"/>
                <a:gd name="T22" fmla="*/ 11 w 23"/>
                <a:gd name="T23" fmla="*/ 2 h 16"/>
                <a:gd name="T24" fmla="*/ 11 w 23"/>
                <a:gd name="T25" fmla="*/ 4 h 16"/>
                <a:gd name="T26" fmla="*/ 7 w 23"/>
                <a:gd name="T27" fmla="*/ 2 h 16"/>
                <a:gd name="T28" fmla="*/ 9 w 23"/>
                <a:gd name="T29" fmla="*/ 2 h 16"/>
                <a:gd name="T30" fmla="*/ 0 w 23"/>
                <a:gd name="T31" fmla="*/ 10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16"/>
                <a:gd name="T50" fmla="*/ 23 w 23"/>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16">
                  <a:moveTo>
                    <a:pt x="0" y="10"/>
                  </a:moveTo>
                  <a:lnTo>
                    <a:pt x="1" y="12"/>
                  </a:lnTo>
                  <a:lnTo>
                    <a:pt x="7" y="14"/>
                  </a:lnTo>
                  <a:lnTo>
                    <a:pt x="13" y="16"/>
                  </a:lnTo>
                  <a:lnTo>
                    <a:pt x="17" y="14"/>
                  </a:lnTo>
                  <a:lnTo>
                    <a:pt x="21" y="10"/>
                  </a:lnTo>
                  <a:lnTo>
                    <a:pt x="23" y="6"/>
                  </a:lnTo>
                  <a:lnTo>
                    <a:pt x="23" y="4"/>
                  </a:lnTo>
                  <a:lnTo>
                    <a:pt x="23" y="2"/>
                  </a:lnTo>
                  <a:lnTo>
                    <a:pt x="23" y="0"/>
                  </a:lnTo>
                  <a:lnTo>
                    <a:pt x="11" y="0"/>
                  </a:lnTo>
                  <a:lnTo>
                    <a:pt x="11" y="2"/>
                  </a:lnTo>
                  <a:lnTo>
                    <a:pt x="11" y="4"/>
                  </a:lnTo>
                  <a:lnTo>
                    <a:pt x="7" y="2"/>
                  </a:lnTo>
                  <a:lnTo>
                    <a:pt x="9" y="2"/>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2" name="Freeform 188"/>
            <p:cNvSpPr/>
            <p:nvPr/>
          </p:nvSpPr>
          <p:spPr bwMode="auto">
            <a:xfrm>
              <a:off x="3748" y="1565"/>
              <a:ext cx="34" cy="21"/>
            </a:xfrm>
            <a:custGeom>
              <a:avLst/>
              <a:gdLst>
                <a:gd name="T0" fmla="*/ 11 w 34"/>
                <a:gd name="T1" fmla="*/ 19 h 21"/>
                <a:gd name="T2" fmla="*/ 9 w 34"/>
                <a:gd name="T3" fmla="*/ 21 h 21"/>
                <a:gd name="T4" fmla="*/ 13 w 34"/>
                <a:gd name="T5" fmla="*/ 15 h 21"/>
                <a:gd name="T6" fmla="*/ 17 w 34"/>
                <a:gd name="T7" fmla="*/ 13 h 21"/>
                <a:gd name="T8" fmla="*/ 19 w 34"/>
                <a:gd name="T9" fmla="*/ 11 h 21"/>
                <a:gd name="T10" fmla="*/ 21 w 34"/>
                <a:gd name="T11" fmla="*/ 11 h 21"/>
                <a:gd name="T12" fmla="*/ 23 w 34"/>
                <a:gd name="T13" fmla="*/ 13 h 21"/>
                <a:gd name="T14" fmla="*/ 25 w 34"/>
                <a:gd name="T15" fmla="*/ 15 h 21"/>
                <a:gd name="T16" fmla="*/ 34 w 34"/>
                <a:gd name="T17" fmla="*/ 7 h 21"/>
                <a:gd name="T18" fmla="*/ 32 w 34"/>
                <a:gd name="T19" fmla="*/ 7 h 21"/>
                <a:gd name="T20" fmla="*/ 30 w 34"/>
                <a:gd name="T21" fmla="*/ 5 h 21"/>
                <a:gd name="T22" fmla="*/ 28 w 34"/>
                <a:gd name="T23" fmla="*/ 2 h 21"/>
                <a:gd name="T24" fmla="*/ 23 w 34"/>
                <a:gd name="T25" fmla="*/ 0 h 21"/>
                <a:gd name="T26" fmla="*/ 17 w 34"/>
                <a:gd name="T27" fmla="*/ 0 h 21"/>
                <a:gd name="T28" fmla="*/ 11 w 34"/>
                <a:gd name="T29" fmla="*/ 2 h 21"/>
                <a:gd name="T30" fmla="*/ 5 w 34"/>
                <a:gd name="T31" fmla="*/ 7 h 21"/>
                <a:gd name="T32" fmla="*/ 0 w 34"/>
                <a:gd name="T33" fmla="*/ 15 h 21"/>
                <a:gd name="T34" fmla="*/ 0 w 34"/>
                <a:gd name="T35" fmla="*/ 17 h 21"/>
                <a:gd name="T36" fmla="*/ 11 w 34"/>
                <a:gd name="T37" fmla="*/ 19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21"/>
                <a:gd name="T59" fmla="*/ 34 w 34"/>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21">
                  <a:moveTo>
                    <a:pt x="11" y="19"/>
                  </a:moveTo>
                  <a:lnTo>
                    <a:pt x="9" y="21"/>
                  </a:lnTo>
                  <a:lnTo>
                    <a:pt x="13" y="15"/>
                  </a:lnTo>
                  <a:lnTo>
                    <a:pt x="17" y="13"/>
                  </a:lnTo>
                  <a:lnTo>
                    <a:pt x="19" y="11"/>
                  </a:lnTo>
                  <a:lnTo>
                    <a:pt x="21" y="11"/>
                  </a:lnTo>
                  <a:lnTo>
                    <a:pt x="23" y="13"/>
                  </a:lnTo>
                  <a:lnTo>
                    <a:pt x="25" y="15"/>
                  </a:lnTo>
                  <a:lnTo>
                    <a:pt x="34" y="7"/>
                  </a:lnTo>
                  <a:lnTo>
                    <a:pt x="32" y="7"/>
                  </a:lnTo>
                  <a:lnTo>
                    <a:pt x="30" y="5"/>
                  </a:lnTo>
                  <a:lnTo>
                    <a:pt x="28" y="2"/>
                  </a:lnTo>
                  <a:lnTo>
                    <a:pt x="23" y="0"/>
                  </a:lnTo>
                  <a:lnTo>
                    <a:pt x="17" y="0"/>
                  </a:lnTo>
                  <a:lnTo>
                    <a:pt x="11" y="2"/>
                  </a:lnTo>
                  <a:lnTo>
                    <a:pt x="5" y="7"/>
                  </a:lnTo>
                  <a:lnTo>
                    <a:pt x="0" y="15"/>
                  </a:lnTo>
                  <a:lnTo>
                    <a:pt x="0" y="17"/>
                  </a:lnTo>
                  <a:lnTo>
                    <a:pt x="11"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3" name="Freeform 189"/>
            <p:cNvSpPr/>
            <p:nvPr/>
          </p:nvSpPr>
          <p:spPr bwMode="auto">
            <a:xfrm>
              <a:off x="3727" y="1580"/>
              <a:ext cx="32" cy="17"/>
            </a:xfrm>
            <a:custGeom>
              <a:avLst/>
              <a:gdLst>
                <a:gd name="T0" fmla="*/ 0 w 32"/>
                <a:gd name="T1" fmla="*/ 15 h 17"/>
                <a:gd name="T2" fmla="*/ 1 w 32"/>
                <a:gd name="T3" fmla="*/ 17 h 17"/>
                <a:gd name="T4" fmla="*/ 9 w 32"/>
                <a:gd name="T5" fmla="*/ 17 h 17"/>
                <a:gd name="T6" fmla="*/ 17 w 32"/>
                <a:gd name="T7" fmla="*/ 17 h 17"/>
                <a:gd name="T8" fmla="*/ 21 w 32"/>
                <a:gd name="T9" fmla="*/ 15 h 17"/>
                <a:gd name="T10" fmla="*/ 26 w 32"/>
                <a:gd name="T11" fmla="*/ 13 h 17"/>
                <a:gd name="T12" fmla="*/ 28 w 32"/>
                <a:gd name="T13" fmla="*/ 10 h 17"/>
                <a:gd name="T14" fmla="*/ 30 w 32"/>
                <a:gd name="T15" fmla="*/ 8 h 17"/>
                <a:gd name="T16" fmla="*/ 30 w 32"/>
                <a:gd name="T17" fmla="*/ 6 h 17"/>
                <a:gd name="T18" fmla="*/ 32 w 32"/>
                <a:gd name="T19" fmla="*/ 4 h 17"/>
                <a:gd name="T20" fmla="*/ 21 w 32"/>
                <a:gd name="T21" fmla="*/ 2 h 17"/>
                <a:gd name="T22" fmla="*/ 21 w 32"/>
                <a:gd name="T23" fmla="*/ 0 h 17"/>
                <a:gd name="T24" fmla="*/ 21 w 32"/>
                <a:gd name="T25" fmla="*/ 2 h 17"/>
                <a:gd name="T26" fmla="*/ 19 w 32"/>
                <a:gd name="T27" fmla="*/ 2 h 17"/>
                <a:gd name="T28" fmla="*/ 19 w 32"/>
                <a:gd name="T29" fmla="*/ 4 h 17"/>
                <a:gd name="T30" fmla="*/ 17 w 32"/>
                <a:gd name="T31" fmla="*/ 4 h 17"/>
                <a:gd name="T32" fmla="*/ 13 w 32"/>
                <a:gd name="T33" fmla="*/ 6 h 17"/>
                <a:gd name="T34" fmla="*/ 9 w 32"/>
                <a:gd name="T35" fmla="*/ 6 h 17"/>
                <a:gd name="T36" fmla="*/ 3 w 32"/>
                <a:gd name="T37" fmla="*/ 4 h 17"/>
                <a:gd name="T38" fmla="*/ 5 w 32"/>
                <a:gd name="T39" fmla="*/ 6 h 17"/>
                <a:gd name="T40" fmla="*/ 0 w 32"/>
                <a:gd name="T41" fmla="*/ 1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17"/>
                <a:gd name="T65" fmla="*/ 32 w 32"/>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17">
                  <a:moveTo>
                    <a:pt x="0" y="15"/>
                  </a:moveTo>
                  <a:lnTo>
                    <a:pt x="1" y="17"/>
                  </a:lnTo>
                  <a:lnTo>
                    <a:pt x="9" y="17"/>
                  </a:lnTo>
                  <a:lnTo>
                    <a:pt x="17" y="17"/>
                  </a:lnTo>
                  <a:lnTo>
                    <a:pt x="21" y="15"/>
                  </a:lnTo>
                  <a:lnTo>
                    <a:pt x="26" y="13"/>
                  </a:lnTo>
                  <a:lnTo>
                    <a:pt x="28" y="10"/>
                  </a:lnTo>
                  <a:lnTo>
                    <a:pt x="30" y="8"/>
                  </a:lnTo>
                  <a:lnTo>
                    <a:pt x="30" y="6"/>
                  </a:lnTo>
                  <a:lnTo>
                    <a:pt x="32" y="4"/>
                  </a:lnTo>
                  <a:lnTo>
                    <a:pt x="21" y="2"/>
                  </a:lnTo>
                  <a:lnTo>
                    <a:pt x="21" y="0"/>
                  </a:lnTo>
                  <a:lnTo>
                    <a:pt x="21" y="2"/>
                  </a:lnTo>
                  <a:lnTo>
                    <a:pt x="19" y="2"/>
                  </a:lnTo>
                  <a:lnTo>
                    <a:pt x="19" y="4"/>
                  </a:lnTo>
                  <a:lnTo>
                    <a:pt x="17" y="4"/>
                  </a:lnTo>
                  <a:lnTo>
                    <a:pt x="13" y="6"/>
                  </a:lnTo>
                  <a:lnTo>
                    <a:pt x="9" y="6"/>
                  </a:lnTo>
                  <a:lnTo>
                    <a:pt x="3" y="4"/>
                  </a:lnTo>
                  <a:lnTo>
                    <a:pt x="5" y="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4" name="Freeform 190"/>
            <p:cNvSpPr/>
            <p:nvPr/>
          </p:nvSpPr>
          <p:spPr bwMode="auto">
            <a:xfrm>
              <a:off x="3711" y="1574"/>
              <a:ext cx="21" cy="21"/>
            </a:xfrm>
            <a:custGeom>
              <a:avLst/>
              <a:gdLst>
                <a:gd name="T0" fmla="*/ 2 w 21"/>
                <a:gd name="T1" fmla="*/ 10 h 21"/>
                <a:gd name="T2" fmla="*/ 0 w 21"/>
                <a:gd name="T3" fmla="*/ 8 h 21"/>
                <a:gd name="T4" fmla="*/ 2 w 21"/>
                <a:gd name="T5" fmla="*/ 12 h 21"/>
                <a:gd name="T6" fmla="*/ 4 w 21"/>
                <a:gd name="T7" fmla="*/ 14 h 21"/>
                <a:gd name="T8" fmla="*/ 8 w 21"/>
                <a:gd name="T9" fmla="*/ 16 h 21"/>
                <a:gd name="T10" fmla="*/ 10 w 21"/>
                <a:gd name="T11" fmla="*/ 18 h 21"/>
                <a:gd name="T12" fmla="*/ 12 w 21"/>
                <a:gd name="T13" fmla="*/ 19 h 21"/>
                <a:gd name="T14" fmla="*/ 14 w 21"/>
                <a:gd name="T15" fmla="*/ 21 h 21"/>
                <a:gd name="T16" fmla="*/ 16 w 21"/>
                <a:gd name="T17" fmla="*/ 21 h 21"/>
                <a:gd name="T18" fmla="*/ 21 w 21"/>
                <a:gd name="T19" fmla="*/ 12 h 21"/>
                <a:gd name="T20" fmla="*/ 19 w 21"/>
                <a:gd name="T21" fmla="*/ 10 h 21"/>
                <a:gd name="T22" fmla="*/ 17 w 21"/>
                <a:gd name="T23" fmla="*/ 8 h 21"/>
                <a:gd name="T24" fmla="*/ 16 w 21"/>
                <a:gd name="T25" fmla="*/ 6 h 21"/>
                <a:gd name="T26" fmla="*/ 14 w 21"/>
                <a:gd name="T27" fmla="*/ 6 h 21"/>
                <a:gd name="T28" fmla="*/ 12 w 21"/>
                <a:gd name="T29" fmla="*/ 4 h 21"/>
                <a:gd name="T30" fmla="*/ 10 w 21"/>
                <a:gd name="T31" fmla="*/ 0 h 21"/>
                <a:gd name="T32" fmla="*/ 2 w 21"/>
                <a:gd name="T33" fmla="*/ 1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2" y="10"/>
                  </a:moveTo>
                  <a:lnTo>
                    <a:pt x="0" y="8"/>
                  </a:lnTo>
                  <a:lnTo>
                    <a:pt x="2" y="12"/>
                  </a:lnTo>
                  <a:lnTo>
                    <a:pt x="4" y="14"/>
                  </a:lnTo>
                  <a:lnTo>
                    <a:pt x="8" y="16"/>
                  </a:lnTo>
                  <a:lnTo>
                    <a:pt x="10" y="18"/>
                  </a:lnTo>
                  <a:lnTo>
                    <a:pt x="12" y="19"/>
                  </a:lnTo>
                  <a:lnTo>
                    <a:pt x="14" y="21"/>
                  </a:lnTo>
                  <a:lnTo>
                    <a:pt x="16" y="21"/>
                  </a:lnTo>
                  <a:lnTo>
                    <a:pt x="21" y="12"/>
                  </a:lnTo>
                  <a:lnTo>
                    <a:pt x="19" y="10"/>
                  </a:lnTo>
                  <a:lnTo>
                    <a:pt x="17" y="8"/>
                  </a:lnTo>
                  <a:lnTo>
                    <a:pt x="16" y="6"/>
                  </a:lnTo>
                  <a:lnTo>
                    <a:pt x="14" y="6"/>
                  </a:lnTo>
                  <a:lnTo>
                    <a:pt x="12" y="4"/>
                  </a:lnTo>
                  <a:lnTo>
                    <a:pt x="10" y="0"/>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5" name="Freeform 191"/>
            <p:cNvSpPr/>
            <p:nvPr/>
          </p:nvSpPr>
          <p:spPr bwMode="auto">
            <a:xfrm>
              <a:off x="3696" y="1570"/>
              <a:ext cx="25" cy="14"/>
            </a:xfrm>
            <a:custGeom>
              <a:avLst/>
              <a:gdLst>
                <a:gd name="T0" fmla="*/ 2 w 25"/>
                <a:gd name="T1" fmla="*/ 14 h 14"/>
                <a:gd name="T2" fmla="*/ 6 w 25"/>
                <a:gd name="T3" fmla="*/ 12 h 14"/>
                <a:gd name="T4" fmla="*/ 9 w 25"/>
                <a:gd name="T5" fmla="*/ 12 h 14"/>
                <a:gd name="T6" fmla="*/ 13 w 25"/>
                <a:gd name="T7" fmla="*/ 12 h 14"/>
                <a:gd name="T8" fmla="*/ 15 w 25"/>
                <a:gd name="T9" fmla="*/ 14 h 14"/>
                <a:gd name="T10" fmla="*/ 17 w 25"/>
                <a:gd name="T11" fmla="*/ 14 h 14"/>
                <a:gd name="T12" fmla="*/ 25 w 25"/>
                <a:gd name="T13" fmla="*/ 4 h 14"/>
                <a:gd name="T14" fmla="*/ 23 w 25"/>
                <a:gd name="T15" fmla="*/ 4 h 14"/>
                <a:gd name="T16" fmla="*/ 21 w 25"/>
                <a:gd name="T17" fmla="*/ 2 h 14"/>
                <a:gd name="T18" fmla="*/ 17 w 25"/>
                <a:gd name="T19" fmla="*/ 2 h 14"/>
                <a:gd name="T20" fmla="*/ 13 w 25"/>
                <a:gd name="T21" fmla="*/ 0 h 14"/>
                <a:gd name="T22" fmla="*/ 9 w 25"/>
                <a:gd name="T23" fmla="*/ 0 h 14"/>
                <a:gd name="T24" fmla="*/ 6 w 25"/>
                <a:gd name="T25" fmla="*/ 0 h 14"/>
                <a:gd name="T26" fmla="*/ 0 w 25"/>
                <a:gd name="T27" fmla="*/ 2 h 14"/>
                <a:gd name="T28" fmla="*/ 2 w 25"/>
                <a:gd name="T29" fmla="*/ 1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4"/>
                <a:gd name="T47" fmla="*/ 25 w 25"/>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4">
                  <a:moveTo>
                    <a:pt x="2" y="14"/>
                  </a:moveTo>
                  <a:lnTo>
                    <a:pt x="6" y="12"/>
                  </a:lnTo>
                  <a:lnTo>
                    <a:pt x="9" y="12"/>
                  </a:lnTo>
                  <a:lnTo>
                    <a:pt x="13" y="12"/>
                  </a:lnTo>
                  <a:lnTo>
                    <a:pt x="15" y="14"/>
                  </a:lnTo>
                  <a:lnTo>
                    <a:pt x="17" y="14"/>
                  </a:lnTo>
                  <a:lnTo>
                    <a:pt x="25" y="4"/>
                  </a:lnTo>
                  <a:lnTo>
                    <a:pt x="23" y="4"/>
                  </a:lnTo>
                  <a:lnTo>
                    <a:pt x="21" y="2"/>
                  </a:lnTo>
                  <a:lnTo>
                    <a:pt x="17" y="2"/>
                  </a:lnTo>
                  <a:lnTo>
                    <a:pt x="13" y="0"/>
                  </a:lnTo>
                  <a:lnTo>
                    <a:pt x="9" y="0"/>
                  </a:lnTo>
                  <a:lnTo>
                    <a:pt x="6" y="0"/>
                  </a:lnTo>
                  <a:lnTo>
                    <a:pt x="0" y="2"/>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6" name="Freeform 192"/>
            <p:cNvSpPr/>
            <p:nvPr/>
          </p:nvSpPr>
          <p:spPr bwMode="auto">
            <a:xfrm>
              <a:off x="3684" y="1570"/>
              <a:ext cx="14" cy="14"/>
            </a:xfrm>
            <a:custGeom>
              <a:avLst/>
              <a:gdLst>
                <a:gd name="T0" fmla="*/ 14 w 14"/>
                <a:gd name="T1" fmla="*/ 12 h 14"/>
                <a:gd name="T2" fmla="*/ 8 w 14"/>
                <a:gd name="T3" fmla="*/ 0 h 14"/>
                <a:gd name="T4" fmla="*/ 6 w 14"/>
                <a:gd name="T5" fmla="*/ 2 h 14"/>
                <a:gd name="T6" fmla="*/ 4 w 14"/>
                <a:gd name="T7" fmla="*/ 2 h 14"/>
                <a:gd name="T8" fmla="*/ 2 w 14"/>
                <a:gd name="T9" fmla="*/ 2 h 14"/>
                <a:gd name="T10" fmla="*/ 0 w 14"/>
                <a:gd name="T11" fmla="*/ 12 h 14"/>
                <a:gd name="T12" fmla="*/ 6 w 14"/>
                <a:gd name="T13" fmla="*/ 14 h 14"/>
                <a:gd name="T14" fmla="*/ 10 w 14"/>
                <a:gd name="T15" fmla="*/ 14 h 14"/>
                <a:gd name="T16" fmla="*/ 14 w 14"/>
                <a:gd name="T17" fmla="*/ 14 h 14"/>
                <a:gd name="T18" fmla="*/ 12 w 14"/>
                <a:gd name="T19" fmla="*/ 2 h 14"/>
                <a:gd name="T20" fmla="*/ 8 w 14"/>
                <a:gd name="T21" fmla="*/ 2 h 14"/>
                <a:gd name="T22" fmla="*/ 6 w 14"/>
                <a:gd name="T23" fmla="*/ 2 h 14"/>
                <a:gd name="T24" fmla="*/ 10 w 14"/>
                <a:gd name="T25" fmla="*/ 4 h 14"/>
                <a:gd name="T26" fmla="*/ 8 w 14"/>
                <a:gd name="T27" fmla="*/ 14 h 14"/>
                <a:gd name="T28" fmla="*/ 10 w 14"/>
                <a:gd name="T29" fmla="*/ 14 h 14"/>
                <a:gd name="T30" fmla="*/ 10 w 14"/>
                <a:gd name="T31" fmla="*/ 12 h 14"/>
                <a:gd name="T32" fmla="*/ 12 w 14"/>
                <a:gd name="T33" fmla="*/ 12 h 14"/>
                <a:gd name="T34" fmla="*/ 6 w 14"/>
                <a:gd name="T35" fmla="*/ 2 h 14"/>
                <a:gd name="T36" fmla="*/ 14 w 14"/>
                <a:gd name="T37" fmla="*/ 12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4"/>
                <a:gd name="T59" fmla="*/ 14 w 14"/>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4">
                  <a:moveTo>
                    <a:pt x="14" y="12"/>
                  </a:moveTo>
                  <a:lnTo>
                    <a:pt x="8" y="0"/>
                  </a:lnTo>
                  <a:lnTo>
                    <a:pt x="6" y="2"/>
                  </a:lnTo>
                  <a:lnTo>
                    <a:pt x="4" y="2"/>
                  </a:lnTo>
                  <a:lnTo>
                    <a:pt x="2" y="2"/>
                  </a:lnTo>
                  <a:lnTo>
                    <a:pt x="0" y="12"/>
                  </a:lnTo>
                  <a:lnTo>
                    <a:pt x="6" y="14"/>
                  </a:lnTo>
                  <a:lnTo>
                    <a:pt x="10" y="14"/>
                  </a:lnTo>
                  <a:lnTo>
                    <a:pt x="14" y="14"/>
                  </a:lnTo>
                  <a:lnTo>
                    <a:pt x="12" y="2"/>
                  </a:lnTo>
                  <a:lnTo>
                    <a:pt x="8" y="2"/>
                  </a:lnTo>
                  <a:lnTo>
                    <a:pt x="6" y="2"/>
                  </a:lnTo>
                  <a:lnTo>
                    <a:pt x="10" y="4"/>
                  </a:lnTo>
                  <a:lnTo>
                    <a:pt x="8" y="14"/>
                  </a:lnTo>
                  <a:lnTo>
                    <a:pt x="10" y="14"/>
                  </a:lnTo>
                  <a:lnTo>
                    <a:pt x="10" y="12"/>
                  </a:lnTo>
                  <a:lnTo>
                    <a:pt x="12" y="12"/>
                  </a:lnTo>
                  <a:lnTo>
                    <a:pt x="6" y="2"/>
                  </a:lnTo>
                  <a:lnTo>
                    <a:pt x="14"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7" name="Freeform 193"/>
            <p:cNvSpPr/>
            <p:nvPr/>
          </p:nvSpPr>
          <p:spPr bwMode="auto">
            <a:xfrm>
              <a:off x="3652" y="1572"/>
              <a:ext cx="46" cy="16"/>
            </a:xfrm>
            <a:custGeom>
              <a:avLst/>
              <a:gdLst>
                <a:gd name="T0" fmla="*/ 0 w 46"/>
                <a:gd name="T1" fmla="*/ 12 h 16"/>
                <a:gd name="T2" fmla="*/ 4 w 46"/>
                <a:gd name="T3" fmla="*/ 14 h 16"/>
                <a:gd name="T4" fmla="*/ 13 w 46"/>
                <a:gd name="T5" fmla="*/ 16 h 16"/>
                <a:gd name="T6" fmla="*/ 21 w 46"/>
                <a:gd name="T7" fmla="*/ 16 h 16"/>
                <a:gd name="T8" fmla="*/ 28 w 46"/>
                <a:gd name="T9" fmla="*/ 16 h 16"/>
                <a:gd name="T10" fmla="*/ 34 w 46"/>
                <a:gd name="T11" fmla="*/ 14 h 16"/>
                <a:gd name="T12" fmla="*/ 38 w 46"/>
                <a:gd name="T13" fmla="*/ 12 h 16"/>
                <a:gd name="T14" fmla="*/ 42 w 46"/>
                <a:gd name="T15" fmla="*/ 12 h 16"/>
                <a:gd name="T16" fmla="*/ 44 w 46"/>
                <a:gd name="T17" fmla="*/ 10 h 16"/>
                <a:gd name="T18" fmla="*/ 46 w 46"/>
                <a:gd name="T19" fmla="*/ 10 h 16"/>
                <a:gd name="T20" fmla="*/ 38 w 46"/>
                <a:gd name="T21" fmla="*/ 0 h 16"/>
                <a:gd name="T22" fmla="*/ 36 w 46"/>
                <a:gd name="T23" fmla="*/ 0 h 16"/>
                <a:gd name="T24" fmla="*/ 34 w 46"/>
                <a:gd name="T25" fmla="*/ 0 h 16"/>
                <a:gd name="T26" fmla="*/ 30 w 46"/>
                <a:gd name="T27" fmla="*/ 2 h 16"/>
                <a:gd name="T28" fmla="*/ 27 w 46"/>
                <a:gd name="T29" fmla="*/ 2 h 16"/>
                <a:gd name="T30" fmla="*/ 21 w 46"/>
                <a:gd name="T31" fmla="*/ 4 h 16"/>
                <a:gd name="T32" fmla="*/ 13 w 46"/>
                <a:gd name="T33" fmla="*/ 4 h 16"/>
                <a:gd name="T34" fmla="*/ 5 w 46"/>
                <a:gd name="T35" fmla="*/ 2 h 16"/>
                <a:gd name="T36" fmla="*/ 9 w 46"/>
                <a:gd name="T37" fmla="*/ 6 h 16"/>
                <a:gd name="T38" fmla="*/ 0 w 46"/>
                <a:gd name="T39" fmla="*/ 12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
                <a:gd name="T61" fmla="*/ 0 h 16"/>
                <a:gd name="T62" fmla="*/ 46 w 46"/>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 h="16">
                  <a:moveTo>
                    <a:pt x="0" y="12"/>
                  </a:moveTo>
                  <a:lnTo>
                    <a:pt x="4" y="14"/>
                  </a:lnTo>
                  <a:lnTo>
                    <a:pt x="13" y="16"/>
                  </a:lnTo>
                  <a:lnTo>
                    <a:pt x="21" y="16"/>
                  </a:lnTo>
                  <a:lnTo>
                    <a:pt x="28" y="16"/>
                  </a:lnTo>
                  <a:lnTo>
                    <a:pt x="34" y="14"/>
                  </a:lnTo>
                  <a:lnTo>
                    <a:pt x="38" y="12"/>
                  </a:lnTo>
                  <a:lnTo>
                    <a:pt x="42" y="12"/>
                  </a:lnTo>
                  <a:lnTo>
                    <a:pt x="44" y="10"/>
                  </a:lnTo>
                  <a:lnTo>
                    <a:pt x="46" y="10"/>
                  </a:lnTo>
                  <a:lnTo>
                    <a:pt x="38" y="0"/>
                  </a:lnTo>
                  <a:lnTo>
                    <a:pt x="36" y="0"/>
                  </a:lnTo>
                  <a:lnTo>
                    <a:pt x="34" y="0"/>
                  </a:lnTo>
                  <a:lnTo>
                    <a:pt x="30" y="2"/>
                  </a:lnTo>
                  <a:lnTo>
                    <a:pt x="27" y="2"/>
                  </a:lnTo>
                  <a:lnTo>
                    <a:pt x="21" y="4"/>
                  </a:lnTo>
                  <a:lnTo>
                    <a:pt x="13" y="4"/>
                  </a:lnTo>
                  <a:lnTo>
                    <a:pt x="5" y="2"/>
                  </a:lnTo>
                  <a:lnTo>
                    <a:pt x="9"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8" name="Freeform 194"/>
            <p:cNvSpPr/>
            <p:nvPr/>
          </p:nvSpPr>
          <p:spPr bwMode="auto">
            <a:xfrm>
              <a:off x="3625" y="1567"/>
              <a:ext cx="36" cy="21"/>
            </a:xfrm>
            <a:custGeom>
              <a:avLst/>
              <a:gdLst>
                <a:gd name="T0" fmla="*/ 7 w 36"/>
                <a:gd name="T1" fmla="*/ 21 h 21"/>
                <a:gd name="T2" fmla="*/ 9 w 36"/>
                <a:gd name="T3" fmla="*/ 19 h 21"/>
                <a:gd name="T4" fmla="*/ 13 w 36"/>
                <a:gd name="T5" fmla="*/ 15 h 21"/>
                <a:gd name="T6" fmla="*/ 17 w 36"/>
                <a:gd name="T7" fmla="*/ 13 h 21"/>
                <a:gd name="T8" fmla="*/ 19 w 36"/>
                <a:gd name="T9" fmla="*/ 13 h 21"/>
                <a:gd name="T10" fmla="*/ 21 w 36"/>
                <a:gd name="T11" fmla="*/ 13 h 21"/>
                <a:gd name="T12" fmla="*/ 23 w 36"/>
                <a:gd name="T13" fmla="*/ 13 h 21"/>
                <a:gd name="T14" fmla="*/ 25 w 36"/>
                <a:gd name="T15" fmla="*/ 15 h 21"/>
                <a:gd name="T16" fmla="*/ 27 w 36"/>
                <a:gd name="T17" fmla="*/ 17 h 21"/>
                <a:gd name="T18" fmla="*/ 36 w 36"/>
                <a:gd name="T19" fmla="*/ 11 h 21"/>
                <a:gd name="T20" fmla="*/ 36 w 36"/>
                <a:gd name="T21" fmla="*/ 9 h 21"/>
                <a:gd name="T22" fmla="*/ 34 w 36"/>
                <a:gd name="T23" fmla="*/ 7 h 21"/>
                <a:gd name="T24" fmla="*/ 31 w 36"/>
                <a:gd name="T25" fmla="*/ 3 h 21"/>
                <a:gd name="T26" fmla="*/ 27 w 36"/>
                <a:gd name="T27" fmla="*/ 1 h 21"/>
                <a:gd name="T28" fmla="*/ 21 w 36"/>
                <a:gd name="T29" fmla="*/ 0 h 21"/>
                <a:gd name="T30" fmla="*/ 13 w 36"/>
                <a:gd name="T31" fmla="*/ 1 h 21"/>
                <a:gd name="T32" fmla="*/ 7 w 36"/>
                <a:gd name="T33" fmla="*/ 5 h 21"/>
                <a:gd name="T34" fmla="*/ 0 w 36"/>
                <a:gd name="T35" fmla="*/ 11 h 21"/>
                <a:gd name="T36" fmla="*/ 2 w 36"/>
                <a:gd name="T37" fmla="*/ 9 h 21"/>
                <a:gd name="T38" fmla="*/ 7 w 36"/>
                <a:gd name="T39" fmla="*/ 21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1"/>
                <a:gd name="T62" fmla="*/ 36 w 36"/>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1">
                  <a:moveTo>
                    <a:pt x="7" y="21"/>
                  </a:moveTo>
                  <a:lnTo>
                    <a:pt x="9" y="19"/>
                  </a:lnTo>
                  <a:lnTo>
                    <a:pt x="13" y="15"/>
                  </a:lnTo>
                  <a:lnTo>
                    <a:pt x="17" y="13"/>
                  </a:lnTo>
                  <a:lnTo>
                    <a:pt x="19" y="13"/>
                  </a:lnTo>
                  <a:lnTo>
                    <a:pt x="21" y="13"/>
                  </a:lnTo>
                  <a:lnTo>
                    <a:pt x="23" y="13"/>
                  </a:lnTo>
                  <a:lnTo>
                    <a:pt x="25" y="15"/>
                  </a:lnTo>
                  <a:lnTo>
                    <a:pt x="27" y="17"/>
                  </a:lnTo>
                  <a:lnTo>
                    <a:pt x="36" y="11"/>
                  </a:lnTo>
                  <a:lnTo>
                    <a:pt x="36" y="9"/>
                  </a:lnTo>
                  <a:lnTo>
                    <a:pt x="34" y="7"/>
                  </a:lnTo>
                  <a:lnTo>
                    <a:pt x="31" y="3"/>
                  </a:lnTo>
                  <a:lnTo>
                    <a:pt x="27" y="1"/>
                  </a:lnTo>
                  <a:lnTo>
                    <a:pt x="21" y="0"/>
                  </a:lnTo>
                  <a:lnTo>
                    <a:pt x="13" y="1"/>
                  </a:lnTo>
                  <a:lnTo>
                    <a:pt x="7" y="5"/>
                  </a:lnTo>
                  <a:lnTo>
                    <a:pt x="0" y="11"/>
                  </a:lnTo>
                  <a:lnTo>
                    <a:pt x="2" y="9"/>
                  </a:lnTo>
                  <a:lnTo>
                    <a:pt x="7"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59" name="Freeform 195"/>
            <p:cNvSpPr/>
            <p:nvPr/>
          </p:nvSpPr>
          <p:spPr bwMode="auto">
            <a:xfrm>
              <a:off x="3606" y="1576"/>
              <a:ext cx="26" cy="23"/>
            </a:xfrm>
            <a:custGeom>
              <a:avLst/>
              <a:gdLst>
                <a:gd name="T0" fmla="*/ 7 w 26"/>
                <a:gd name="T1" fmla="*/ 23 h 23"/>
                <a:gd name="T2" fmla="*/ 5 w 26"/>
                <a:gd name="T3" fmla="*/ 23 h 23"/>
                <a:gd name="T4" fmla="*/ 9 w 26"/>
                <a:gd name="T5" fmla="*/ 21 h 23"/>
                <a:gd name="T6" fmla="*/ 11 w 26"/>
                <a:gd name="T7" fmla="*/ 19 h 23"/>
                <a:gd name="T8" fmla="*/ 15 w 26"/>
                <a:gd name="T9" fmla="*/ 17 h 23"/>
                <a:gd name="T10" fmla="*/ 19 w 26"/>
                <a:gd name="T11" fmla="*/ 16 h 23"/>
                <a:gd name="T12" fmla="*/ 21 w 26"/>
                <a:gd name="T13" fmla="*/ 14 h 23"/>
                <a:gd name="T14" fmla="*/ 25 w 26"/>
                <a:gd name="T15" fmla="*/ 12 h 23"/>
                <a:gd name="T16" fmla="*/ 26 w 26"/>
                <a:gd name="T17" fmla="*/ 12 h 23"/>
                <a:gd name="T18" fmla="*/ 21 w 26"/>
                <a:gd name="T19" fmla="*/ 0 h 23"/>
                <a:gd name="T20" fmla="*/ 19 w 26"/>
                <a:gd name="T21" fmla="*/ 0 h 23"/>
                <a:gd name="T22" fmla="*/ 17 w 26"/>
                <a:gd name="T23" fmla="*/ 2 h 23"/>
                <a:gd name="T24" fmla="*/ 15 w 26"/>
                <a:gd name="T25" fmla="*/ 4 h 23"/>
                <a:gd name="T26" fmla="*/ 11 w 26"/>
                <a:gd name="T27" fmla="*/ 6 h 23"/>
                <a:gd name="T28" fmla="*/ 9 w 26"/>
                <a:gd name="T29" fmla="*/ 8 h 23"/>
                <a:gd name="T30" fmla="*/ 5 w 26"/>
                <a:gd name="T31" fmla="*/ 10 h 23"/>
                <a:gd name="T32" fmla="*/ 2 w 26"/>
                <a:gd name="T33" fmla="*/ 12 h 23"/>
                <a:gd name="T34" fmla="*/ 0 w 26"/>
                <a:gd name="T35" fmla="*/ 12 h 23"/>
                <a:gd name="T36" fmla="*/ 0 w 26"/>
                <a:gd name="T37" fmla="*/ 14 h 23"/>
                <a:gd name="T38" fmla="*/ 7 w 26"/>
                <a:gd name="T39" fmla="*/ 23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23"/>
                <a:gd name="T62" fmla="*/ 26 w 26"/>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23">
                  <a:moveTo>
                    <a:pt x="7" y="23"/>
                  </a:moveTo>
                  <a:lnTo>
                    <a:pt x="5" y="23"/>
                  </a:lnTo>
                  <a:lnTo>
                    <a:pt x="9" y="21"/>
                  </a:lnTo>
                  <a:lnTo>
                    <a:pt x="11" y="19"/>
                  </a:lnTo>
                  <a:lnTo>
                    <a:pt x="15" y="17"/>
                  </a:lnTo>
                  <a:lnTo>
                    <a:pt x="19" y="16"/>
                  </a:lnTo>
                  <a:lnTo>
                    <a:pt x="21" y="14"/>
                  </a:lnTo>
                  <a:lnTo>
                    <a:pt x="25" y="12"/>
                  </a:lnTo>
                  <a:lnTo>
                    <a:pt x="26" y="12"/>
                  </a:lnTo>
                  <a:lnTo>
                    <a:pt x="21" y="0"/>
                  </a:lnTo>
                  <a:lnTo>
                    <a:pt x="19" y="0"/>
                  </a:lnTo>
                  <a:lnTo>
                    <a:pt x="17" y="2"/>
                  </a:lnTo>
                  <a:lnTo>
                    <a:pt x="15" y="4"/>
                  </a:lnTo>
                  <a:lnTo>
                    <a:pt x="11" y="6"/>
                  </a:lnTo>
                  <a:lnTo>
                    <a:pt x="9" y="8"/>
                  </a:lnTo>
                  <a:lnTo>
                    <a:pt x="5" y="10"/>
                  </a:lnTo>
                  <a:lnTo>
                    <a:pt x="2" y="12"/>
                  </a:lnTo>
                  <a:lnTo>
                    <a:pt x="0" y="12"/>
                  </a:lnTo>
                  <a:lnTo>
                    <a:pt x="0" y="14"/>
                  </a:lnTo>
                  <a:lnTo>
                    <a:pt x="7"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0" name="Freeform 196"/>
            <p:cNvSpPr/>
            <p:nvPr/>
          </p:nvSpPr>
          <p:spPr bwMode="auto">
            <a:xfrm>
              <a:off x="3590" y="1590"/>
              <a:ext cx="23" cy="25"/>
            </a:xfrm>
            <a:custGeom>
              <a:avLst/>
              <a:gdLst>
                <a:gd name="T0" fmla="*/ 10 w 23"/>
                <a:gd name="T1" fmla="*/ 25 h 25"/>
                <a:gd name="T2" fmla="*/ 12 w 23"/>
                <a:gd name="T3" fmla="*/ 23 h 25"/>
                <a:gd name="T4" fmla="*/ 14 w 23"/>
                <a:gd name="T5" fmla="*/ 21 h 25"/>
                <a:gd name="T6" fmla="*/ 14 w 23"/>
                <a:gd name="T7" fmla="*/ 19 h 25"/>
                <a:gd name="T8" fmla="*/ 16 w 23"/>
                <a:gd name="T9" fmla="*/ 15 h 25"/>
                <a:gd name="T10" fmla="*/ 18 w 23"/>
                <a:gd name="T11" fmla="*/ 13 h 25"/>
                <a:gd name="T12" fmla="*/ 19 w 23"/>
                <a:gd name="T13" fmla="*/ 11 h 25"/>
                <a:gd name="T14" fmla="*/ 21 w 23"/>
                <a:gd name="T15" fmla="*/ 9 h 25"/>
                <a:gd name="T16" fmla="*/ 23 w 23"/>
                <a:gd name="T17" fmla="*/ 9 h 25"/>
                <a:gd name="T18" fmla="*/ 16 w 23"/>
                <a:gd name="T19" fmla="*/ 0 h 25"/>
                <a:gd name="T20" fmla="*/ 14 w 23"/>
                <a:gd name="T21" fmla="*/ 0 h 25"/>
                <a:gd name="T22" fmla="*/ 14 w 23"/>
                <a:gd name="T23" fmla="*/ 2 h 25"/>
                <a:gd name="T24" fmla="*/ 12 w 23"/>
                <a:gd name="T25" fmla="*/ 3 h 25"/>
                <a:gd name="T26" fmla="*/ 10 w 23"/>
                <a:gd name="T27" fmla="*/ 5 h 25"/>
                <a:gd name="T28" fmla="*/ 6 w 23"/>
                <a:gd name="T29" fmla="*/ 7 h 25"/>
                <a:gd name="T30" fmla="*/ 4 w 23"/>
                <a:gd name="T31" fmla="*/ 11 h 25"/>
                <a:gd name="T32" fmla="*/ 2 w 23"/>
                <a:gd name="T33" fmla="*/ 15 h 25"/>
                <a:gd name="T34" fmla="*/ 0 w 23"/>
                <a:gd name="T35" fmla="*/ 19 h 25"/>
                <a:gd name="T36" fmla="*/ 2 w 23"/>
                <a:gd name="T37" fmla="*/ 15 h 25"/>
                <a:gd name="T38" fmla="*/ 10 w 23"/>
                <a:gd name="T39" fmla="*/ 25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25"/>
                <a:gd name="T62" fmla="*/ 23 w 23"/>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25">
                  <a:moveTo>
                    <a:pt x="10" y="25"/>
                  </a:moveTo>
                  <a:lnTo>
                    <a:pt x="12" y="23"/>
                  </a:lnTo>
                  <a:lnTo>
                    <a:pt x="14" y="21"/>
                  </a:lnTo>
                  <a:lnTo>
                    <a:pt x="14" y="19"/>
                  </a:lnTo>
                  <a:lnTo>
                    <a:pt x="16" y="15"/>
                  </a:lnTo>
                  <a:lnTo>
                    <a:pt x="18" y="13"/>
                  </a:lnTo>
                  <a:lnTo>
                    <a:pt x="19" y="11"/>
                  </a:lnTo>
                  <a:lnTo>
                    <a:pt x="21" y="9"/>
                  </a:lnTo>
                  <a:lnTo>
                    <a:pt x="23" y="9"/>
                  </a:lnTo>
                  <a:lnTo>
                    <a:pt x="16" y="0"/>
                  </a:lnTo>
                  <a:lnTo>
                    <a:pt x="14" y="0"/>
                  </a:lnTo>
                  <a:lnTo>
                    <a:pt x="14" y="2"/>
                  </a:lnTo>
                  <a:lnTo>
                    <a:pt x="12" y="3"/>
                  </a:lnTo>
                  <a:lnTo>
                    <a:pt x="10" y="5"/>
                  </a:lnTo>
                  <a:lnTo>
                    <a:pt x="6" y="7"/>
                  </a:lnTo>
                  <a:lnTo>
                    <a:pt x="4" y="11"/>
                  </a:lnTo>
                  <a:lnTo>
                    <a:pt x="2" y="15"/>
                  </a:lnTo>
                  <a:lnTo>
                    <a:pt x="0" y="19"/>
                  </a:lnTo>
                  <a:lnTo>
                    <a:pt x="2" y="15"/>
                  </a:lnTo>
                  <a:lnTo>
                    <a:pt x="1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1" name="Freeform 197"/>
            <p:cNvSpPr/>
            <p:nvPr/>
          </p:nvSpPr>
          <p:spPr bwMode="auto">
            <a:xfrm>
              <a:off x="3581" y="1605"/>
              <a:ext cx="19" cy="19"/>
            </a:xfrm>
            <a:custGeom>
              <a:avLst/>
              <a:gdLst>
                <a:gd name="T0" fmla="*/ 4 w 19"/>
                <a:gd name="T1" fmla="*/ 19 h 19"/>
                <a:gd name="T2" fmla="*/ 2 w 19"/>
                <a:gd name="T3" fmla="*/ 19 h 19"/>
                <a:gd name="T4" fmla="*/ 5 w 19"/>
                <a:gd name="T5" fmla="*/ 19 h 19"/>
                <a:gd name="T6" fmla="*/ 7 w 19"/>
                <a:gd name="T7" fmla="*/ 17 h 19"/>
                <a:gd name="T8" fmla="*/ 11 w 19"/>
                <a:gd name="T9" fmla="*/ 15 h 19"/>
                <a:gd name="T10" fmla="*/ 13 w 19"/>
                <a:gd name="T11" fmla="*/ 15 h 19"/>
                <a:gd name="T12" fmla="*/ 15 w 19"/>
                <a:gd name="T13" fmla="*/ 13 h 19"/>
                <a:gd name="T14" fmla="*/ 17 w 19"/>
                <a:gd name="T15" fmla="*/ 11 h 19"/>
                <a:gd name="T16" fmla="*/ 19 w 19"/>
                <a:gd name="T17" fmla="*/ 10 h 19"/>
                <a:gd name="T18" fmla="*/ 11 w 19"/>
                <a:gd name="T19" fmla="*/ 0 h 19"/>
                <a:gd name="T20" fmla="*/ 9 w 19"/>
                <a:gd name="T21" fmla="*/ 2 h 19"/>
                <a:gd name="T22" fmla="*/ 9 w 19"/>
                <a:gd name="T23" fmla="*/ 4 h 19"/>
                <a:gd name="T24" fmla="*/ 5 w 19"/>
                <a:gd name="T25" fmla="*/ 4 h 19"/>
                <a:gd name="T26" fmla="*/ 4 w 19"/>
                <a:gd name="T27" fmla="*/ 6 h 19"/>
                <a:gd name="T28" fmla="*/ 2 w 19"/>
                <a:gd name="T29" fmla="*/ 8 h 19"/>
                <a:gd name="T30" fmla="*/ 0 w 19"/>
                <a:gd name="T31" fmla="*/ 8 h 19"/>
                <a:gd name="T32" fmla="*/ 4 w 19"/>
                <a:gd name="T33" fmla="*/ 1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9"/>
                <a:gd name="T53" fmla="*/ 19 w 1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9">
                  <a:moveTo>
                    <a:pt x="4" y="19"/>
                  </a:moveTo>
                  <a:lnTo>
                    <a:pt x="2" y="19"/>
                  </a:lnTo>
                  <a:lnTo>
                    <a:pt x="5" y="19"/>
                  </a:lnTo>
                  <a:lnTo>
                    <a:pt x="7" y="17"/>
                  </a:lnTo>
                  <a:lnTo>
                    <a:pt x="11" y="15"/>
                  </a:lnTo>
                  <a:lnTo>
                    <a:pt x="13" y="15"/>
                  </a:lnTo>
                  <a:lnTo>
                    <a:pt x="15" y="13"/>
                  </a:lnTo>
                  <a:lnTo>
                    <a:pt x="17" y="11"/>
                  </a:lnTo>
                  <a:lnTo>
                    <a:pt x="19" y="10"/>
                  </a:lnTo>
                  <a:lnTo>
                    <a:pt x="11" y="0"/>
                  </a:lnTo>
                  <a:lnTo>
                    <a:pt x="9" y="2"/>
                  </a:lnTo>
                  <a:lnTo>
                    <a:pt x="9" y="4"/>
                  </a:lnTo>
                  <a:lnTo>
                    <a:pt x="5" y="4"/>
                  </a:lnTo>
                  <a:lnTo>
                    <a:pt x="4" y="6"/>
                  </a:lnTo>
                  <a:lnTo>
                    <a:pt x="2" y="8"/>
                  </a:lnTo>
                  <a:lnTo>
                    <a:pt x="0" y="8"/>
                  </a:lnTo>
                  <a:lnTo>
                    <a:pt x="4"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2" name="Freeform 198"/>
            <p:cNvSpPr/>
            <p:nvPr/>
          </p:nvSpPr>
          <p:spPr bwMode="auto">
            <a:xfrm>
              <a:off x="3560" y="1613"/>
              <a:ext cx="25" cy="21"/>
            </a:xfrm>
            <a:custGeom>
              <a:avLst/>
              <a:gdLst>
                <a:gd name="T0" fmla="*/ 9 w 25"/>
                <a:gd name="T1" fmla="*/ 21 h 21"/>
                <a:gd name="T2" fmla="*/ 11 w 25"/>
                <a:gd name="T3" fmla="*/ 19 h 21"/>
                <a:gd name="T4" fmla="*/ 15 w 25"/>
                <a:gd name="T5" fmla="*/ 17 h 21"/>
                <a:gd name="T6" fmla="*/ 17 w 25"/>
                <a:gd name="T7" fmla="*/ 15 h 21"/>
                <a:gd name="T8" fmla="*/ 19 w 25"/>
                <a:gd name="T9" fmla="*/ 13 h 21"/>
                <a:gd name="T10" fmla="*/ 21 w 25"/>
                <a:gd name="T11" fmla="*/ 13 h 21"/>
                <a:gd name="T12" fmla="*/ 23 w 25"/>
                <a:gd name="T13" fmla="*/ 13 h 21"/>
                <a:gd name="T14" fmla="*/ 25 w 25"/>
                <a:gd name="T15" fmla="*/ 11 h 21"/>
                <a:gd name="T16" fmla="*/ 21 w 25"/>
                <a:gd name="T17" fmla="*/ 0 h 21"/>
                <a:gd name="T18" fmla="*/ 21 w 25"/>
                <a:gd name="T19" fmla="*/ 2 h 21"/>
                <a:gd name="T20" fmla="*/ 19 w 25"/>
                <a:gd name="T21" fmla="*/ 2 h 21"/>
                <a:gd name="T22" fmla="*/ 17 w 25"/>
                <a:gd name="T23" fmla="*/ 2 h 21"/>
                <a:gd name="T24" fmla="*/ 13 w 25"/>
                <a:gd name="T25" fmla="*/ 3 h 21"/>
                <a:gd name="T26" fmla="*/ 11 w 25"/>
                <a:gd name="T27" fmla="*/ 5 h 21"/>
                <a:gd name="T28" fmla="*/ 7 w 25"/>
                <a:gd name="T29" fmla="*/ 7 h 21"/>
                <a:gd name="T30" fmla="*/ 3 w 25"/>
                <a:gd name="T31" fmla="*/ 9 h 21"/>
                <a:gd name="T32" fmla="*/ 0 w 25"/>
                <a:gd name="T33" fmla="*/ 13 h 21"/>
                <a:gd name="T34" fmla="*/ 1 w 25"/>
                <a:gd name="T35" fmla="*/ 11 h 21"/>
                <a:gd name="T36" fmla="*/ 9 w 25"/>
                <a:gd name="T37" fmla="*/ 21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1"/>
                <a:gd name="T59" fmla="*/ 25 w 25"/>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1">
                  <a:moveTo>
                    <a:pt x="9" y="21"/>
                  </a:moveTo>
                  <a:lnTo>
                    <a:pt x="11" y="19"/>
                  </a:lnTo>
                  <a:lnTo>
                    <a:pt x="15" y="17"/>
                  </a:lnTo>
                  <a:lnTo>
                    <a:pt x="17" y="15"/>
                  </a:lnTo>
                  <a:lnTo>
                    <a:pt x="19" y="13"/>
                  </a:lnTo>
                  <a:lnTo>
                    <a:pt x="21" y="13"/>
                  </a:lnTo>
                  <a:lnTo>
                    <a:pt x="23" y="13"/>
                  </a:lnTo>
                  <a:lnTo>
                    <a:pt x="25" y="11"/>
                  </a:lnTo>
                  <a:lnTo>
                    <a:pt x="21" y="0"/>
                  </a:lnTo>
                  <a:lnTo>
                    <a:pt x="21" y="2"/>
                  </a:lnTo>
                  <a:lnTo>
                    <a:pt x="19" y="2"/>
                  </a:lnTo>
                  <a:lnTo>
                    <a:pt x="17" y="2"/>
                  </a:lnTo>
                  <a:lnTo>
                    <a:pt x="13" y="3"/>
                  </a:lnTo>
                  <a:lnTo>
                    <a:pt x="11" y="5"/>
                  </a:lnTo>
                  <a:lnTo>
                    <a:pt x="7" y="7"/>
                  </a:lnTo>
                  <a:lnTo>
                    <a:pt x="3" y="9"/>
                  </a:lnTo>
                  <a:lnTo>
                    <a:pt x="0" y="13"/>
                  </a:lnTo>
                  <a:lnTo>
                    <a:pt x="1" y="11"/>
                  </a:lnTo>
                  <a:lnTo>
                    <a:pt x="9"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3" name="Freeform 199"/>
            <p:cNvSpPr/>
            <p:nvPr/>
          </p:nvSpPr>
          <p:spPr bwMode="auto">
            <a:xfrm>
              <a:off x="3542" y="1624"/>
              <a:ext cx="27" cy="21"/>
            </a:xfrm>
            <a:custGeom>
              <a:avLst/>
              <a:gdLst>
                <a:gd name="T0" fmla="*/ 6 w 27"/>
                <a:gd name="T1" fmla="*/ 21 h 21"/>
                <a:gd name="T2" fmla="*/ 4 w 27"/>
                <a:gd name="T3" fmla="*/ 21 h 21"/>
                <a:gd name="T4" fmla="*/ 8 w 27"/>
                <a:gd name="T5" fmla="*/ 21 h 21"/>
                <a:gd name="T6" fmla="*/ 12 w 27"/>
                <a:gd name="T7" fmla="*/ 19 h 21"/>
                <a:gd name="T8" fmla="*/ 16 w 27"/>
                <a:gd name="T9" fmla="*/ 17 h 21"/>
                <a:gd name="T10" fmla="*/ 19 w 27"/>
                <a:gd name="T11" fmla="*/ 16 h 21"/>
                <a:gd name="T12" fmla="*/ 21 w 27"/>
                <a:gd name="T13" fmla="*/ 14 h 21"/>
                <a:gd name="T14" fmla="*/ 25 w 27"/>
                <a:gd name="T15" fmla="*/ 12 h 21"/>
                <a:gd name="T16" fmla="*/ 27 w 27"/>
                <a:gd name="T17" fmla="*/ 10 h 21"/>
                <a:gd name="T18" fmla="*/ 19 w 27"/>
                <a:gd name="T19" fmla="*/ 0 h 21"/>
                <a:gd name="T20" fmla="*/ 18 w 27"/>
                <a:gd name="T21" fmla="*/ 2 h 21"/>
                <a:gd name="T22" fmla="*/ 16 w 27"/>
                <a:gd name="T23" fmla="*/ 4 h 21"/>
                <a:gd name="T24" fmla="*/ 14 w 27"/>
                <a:gd name="T25" fmla="*/ 4 h 21"/>
                <a:gd name="T26" fmla="*/ 10 w 27"/>
                <a:gd name="T27" fmla="*/ 6 h 21"/>
                <a:gd name="T28" fmla="*/ 8 w 27"/>
                <a:gd name="T29" fmla="*/ 8 h 21"/>
                <a:gd name="T30" fmla="*/ 4 w 27"/>
                <a:gd name="T31" fmla="*/ 10 h 21"/>
                <a:gd name="T32" fmla="*/ 0 w 27"/>
                <a:gd name="T33" fmla="*/ 10 h 21"/>
                <a:gd name="T34" fmla="*/ 0 w 27"/>
                <a:gd name="T35" fmla="*/ 12 h 21"/>
                <a:gd name="T36" fmla="*/ 6 w 27"/>
                <a:gd name="T37" fmla="*/ 21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1"/>
                <a:gd name="T59" fmla="*/ 27 w 27"/>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1">
                  <a:moveTo>
                    <a:pt x="6" y="21"/>
                  </a:moveTo>
                  <a:lnTo>
                    <a:pt x="4" y="21"/>
                  </a:lnTo>
                  <a:lnTo>
                    <a:pt x="8" y="21"/>
                  </a:lnTo>
                  <a:lnTo>
                    <a:pt x="12" y="19"/>
                  </a:lnTo>
                  <a:lnTo>
                    <a:pt x="16" y="17"/>
                  </a:lnTo>
                  <a:lnTo>
                    <a:pt x="19" y="16"/>
                  </a:lnTo>
                  <a:lnTo>
                    <a:pt x="21" y="14"/>
                  </a:lnTo>
                  <a:lnTo>
                    <a:pt x="25" y="12"/>
                  </a:lnTo>
                  <a:lnTo>
                    <a:pt x="27" y="10"/>
                  </a:lnTo>
                  <a:lnTo>
                    <a:pt x="19" y="0"/>
                  </a:lnTo>
                  <a:lnTo>
                    <a:pt x="18" y="2"/>
                  </a:lnTo>
                  <a:lnTo>
                    <a:pt x="16" y="4"/>
                  </a:lnTo>
                  <a:lnTo>
                    <a:pt x="14" y="4"/>
                  </a:lnTo>
                  <a:lnTo>
                    <a:pt x="10" y="6"/>
                  </a:lnTo>
                  <a:lnTo>
                    <a:pt x="8" y="8"/>
                  </a:lnTo>
                  <a:lnTo>
                    <a:pt x="4" y="10"/>
                  </a:lnTo>
                  <a:lnTo>
                    <a:pt x="0" y="10"/>
                  </a:lnTo>
                  <a:lnTo>
                    <a:pt x="0" y="12"/>
                  </a:lnTo>
                  <a:lnTo>
                    <a:pt x="6"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4" name="Freeform 200"/>
            <p:cNvSpPr/>
            <p:nvPr/>
          </p:nvSpPr>
          <p:spPr bwMode="auto">
            <a:xfrm>
              <a:off x="3525" y="1636"/>
              <a:ext cx="23" cy="21"/>
            </a:xfrm>
            <a:custGeom>
              <a:avLst/>
              <a:gdLst>
                <a:gd name="T0" fmla="*/ 12 w 23"/>
                <a:gd name="T1" fmla="*/ 19 h 21"/>
                <a:gd name="T2" fmla="*/ 10 w 23"/>
                <a:gd name="T3" fmla="*/ 21 h 21"/>
                <a:gd name="T4" fmla="*/ 13 w 23"/>
                <a:gd name="T5" fmla="*/ 17 h 21"/>
                <a:gd name="T6" fmla="*/ 15 w 23"/>
                <a:gd name="T7" fmla="*/ 15 h 21"/>
                <a:gd name="T8" fmla="*/ 17 w 23"/>
                <a:gd name="T9" fmla="*/ 13 h 21"/>
                <a:gd name="T10" fmla="*/ 19 w 23"/>
                <a:gd name="T11" fmla="*/ 11 h 21"/>
                <a:gd name="T12" fmla="*/ 21 w 23"/>
                <a:gd name="T13" fmla="*/ 11 h 21"/>
                <a:gd name="T14" fmla="*/ 21 w 23"/>
                <a:gd name="T15" fmla="*/ 9 h 21"/>
                <a:gd name="T16" fmla="*/ 23 w 23"/>
                <a:gd name="T17" fmla="*/ 9 h 21"/>
                <a:gd name="T18" fmla="*/ 17 w 23"/>
                <a:gd name="T19" fmla="*/ 0 h 21"/>
                <a:gd name="T20" fmla="*/ 15 w 23"/>
                <a:gd name="T21" fmla="*/ 0 h 21"/>
                <a:gd name="T22" fmla="*/ 13 w 23"/>
                <a:gd name="T23" fmla="*/ 2 h 21"/>
                <a:gd name="T24" fmla="*/ 12 w 23"/>
                <a:gd name="T25" fmla="*/ 2 h 21"/>
                <a:gd name="T26" fmla="*/ 10 w 23"/>
                <a:gd name="T27" fmla="*/ 4 h 21"/>
                <a:gd name="T28" fmla="*/ 8 w 23"/>
                <a:gd name="T29" fmla="*/ 5 h 21"/>
                <a:gd name="T30" fmla="*/ 4 w 23"/>
                <a:gd name="T31" fmla="*/ 9 h 21"/>
                <a:gd name="T32" fmla="*/ 2 w 23"/>
                <a:gd name="T33" fmla="*/ 11 h 21"/>
                <a:gd name="T34" fmla="*/ 0 w 23"/>
                <a:gd name="T35" fmla="*/ 13 h 21"/>
                <a:gd name="T36" fmla="*/ 12 w 23"/>
                <a:gd name="T37" fmla="*/ 19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1"/>
                <a:gd name="T59" fmla="*/ 23 w 23"/>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1">
                  <a:moveTo>
                    <a:pt x="12" y="19"/>
                  </a:moveTo>
                  <a:lnTo>
                    <a:pt x="10" y="21"/>
                  </a:lnTo>
                  <a:lnTo>
                    <a:pt x="13" y="17"/>
                  </a:lnTo>
                  <a:lnTo>
                    <a:pt x="15" y="15"/>
                  </a:lnTo>
                  <a:lnTo>
                    <a:pt x="17" y="13"/>
                  </a:lnTo>
                  <a:lnTo>
                    <a:pt x="19" y="11"/>
                  </a:lnTo>
                  <a:lnTo>
                    <a:pt x="21" y="11"/>
                  </a:lnTo>
                  <a:lnTo>
                    <a:pt x="21" y="9"/>
                  </a:lnTo>
                  <a:lnTo>
                    <a:pt x="23" y="9"/>
                  </a:lnTo>
                  <a:lnTo>
                    <a:pt x="17" y="0"/>
                  </a:lnTo>
                  <a:lnTo>
                    <a:pt x="15" y="0"/>
                  </a:lnTo>
                  <a:lnTo>
                    <a:pt x="13" y="2"/>
                  </a:lnTo>
                  <a:lnTo>
                    <a:pt x="12" y="2"/>
                  </a:lnTo>
                  <a:lnTo>
                    <a:pt x="10" y="4"/>
                  </a:lnTo>
                  <a:lnTo>
                    <a:pt x="8" y="5"/>
                  </a:lnTo>
                  <a:lnTo>
                    <a:pt x="4" y="9"/>
                  </a:lnTo>
                  <a:lnTo>
                    <a:pt x="2" y="11"/>
                  </a:lnTo>
                  <a:lnTo>
                    <a:pt x="0" y="13"/>
                  </a:lnTo>
                  <a:lnTo>
                    <a:pt x="12"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5" name="Freeform 201"/>
            <p:cNvSpPr/>
            <p:nvPr/>
          </p:nvSpPr>
          <p:spPr bwMode="auto">
            <a:xfrm>
              <a:off x="3512" y="1649"/>
              <a:ext cx="25" cy="27"/>
            </a:xfrm>
            <a:custGeom>
              <a:avLst/>
              <a:gdLst>
                <a:gd name="T0" fmla="*/ 9 w 25"/>
                <a:gd name="T1" fmla="*/ 27 h 27"/>
                <a:gd name="T2" fmla="*/ 11 w 25"/>
                <a:gd name="T3" fmla="*/ 25 h 27"/>
                <a:gd name="T4" fmla="*/ 13 w 25"/>
                <a:gd name="T5" fmla="*/ 21 h 27"/>
                <a:gd name="T6" fmla="*/ 15 w 25"/>
                <a:gd name="T7" fmla="*/ 17 h 27"/>
                <a:gd name="T8" fmla="*/ 19 w 25"/>
                <a:gd name="T9" fmla="*/ 15 h 27"/>
                <a:gd name="T10" fmla="*/ 21 w 25"/>
                <a:gd name="T11" fmla="*/ 12 h 27"/>
                <a:gd name="T12" fmla="*/ 23 w 25"/>
                <a:gd name="T13" fmla="*/ 10 h 27"/>
                <a:gd name="T14" fmla="*/ 23 w 25"/>
                <a:gd name="T15" fmla="*/ 8 h 27"/>
                <a:gd name="T16" fmla="*/ 25 w 25"/>
                <a:gd name="T17" fmla="*/ 6 h 27"/>
                <a:gd name="T18" fmla="*/ 13 w 25"/>
                <a:gd name="T19" fmla="*/ 0 h 27"/>
                <a:gd name="T20" fmla="*/ 11 w 25"/>
                <a:gd name="T21" fmla="*/ 2 h 27"/>
                <a:gd name="T22" fmla="*/ 11 w 25"/>
                <a:gd name="T23" fmla="*/ 4 h 27"/>
                <a:gd name="T24" fmla="*/ 7 w 25"/>
                <a:gd name="T25" fmla="*/ 8 h 27"/>
                <a:gd name="T26" fmla="*/ 5 w 25"/>
                <a:gd name="T27" fmla="*/ 12 h 27"/>
                <a:gd name="T28" fmla="*/ 3 w 25"/>
                <a:gd name="T29" fmla="*/ 14 h 27"/>
                <a:gd name="T30" fmla="*/ 2 w 25"/>
                <a:gd name="T31" fmla="*/ 17 h 27"/>
                <a:gd name="T32" fmla="*/ 0 w 25"/>
                <a:gd name="T33" fmla="*/ 17 h 27"/>
                <a:gd name="T34" fmla="*/ 9 w 25"/>
                <a:gd name="T35" fmla="*/ 27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7"/>
                <a:gd name="T56" fmla="*/ 25 w 25"/>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7">
                  <a:moveTo>
                    <a:pt x="9" y="27"/>
                  </a:moveTo>
                  <a:lnTo>
                    <a:pt x="11" y="25"/>
                  </a:lnTo>
                  <a:lnTo>
                    <a:pt x="13" y="21"/>
                  </a:lnTo>
                  <a:lnTo>
                    <a:pt x="15" y="17"/>
                  </a:lnTo>
                  <a:lnTo>
                    <a:pt x="19" y="15"/>
                  </a:lnTo>
                  <a:lnTo>
                    <a:pt x="21" y="12"/>
                  </a:lnTo>
                  <a:lnTo>
                    <a:pt x="23" y="10"/>
                  </a:lnTo>
                  <a:lnTo>
                    <a:pt x="23" y="8"/>
                  </a:lnTo>
                  <a:lnTo>
                    <a:pt x="25" y="6"/>
                  </a:lnTo>
                  <a:lnTo>
                    <a:pt x="13" y="0"/>
                  </a:lnTo>
                  <a:lnTo>
                    <a:pt x="11" y="2"/>
                  </a:lnTo>
                  <a:lnTo>
                    <a:pt x="11" y="4"/>
                  </a:lnTo>
                  <a:lnTo>
                    <a:pt x="7" y="8"/>
                  </a:lnTo>
                  <a:lnTo>
                    <a:pt x="5" y="12"/>
                  </a:lnTo>
                  <a:lnTo>
                    <a:pt x="3" y="14"/>
                  </a:lnTo>
                  <a:lnTo>
                    <a:pt x="2" y="17"/>
                  </a:lnTo>
                  <a:lnTo>
                    <a:pt x="0" y="17"/>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6" name="Freeform 202"/>
            <p:cNvSpPr/>
            <p:nvPr/>
          </p:nvSpPr>
          <p:spPr bwMode="auto">
            <a:xfrm>
              <a:off x="3502" y="1666"/>
              <a:ext cx="23" cy="23"/>
            </a:xfrm>
            <a:custGeom>
              <a:avLst/>
              <a:gdLst>
                <a:gd name="T0" fmla="*/ 13 w 23"/>
                <a:gd name="T1" fmla="*/ 12 h 23"/>
                <a:gd name="T2" fmla="*/ 15 w 23"/>
                <a:gd name="T3" fmla="*/ 10 h 23"/>
                <a:gd name="T4" fmla="*/ 10 w 23"/>
                <a:gd name="T5" fmla="*/ 12 h 23"/>
                <a:gd name="T6" fmla="*/ 13 w 23"/>
                <a:gd name="T7" fmla="*/ 16 h 23"/>
                <a:gd name="T8" fmla="*/ 13 w 23"/>
                <a:gd name="T9" fmla="*/ 18 h 23"/>
                <a:gd name="T10" fmla="*/ 13 w 23"/>
                <a:gd name="T11" fmla="*/ 16 h 23"/>
                <a:gd name="T12" fmla="*/ 17 w 23"/>
                <a:gd name="T13" fmla="*/ 12 h 23"/>
                <a:gd name="T14" fmla="*/ 17 w 23"/>
                <a:gd name="T15" fmla="*/ 10 h 23"/>
                <a:gd name="T16" fmla="*/ 19 w 23"/>
                <a:gd name="T17" fmla="*/ 10 h 23"/>
                <a:gd name="T18" fmla="*/ 10 w 23"/>
                <a:gd name="T19" fmla="*/ 0 h 23"/>
                <a:gd name="T20" fmla="*/ 10 w 23"/>
                <a:gd name="T21" fmla="*/ 2 h 23"/>
                <a:gd name="T22" fmla="*/ 8 w 23"/>
                <a:gd name="T23" fmla="*/ 4 h 23"/>
                <a:gd name="T24" fmla="*/ 4 w 23"/>
                <a:gd name="T25" fmla="*/ 8 h 23"/>
                <a:gd name="T26" fmla="*/ 2 w 23"/>
                <a:gd name="T27" fmla="*/ 12 h 23"/>
                <a:gd name="T28" fmla="*/ 0 w 23"/>
                <a:gd name="T29" fmla="*/ 18 h 23"/>
                <a:gd name="T30" fmla="*/ 6 w 23"/>
                <a:gd name="T31" fmla="*/ 23 h 23"/>
                <a:gd name="T32" fmla="*/ 13 w 23"/>
                <a:gd name="T33" fmla="*/ 23 h 23"/>
                <a:gd name="T34" fmla="*/ 21 w 23"/>
                <a:gd name="T35" fmla="*/ 21 h 23"/>
                <a:gd name="T36" fmla="*/ 23 w 23"/>
                <a:gd name="T37" fmla="*/ 20 h 23"/>
                <a:gd name="T38" fmla="*/ 13 w 23"/>
                <a:gd name="T39" fmla="*/ 12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23"/>
                <a:gd name="T62" fmla="*/ 23 w 23"/>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23">
                  <a:moveTo>
                    <a:pt x="13" y="12"/>
                  </a:moveTo>
                  <a:lnTo>
                    <a:pt x="15" y="10"/>
                  </a:lnTo>
                  <a:lnTo>
                    <a:pt x="10" y="12"/>
                  </a:lnTo>
                  <a:lnTo>
                    <a:pt x="13" y="16"/>
                  </a:lnTo>
                  <a:lnTo>
                    <a:pt x="13" y="18"/>
                  </a:lnTo>
                  <a:lnTo>
                    <a:pt x="13" y="16"/>
                  </a:lnTo>
                  <a:lnTo>
                    <a:pt x="17" y="12"/>
                  </a:lnTo>
                  <a:lnTo>
                    <a:pt x="17" y="10"/>
                  </a:lnTo>
                  <a:lnTo>
                    <a:pt x="19" y="10"/>
                  </a:lnTo>
                  <a:lnTo>
                    <a:pt x="10" y="0"/>
                  </a:lnTo>
                  <a:lnTo>
                    <a:pt x="10" y="2"/>
                  </a:lnTo>
                  <a:lnTo>
                    <a:pt x="8" y="4"/>
                  </a:lnTo>
                  <a:lnTo>
                    <a:pt x="4" y="8"/>
                  </a:lnTo>
                  <a:lnTo>
                    <a:pt x="2" y="12"/>
                  </a:lnTo>
                  <a:lnTo>
                    <a:pt x="0" y="18"/>
                  </a:lnTo>
                  <a:lnTo>
                    <a:pt x="6" y="23"/>
                  </a:lnTo>
                  <a:lnTo>
                    <a:pt x="13" y="23"/>
                  </a:lnTo>
                  <a:lnTo>
                    <a:pt x="21" y="21"/>
                  </a:lnTo>
                  <a:lnTo>
                    <a:pt x="23" y="20"/>
                  </a:ln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7" name="Freeform 203"/>
            <p:cNvSpPr/>
            <p:nvPr/>
          </p:nvSpPr>
          <p:spPr bwMode="auto">
            <a:xfrm>
              <a:off x="3515" y="1659"/>
              <a:ext cx="27" cy="27"/>
            </a:xfrm>
            <a:custGeom>
              <a:avLst/>
              <a:gdLst>
                <a:gd name="T0" fmla="*/ 25 w 27"/>
                <a:gd name="T1" fmla="*/ 0 h 27"/>
                <a:gd name="T2" fmla="*/ 27 w 27"/>
                <a:gd name="T3" fmla="*/ 0 h 27"/>
                <a:gd name="T4" fmla="*/ 22 w 27"/>
                <a:gd name="T5" fmla="*/ 2 h 27"/>
                <a:gd name="T6" fmla="*/ 16 w 27"/>
                <a:gd name="T7" fmla="*/ 4 h 27"/>
                <a:gd name="T8" fmla="*/ 12 w 27"/>
                <a:gd name="T9" fmla="*/ 5 h 27"/>
                <a:gd name="T10" fmla="*/ 8 w 27"/>
                <a:gd name="T11" fmla="*/ 9 h 27"/>
                <a:gd name="T12" fmla="*/ 4 w 27"/>
                <a:gd name="T13" fmla="*/ 13 h 27"/>
                <a:gd name="T14" fmla="*/ 2 w 27"/>
                <a:gd name="T15" fmla="*/ 15 h 27"/>
                <a:gd name="T16" fmla="*/ 0 w 27"/>
                <a:gd name="T17" fmla="*/ 17 h 27"/>
                <a:gd name="T18" fmla="*/ 0 w 27"/>
                <a:gd name="T19" fmla="*/ 19 h 27"/>
                <a:gd name="T20" fmla="*/ 10 w 27"/>
                <a:gd name="T21" fmla="*/ 27 h 27"/>
                <a:gd name="T22" fmla="*/ 10 w 27"/>
                <a:gd name="T23" fmla="*/ 25 h 27"/>
                <a:gd name="T24" fmla="*/ 12 w 27"/>
                <a:gd name="T25" fmla="*/ 23 h 27"/>
                <a:gd name="T26" fmla="*/ 14 w 27"/>
                <a:gd name="T27" fmla="*/ 21 h 27"/>
                <a:gd name="T28" fmla="*/ 16 w 27"/>
                <a:gd name="T29" fmla="*/ 19 h 27"/>
                <a:gd name="T30" fmla="*/ 20 w 27"/>
                <a:gd name="T31" fmla="*/ 15 h 27"/>
                <a:gd name="T32" fmla="*/ 22 w 27"/>
                <a:gd name="T33" fmla="*/ 13 h 27"/>
                <a:gd name="T34" fmla="*/ 23 w 27"/>
                <a:gd name="T35" fmla="*/ 13 h 27"/>
                <a:gd name="T36" fmla="*/ 25 w 27"/>
                <a:gd name="T37" fmla="*/ 13 h 27"/>
                <a:gd name="T38" fmla="*/ 27 w 27"/>
                <a:gd name="T39" fmla="*/ 13 h 27"/>
                <a:gd name="T40" fmla="*/ 25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5" y="0"/>
                  </a:moveTo>
                  <a:lnTo>
                    <a:pt x="27" y="0"/>
                  </a:lnTo>
                  <a:lnTo>
                    <a:pt x="22" y="2"/>
                  </a:lnTo>
                  <a:lnTo>
                    <a:pt x="16" y="4"/>
                  </a:lnTo>
                  <a:lnTo>
                    <a:pt x="12" y="5"/>
                  </a:lnTo>
                  <a:lnTo>
                    <a:pt x="8" y="9"/>
                  </a:lnTo>
                  <a:lnTo>
                    <a:pt x="4" y="13"/>
                  </a:lnTo>
                  <a:lnTo>
                    <a:pt x="2" y="15"/>
                  </a:lnTo>
                  <a:lnTo>
                    <a:pt x="0" y="17"/>
                  </a:lnTo>
                  <a:lnTo>
                    <a:pt x="0" y="19"/>
                  </a:lnTo>
                  <a:lnTo>
                    <a:pt x="10" y="27"/>
                  </a:lnTo>
                  <a:lnTo>
                    <a:pt x="10" y="25"/>
                  </a:lnTo>
                  <a:lnTo>
                    <a:pt x="12" y="23"/>
                  </a:lnTo>
                  <a:lnTo>
                    <a:pt x="14" y="21"/>
                  </a:lnTo>
                  <a:lnTo>
                    <a:pt x="16" y="19"/>
                  </a:lnTo>
                  <a:lnTo>
                    <a:pt x="20" y="15"/>
                  </a:lnTo>
                  <a:lnTo>
                    <a:pt x="22" y="13"/>
                  </a:lnTo>
                  <a:lnTo>
                    <a:pt x="23" y="13"/>
                  </a:lnTo>
                  <a:lnTo>
                    <a:pt x="25" y="13"/>
                  </a:lnTo>
                  <a:lnTo>
                    <a:pt x="27" y="13"/>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8" name="Freeform 204"/>
            <p:cNvSpPr/>
            <p:nvPr/>
          </p:nvSpPr>
          <p:spPr bwMode="auto">
            <a:xfrm>
              <a:off x="3540" y="1647"/>
              <a:ext cx="33" cy="25"/>
            </a:xfrm>
            <a:custGeom>
              <a:avLst/>
              <a:gdLst>
                <a:gd name="T0" fmla="*/ 25 w 33"/>
                <a:gd name="T1" fmla="*/ 0 h 25"/>
                <a:gd name="T2" fmla="*/ 20 w 33"/>
                <a:gd name="T3" fmla="*/ 4 h 25"/>
                <a:gd name="T4" fmla="*/ 16 w 33"/>
                <a:gd name="T5" fmla="*/ 6 h 25"/>
                <a:gd name="T6" fmla="*/ 12 w 33"/>
                <a:gd name="T7" fmla="*/ 8 h 25"/>
                <a:gd name="T8" fmla="*/ 8 w 33"/>
                <a:gd name="T9" fmla="*/ 10 h 25"/>
                <a:gd name="T10" fmla="*/ 4 w 33"/>
                <a:gd name="T11" fmla="*/ 12 h 25"/>
                <a:gd name="T12" fmla="*/ 2 w 33"/>
                <a:gd name="T13" fmla="*/ 12 h 25"/>
                <a:gd name="T14" fmla="*/ 0 w 33"/>
                <a:gd name="T15" fmla="*/ 12 h 25"/>
                <a:gd name="T16" fmla="*/ 2 w 33"/>
                <a:gd name="T17" fmla="*/ 25 h 25"/>
                <a:gd name="T18" fmla="*/ 4 w 33"/>
                <a:gd name="T19" fmla="*/ 23 h 25"/>
                <a:gd name="T20" fmla="*/ 8 w 33"/>
                <a:gd name="T21" fmla="*/ 23 h 25"/>
                <a:gd name="T22" fmla="*/ 12 w 33"/>
                <a:gd name="T23" fmla="*/ 21 h 25"/>
                <a:gd name="T24" fmla="*/ 16 w 33"/>
                <a:gd name="T25" fmla="*/ 19 h 25"/>
                <a:gd name="T26" fmla="*/ 21 w 33"/>
                <a:gd name="T27" fmla="*/ 17 h 25"/>
                <a:gd name="T28" fmla="*/ 27 w 33"/>
                <a:gd name="T29" fmla="*/ 14 h 25"/>
                <a:gd name="T30" fmla="*/ 33 w 33"/>
                <a:gd name="T31" fmla="*/ 10 h 25"/>
                <a:gd name="T32" fmla="*/ 25 w 33"/>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25"/>
                <a:gd name="T53" fmla="*/ 33 w 33"/>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25">
                  <a:moveTo>
                    <a:pt x="25" y="0"/>
                  </a:moveTo>
                  <a:lnTo>
                    <a:pt x="20" y="4"/>
                  </a:lnTo>
                  <a:lnTo>
                    <a:pt x="16" y="6"/>
                  </a:lnTo>
                  <a:lnTo>
                    <a:pt x="12" y="8"/>
                  </a:lnTo>
                  <a:lnTo>
                    <a:pt x="8" y="10"/>
                  </a:lnTo>
                  <a:lnTo>
                    <a:pt x="4" y="12"/>
                  </a:lnTo>
                  <a:lnTo>
                    <a:pt x="2" y="12"/>
                  </a:lnTo>
                  <a:lnTo>
                    <a:pt x="0" y="12"/>
                  </a:lnTo>
                  <a:lnTo>
                    <a:pt x="2" y="25"/>
                  </a:lnTo>
                  <a:lnTo>
                    <a:pt x="4" y="23"/>
                  </a:lnTo>
                  <a:lnTo>
                    <a:pt x="8" y="23"/>
                  </a:lnTo>
                  <a:lnTo>
                    <a:pt x="12" y="21"/>
                  </a:lnTo>
                  <a:lnTo>
                    <a:pt x="16" y="19"/>
                  </a:lnTo>
                  <a:lnTo>
                    <a:pt x="21" y="17"/>
                  </a:lnTo>
                  <a:lnTo>
                    <a:pt x="27" y="14"/>
                  </a:lnTo>
                  <a:lnTo>
                    <a:pt x="33" y="1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69" name="Freeform 205"/>
            <p:cNvSpPr/>
            <p:nvPr/>
          </p:nvSpPr>
          <p:spPr bwMode="auto">
            <a:xfrm>
              <a:off x="3565" y="1630"/>
              <a:ext cx="33" cy="27"/>
            </a:xfrm>
            <a:custGeom>
              <a:avLst/>
              <a:gdLst>
                <a:gd name="T0" fmla="*/ 25 w 33"/>
                <a:gd name="T1" fmla="*/ 2 h 27"/>
                <a:gd name="T2" fmla="*/ 31 w 33"/>
                <a:gd name="T3" fmla="*/ 0 h 27"/>
                <a:gd name="T4" fmla="*/ 25 w 33"/>
                <a:gd name="T5" fmla="*/ 0 h 27"/>
                <a:gd name="T6" fmla="*/ 20 w 33"/>
                <a:gd name="T7" fmla="*/ 2 h 27"/>
                <a:gd name="T8" fmla="*/ 16 w 33"/>
                <a:gd name="T9" fmla="*/ 6 h 27"/>
                <a:gd name="T10" fmla="*/ 10 w 33"/>
                <a:gd name="T11" fmla="*/ 8 h 27"/>
                <a:gd name="T12" fmla="*/ 6 w 33"/>
                <a:gd name="T13" fmla="*/ 11 h 27"/>
                <a:gd name="T14" fmla="*/ 2 w 33"/>
                <a:gd name="T15" fmla="*/ 13 h 27"/>
                <a:gd name="T16" fmla="*/ 0 w 33"/>
                <a:gd name="T17" fmla="*/ 15 h 27"/>
                <a:gd name="T18" fmla="*/ 0 w 33"/>
                <a:gd name="T19" fmla="*/ 17 h 27"/>
                <a:gd name="T20" fmla="*/ 8 w 33"/>
                <a:gd name="T21" fmla="*/ 27 h 27"/>
                <a:gd name="T22" fmla="*/ 8 w 33"/>
                <a:gd name="T23" fmla="*/ 25 h 27"/>
                <a:gd name="T24" fmla="*/ 10 w 33"/>
                <a:gd name="T25" fmla="*/ 23 h 27"/>
                <a:gd name="T26" fmla="*/ 14 w 33"/>
                <a:gd name="T27" fmla="*/ 21 h 27"/>
                <a:gd name="T28" fmla="*/ 18 w 33"/>
                <a:gd name="T29" fmla="*/ 17 h 27"/>
                <a:gd name="T30" fmla="*/ 21 w 33"/>
                <a:gd name="T31" fmla="*/ 15 h 27"/>
                <a:gd name="T32" fmla="*/ 25 w 33"/>
                <a:gd name="T33" fmla="*/ 13 h 27"/>
                <a:gd name="T34" fmla="*/ 27 w 33"/>
                <a:gd name="T35" fmla="*/ 11 h 27"/>
                <a:gd name="T36" fmla="*/ 33 w 33"/>
                <a:gd name="T37" fmla="*/ 10 h 27"/>
                <a:gd name="T38" fmla="*/ 25 w 33"/>
                <a:gd name="T39" fmla="*/ 2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27"/>
                <a:gd name="T62" fmla="*/ 33 w 33"/>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27">
                  <a:moveTo>
                    <a:pt x="25" y="2"/>
                  </a:moveTo>
                  <a:lnTo>
                    <a:pt x="31" y="0"/>
                  </a:lnTo>
                  <a:lnTo>
                    <a:pt x="25" y="0"/>
                  </a:lnTo>
                  <a:lnTo>
                    <a:pt x="20" y="2"/>
                  </a:lnTo>
                  <a:lnTo>
                    <a:pt x="16" y="6"/>
                  </a:lnTo>
                  <a:lnTo>
                    <a:pt x="10" y="8"/>
                  </a:lnTo>
                  <a:lnTo>
                    <a:pt x="6" y="11"/>
                  </a:lnTo>
                  <a:lnTo>
                    <a:pt x="2" y="13"/>
                  </a:lnTo>
                  <a:lnTo>
                    <a:pt x="0" y="15"/>
                  </a:lnTo>
                  <a:lnTo>
                    <a:pt x="0" y="17"/>
                  </a:lnTo>
                  <a:lnTo>
                    <a:pt x="8" y="27"/>
                  </a:lnTo>
                  <a:lnTo>
                    <a:pt x="8" y="25"/>
                  </a:lnTo>
                  <a:lnTo>
                    <a:pt x="10" y="23"/>
                  </a:lnTo>
                  <a:lnTo>
                    <a:pt x="14" y="21"/>
                  </a:lnTo>
                  <a:lnTo>
                    <a:pt x="18" y="17"/>
                  </a:lnTo>
                  <a:lnTo>
                    <a:pt x="21" y="15"/>
                  </a:lnTo>
                  <a:lnTo>
                    <a:pt x="25" y="13"/>
                  </a:lnTo>
                  <a:lnTo>
                    <a:pt x="27" y="11"/>
                  </a:lnTo>
                  <a:lnTo>
                    <a:pt x="33" y="10"/>
                  </a:lnTo>
                  <a:lnTo>
                    <a:pt x="25"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0" name="Freeform 206"/>
            <p:cNvSpPr/>
            <p:nvPr/>
          </p:nvSpPr>
          <p:spPr bwMode="auto">
            <a:xfrm>
              <a:off x="3590" y="1628"/>
              <a:ext cx="19" cy="21"/>
            </a:xfrm>
            <a:custGeom>
              <a:avLst/>
              <a:gdLst>
                <a:gd name="T0" fmla="*/ 19 w 19"/>
                <a:gd name="T1" fmla="*/ 21 h 21"/>
                <a:gd name="T2" fmla="*/ 19 w 19"/>
                <a:gd name="T3" fmla="*/ 13 h 21"/>
                <a:gd name="T4" fmla="*/ 18 w 19"/>
                <a:gd name="T5" fmla="*/ 8 h 21"/>
                <a:gd name="T6" fmla="*/ 14 w 19"/>
                <a:gd name="T7" fmla="*/ 4 h 21"/>
                <a:gd name="T8" fmla="*/ 10 w 19"/>
                <a:gd name="T9" fmla="*/ 2 h 21"/>
                <a:gd name="T10" fmla="*/ 6 w 19"/>
                <a:gd name="T11" fmla="*/ 0 h 21"/>
                <a:gd name="T12" fmla="*/ 4 w 19"/>
                <a:gd name="T13" fmla="*/ 2 h 21"/>
                <a:gd name="T14" fmla="*/ 2 w 19"/>
                <a:gd name="T15" fmla="*/ 2 h 21"/>
                <a:gd name="T16" fmla="*/ 0 w 19"/>
                <a:gd name="T17" fmla="*/ 4 h 21"/>
                <a:gd name="T18" fmla="*/ 8 w 19"/>
                <a:gd name="T19" fmla="*/ 12 h 21"/>
                <a:gd name="T20" fmla="*/ 8 w 19"/>
                <a:gd name="T21" fmla="*/ 13 h 21"/>
                <a:gd name="T22" fmla="*/ 6 w 19"/>
                <a:gd name="T23" fmla="*/ 13 h 21"/>
                <a:gd name="T24" fmla="*/ 6 w 19"/>
                <a:gd name="T25" fmla="*/ 12 h 21"/>
                <a:gd name="T26" fmla="*/ 6 w 19"/>
                <a:gd name="T27" fmla="*/ 13 h 21"/>
                <a:gd name="T28" fmla="*/ 6 w 19"/>
                <a:gd name="T29" fmla="*/ 15 h 21"/>
                <a:gd name="T30" fmla="*/ 8 w 19"/>
                <a:gd name="T31" fmla="*/ 21 h 21"/>
                <a:gd name="T32" fmla="*/ 19 w 19"/>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1"/>
                <a:gd name="T53" fmla="*/ 19 w 1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1">
                  <a:moveTo>
                    <a:pt x="19" y="21"/>
                  </a:moveTo>
                  <a:lnTo>
                    <a:pt x="19" y="13"/>
                  </a:lnTo>
                  <a:lnTo>
                    <a:pt x="18" y="8"/>
                  </a:lnTo>
                  <a:lnTo>
                    <a:pt x="14" y="4"/>
                  </a:lnTo>
                  <a:lnTo>
                    <a:pt x="10" y="2"/>
                  </a:lnTo>
                  <a:lnTo>
                    <a:pt x="6" y="0"/>
                  </a:lnTo>
                  <a:lnTo>
                    <a:pt x="4" y="2"/>
                  </a:lnTo>
                  <a:lnTo>
                    <a:pt x="2" y="2"/>
                  </a:lnTo>
                  <a:lnTo>
                    <a:pt x="0" y="4"/>
                  </a:lnTo>
                  <a:lnTo>
                    <a:pt x="8" y="12"/>
                  </a:lnTo>
                  <a:lnTo>
                    <a:pt x="8" y="13"/>
                  </a:lnTo>
                  <a:lnTo>
                    <a:pt x="6" y="13"/>
                  </a:lnTo>
                  <a:lnTo>
                    <a:pt x="6" y="12"/>
                  </a:lnTo>
                  <a:lnTo>
                    <a:pt x="6" y="13"/>
                  </a:lnTo>
                  <a:lnTo>
                    <a:pt x="6" y="15"/>
                  </a:lnTo>
                  <a:lnTo>
                    <a:pt x="8" y="21"/>
                  </a:lnTo>
                  <a:lnTo>
                    <a:pt x="19"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1" name="Freeform 207"/>
            <p:cNvSpPr/>
            <p:nvPr/>
          </p:nvSpPr>
          <p:spPr bwMode="auto">
            <a:xfrm>
              <a:off x="3598" y="1649"/>
              <a:ext cx="19" cy="48"/>
            </a:xfrm>
            <a:custGeom>
              <a:avLst/>
              <a:gdLst>
                <a:gd name="T0" fmla="*/ 19 w 19"/>
                <a:gd name="T1" fmla="*/ 37 h 48"/>
                <a:gd name="T2" fmla="*/ 17 w 19"/>
                <a:gd name="T3" fmla="*/ 37 h 48"/>
                <a:gd name="T4" fmla="*/ 19 w 19"/>
                <a:gd name="T5" fmla="*/ 37 h 48"/>
                <a:gd name="T6" fmla="*/ 17 w 19"/>
                <a:gd name="T7" fmla="*/ 33 h 48"/>
                <a:gd name="T8" fmla="*/ 15 w 19"/>
                <a:gd name="T9" fmla="*/ 27 h 48"/>
                <a:gd name="T10" fmla="*/ 13 w 19"/>
                <a:gd name="T11" fmla="*/ 19 h 48"/>
                <a:gd name="T12" fmla="*/ 13 w 19"/>
                <a:gd name="T13" fmla="*/ 12 h 48"/>
                <a:gd name="T14" fmla="*/ 11 w 19"/>
                <a:gd name="T15" fmla="*/ 6 h 48"/>
                <a:gd name="T16" fmla="*/ 11 w 19"/>
                <a:gd name="T17" fmla="*/ 2 h 48"/>
                <a:gd name="T18" fmla="*/ 11 w 19"/>
                <a:gd name="T19" fmla="*/ 0 h 48"/>
                <a:gd name="T20" fmla="*/ 0 w 19"/>
                <a:gd name="T21" fmla="*/ 0 h 48"/>
                <a:gd name="T22" fmla="*/ 0 w 19"/>
                <a:gd name="T23" fmla="*/ 2 h 48"/>
                <a:gd name="T24" fmla="*/ 0 w 19"/>
                <a:gd name="T25" fmla="*/ 8 h 48"/>
                <a:gd name="T26" fmla="*/ 2 w 19"/>
                <a:gd name="T27" fmla="*/ 14 h 48"/>
                <a:gd name="T28" fmla="*/ 2 w 19"/>
                <a:gd name="T29" fmla="*/ 21 h 48"/>
                <a:gd name="T30" fmla="*/ 4 w 19"/>
                <a:gd name="T31" fmla="*/ 29 h 48"/>
                <a:gd name="T32" fmla="*/ 6 w 19"/>
                <a:gd name="T33" fmla="*/ 37 h 48"/>
                <a:gd name="T34" fmla="*/ 8 w 19"/>
                <a:gd name="T35" fmla="*/ 44 h 48"/>
                <a:gd name="T36" fmla="*/ 13 w 19"/>
                <a:gd name="T37" fmla="*/ 48 h 48"/>
                <a:gd name="T38" fmla="*/ 19 w 19"/>
                <a:gd name="T39" fmla="*/ 37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48"/>
                <a:gd name="T62" fmla="*/ 19 w 19"/>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48">
                  <a:moveTo>
                    <a:pt x="19" y="37"/>
                  </a:moveTo>
                  <a:lnTo>
                    <a:pt x="17" y="37"/>
                  </a:lnTo>
                  <a:lnTo>
                    <a:pt x="19" y="37"/>
                  </a:lnTo>
                  <a:lnTo>
                    <a:pt x="17" y="33"/>
                  </a:lnTo>
                  <a:lnTo>
                    <a:pt x="15" y="27"/>
                  </a:lnTo>
                  <a:lnTo>
                    <a:pt x="13" y="19"/>
                  </a:lnTo>
                  <a:lnTo>
                    <a:pt x="13" y="12"/>
                  </a:lnTo>
                  <a:lnTo>
                    <a:pt x="11" y="6"/>
                  </a:lnTo>
                  <a:lnTo>
                    <a:pt x="11" y="2"/>
                  </a:lnTo>
                  <a:lnTo>
                    <a:pt x="11" y="0"/>
                  </a:lnTo>
                  <a:lnTo>
                    <a:pt x="0" y="0"/>
                  </a:lnTo>
                  <a:lnTo>
                    <a:pt x="0" y="2"/>
                  </a:lnTo>
                  <a:lnTo>
                    <a:pt x="0" y="8"/>
                  </a:lnTo>
                  <a:lnTo>
                    <a:pt x="2" y="14"/>
                  </a:lnTo>
                  <a:lnTo>
                    <a:pt x="2" y="21"/>
                  </a:lnTo>
                  <a:lnTo>
                    <a:pt x="4" y="29"/>
                  </a:lnTo>
                  <a:lnTo>
                    <a:pt x="6" y="37"/>
                  </a:lnTo>
                  <a:lnTo>
                    <a:pt x="8" y="44"/>
                  </a:lnTo>
                  <a:lnTo>
                    <a:pt x="13" y="48"/>
                  </a:lnTo>
                  <a:lnTo>
                    <a:pt x="19" y="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2" name="Freeform 208"/>
            <p:cNvSpPr/>
            <p:nvPr/>
          </p:nvSpPr>
          <p:spPr bwMode="auto">
            <a:xfrm>
              <a:off x="3609" y="1686"/>
              <a:ext cx="20" cy="26"/>
            </a:xfrm>
            <a:custGeom>
              <a:avLst/>
              <a:gdLst>
                <a:gd name="T0" fmla="*/ 20 w 20"/>
                <a:gd name="T1" fmla="*/ 23 h 26"/>
                <a:gd name="T2" fmla="*/ 20 w 20"/>
                <a:gd name="T3" fmla="*/ 17 h 26"/>
                <a:gd name="T4" fmla="*/ 18 w 20"/>
                <a:gd name="T5" fmla="*/ 13 h 26"/>
                <a:gd name="T6" fmla="*/ 16 w 20"/>
                <a:gd name="T7" fmla="*/ 9 h 26"/>
                <a:gd name="T8" fmla="*/ 14 w 20"/>
                <a:gd name="T9" fmla="*/ 5 h 26"/>
                <a:gd name="T10" fmla="*/ 12 w 20"/>
                <a:gd name="T11" fmla="*/ 3 h 26"/>
                <a:gd name="T12" fmla="*/ 10 w 20"/>
                <a:gd name="T13" fmla="*/ 1 h 26"/>
                <a:gd name="T14" fmla="*/ 8 w 20"/>
                <a:gd name="T15" fmla="*/ 1 h 26"/>
                <a:gd name="T16" fmla="*/ 8 w 20"/>
                <a:gd name="T17" fmla="*/ 0 h 26"/>
                <a:gd name="T18" fmla="*/ 2 w 20"/>
                <a:gd name="T19" fmla="*/ 11 h 26"/>
                <a:gd name="T20" fmla="*/ 0 w 20"/>
                <a:gd name="T21" fmla="*/ 11 h 26"/>
                <a:gd name="T22" fmla="*/ 2 w 20"/>
                <a:gd name="T23" fmla="*/ 11 h 26"/>
                <a:gd name="T24" fmla="*/ 4 w 20"/>
                <a:gd name="T25" fmla="*/ 13 h 26"/>
                <a:gd name="T26" fmla="*/ 4 w 20"/>
                <a:gd name="T27" fmla="*/ 15 h 26"/>
                <a:gd name="T28" fmla="*/ 6 w 20"/>
                <a:gd name="T29" fmla="*/ 17 h 26"/>
                <a:gd name="T30" fmla="*/ 8 w 20"/>
                <a:gd name="T31" fmla="*/ 21 h 26"/>
                <a:gd name="T32" fmla="*/ 8 w 20"/>
                <a:gd name="T33" fmla="*/ 25 h 26"/>
                <a:gd name="T34" fmla="*/ 8 w 20"/>
                <a:gd name="T35" fmla="*/ 26 h 26"/>
                <a:gd name="T36" fmla="*/ 20 w 20"/>
                <a:gd name="T37" fmla="*/ 23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26"/>
                <a:gd name="T59" fmla="*/ 20 w 20"/>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26">
                  <a:moveTo>
                    <a:pt x="20" y="23"/>
                  </a:moveTo>
                  <a:lnTo>
                    <a:pt x="20" y="17"/>
                  </a:lnTo>
                  <a:lnTo>
                    <a:pt x="18" y="13"/>
                  </a:lnTo>
                  <a:lnTo>
                    <a:pt x="16" y="9"/>
                  </a:lnTo>
                  <a:lnTo>
                    <a:pt x="14" y="5"/>
                  </a:lnTo>
                  <a:lnTo>
                    <a:pt x="12" y="3"/>
                  </a:lnTo>
                  <a:lnTo>
                    <a:pt x="10" y="1"/>
                  </a:lnTo>
                  <a:lnTo>
                    <a:pt x="8" y="1"/>
                  </a:lnTo>
                  <a:lnTo>
                    <a:pt x="8" y="0"/>
                  </a:lnTo>
                  <a:lnTo>
                    <a:pt x="2" y="11"/>
                  </a:lnTo>
                  <a:lnTo>
                    <a:pt x="0" y="11"/>
                  </a:lnTo>
                  <a:lnTo>
                    <a:pt x="2" y="11"/>
                  </a:lnTo>
                  <a:lnTo>
                    <a:pt x="4" y="13"/>
                  </a:lnTo>
                  <a:lnTo>
                    <a:pt x="4" y="15"/>
                  </a:lnTo>
                  <a:lnTo>
                    <a:pt x="6" y="17"/>
                  </a:lnTo>
                  <a:lnTo>
                    <a:pt x="8" y="21"/>
                  </a:lnTo>
                  <a:lnTo>
                    <a:pt x="8" y="25"/>
                  </a:lnTo>
                  <a:lnTo>
                    <a:pt x="8" y="26"/>
                  </a:lnTo>
                  <a:lnTo>
                    <a:pt x="2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3" name="Freeform 209"/>
            <p:cNvSpPr/>
            <p:nvPr/>
          </p:nvSpPr>
          <p:spPr bwMode="auto">
            <a:xfrm>
              <a:off x="3611" y="1709"/>
              <a:ext cx="20" cy="26"/>
            </a:xfrm>
            <a:custGeom>
              <a:avLst/>
              <a:gdLst>
                <a:gd name="T0" fmla="*/ 0 w 20"/>
                <a:gd name="T1" fmla="*/ 25 h 26"/>
                <a:gd name="T2" fmla="*/ 2 w 20"/>
                <a:gd name="T3" fmla="*/ 25 h 26"/>
                <a:gd name="T4" fmla="*/ 8 w 20"/>
                <a:gd name="T5" fmla="*/ 26 h 26"/>
                <a:gd name="T6" fmla="*/ 16 w 20"/>
                <a:gd name="T7" fmla="*/ 23 h 26"/>
                <a:gd name="T8" fmla="*/ 20 w 20"/>
                <a:gd name="T9" fmla="*/ 17 h 26"/>
                <a:gd name="T10" fmla="*/ 20 w 20"/>
                <a:gd name="T11" fmla="*/ 11 h 26"/>
                <a:gd name="T12" fmla="*/ 20 w 20"/>
                <a:gd name="T13" fmla="*/ 7 h 26"/>
                <a:gd name="T14" fmla="*/ 20 w 20"/>
                <a:gd name="T15" fmla="*/ 3 h 26"/>
                <a:gd name="T16" fmla="*/ 18 w 20"/>
                <a:gd name="T17" fmla="*/ 0 h 26"/>
                <a:gd name="T18" fmla="*/ 6 w 20"/>
                <a:gd name="T19" fmla="*/ 3 h 26"/>
                <a:gd name="T20" fmla="*/ 8 w 20"/>
                <a:gd name="T21" fmla="*/ 5 h 26"/>
                <a:gd name="T22" fmla="*/ 8 w 20"/>
                <a:gd name="T23" fmla="*/ 9 h 26"/>
                <a:gd name="T24" fmla="*/ 8 w 20"/>
                <a:gd name="T25" fmla="*/ 11 h 26"/>
                <a:gd name="T26" fmla="*/ 8 w 20"/>
                <a:gd name="T27" fmla="*/ 13 h 26"/>
                <a:gd name="T28" fmla="*/ 6 w 20"/>
                <a:gd name="T29" fmla="*/ 13 h 26"/>
                <a:gd name="T30" fmla="*/ 0 w 20"/>
                <a:gd name="T31" fmla="*/ 25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26"/>
                <a:gd name="T50" fmla="*/ 20 w 20"/>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26">
                  <a:moveTo>
                    <a:pt x="0" y="25"/>
                  </a:moveTo>
                  <a:lnTo>
                    <a:pt x="2" y="25"/>
                  </a:lnTo>
                  <a:lnTo>
                    <a:pt x="8" y="26"/>
                  </a:lnTo>
                  <a:lnTo>
                    <a:pt x="16" y="23"/>
                  </a:lnTo>
                  <a:lnTo>
                    <a:pt x="20" y="17"/>
                  </a:lnTo>
                  <a:lnTo>
                    <a:pt x="20" y="11"/>
                  </a:lnTo>
                  <a:lnTo>
                    <a:pt x="20" y="7"/>
                  </a:lnTo>
                  <a:lnTo>
                    <a:pt x="20" y="3"/>
                  </a:lnTo>
                  <a:lnTo>
                    <a:pt x="18" y="0"/>
                  </a:lnTo>
                  <a:lnTo>
                    <a:pt x="6" y="3"/>
                  </a:lnTo>
                  <a:lnTo>
                    <a:pt x="8" y="5"/>
                  </a:lnTo>
                  <a:lnTo>
                    <a:pt x="8" y="9"/>
                  </a:lnTo>
                  <a:lnTo>
                    <a:pt x="8" y="11"/>
                  </a:lnTo>
                  <a:lnTo>
                    <a:pt x="8" y="13"/>
                  </a:lnTo>
                  <a:lnTo>
                    <a:pt x="6"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4" name="Freeform 210"/>
            <p:cNvSpPr/>
            <p:nvPr/>
          </p:nvSpPr>
          <p:spPr bwMode="auto">
            <a:xfrm>
              <a:off x="3586" y="1718"/>
              <a:ext cx="31" cy="21"/>
            </a:xfrm>
            <a:custGeom>
              <a:avLst/>
              <a:gdLst>
                <a:gd name="T0" fmla="*/ 12 w 31"/>
                <a:gd name="T1" fmla="*/ 19 h 21"/>
                <a:gd name="T2" fmla="*/ 12 w 31"/>
                <a:gd name="T3" fmla="*/ 21 h 21"/>
                <a:gd name="T4" fmla="*/ 14 w 31"/>
                <a:gd name="T5" fmla="*/ 16 h 21"/>
                <a:gd name="T6" fmla="*/ 16 w 31"/>
                <a:gd name="T7" fmla="*/ 14 h 21"/>
                <a:gd name="T8" fmla="*/ 16 w 31"/>
                <a:gd name="T9" fmla="*/ 12 h 21"/>
                <a:gd name="T10" fmla="*/ 18 w 31"/>
                <a:gd name="T11" fmla="*/ 12 h 21"/>
                <a:gd name="T12" fmla="*/ 20 w 31"/>
                <a:gd name="T13" fmla="*/ 14 h 21"/>
                <a:gd name="T14" fmla="*/ 23 w 31"/>
                <a:gd name="T15" fmla="*/ 14 h 21"/>
                <a:gd name="T16" fmla="*/ 25 w 31"/>
                <a:gd name="T17" fmla="*/ 14 h 21"/>
                <a:gd name="T18" fmla="*/ 25 w 31"/>
                <a:gd name="T19" fmla="*/ 16 h 21"/>
                <a:gd name="T20" fmla="*/ 31 w 31"/>
                <a:gd name="T21" fmla="*/ 4 h 21"/>
                <a:gd name="T22" fmla="*/ 29 w 31"/>
                <a:gd name="T23" fmla="*/ 4 h 21"/>
                <a:gd name="T24" fmla="*/ 27 w 31"/>
                <a:gd name="T25" fmla="*/ 2 h 21"/>
                <a:gd name="T26" fmla="*/ 23 w 31"/>
                <a:gd name="T27" fmla="*/ 0 h 21"/>
                <a:gd name="T28" fmla="*/ 18 w 31"/>
                <a:gd name="T29" fmla="*/ 0 h 21"/>
                <a:gd name="T30" fmla="*/ 12 w 31"/>
                <a:gd name="T31" fmla="*/ 0 h 21"/>
                <a:gd name="T32" fmla="*/ 6 w 31"/>
                <a:gd name="T33" fmla="*/ 4 h 21"/>
                <a:gd name="T34" fmla="*/ 2 w 31"/>
                <a:gd name="T35" fmla="*/ 12 h 21"/>
                <a:gd name="T36" fmla="*/ 0 w 31"/>
                <a:gd name="T37" fmla="*/ 19 h 21"/>
                <a:gd name="T38" fmla="*/ 12 w 31"/>
                <a:gd name="T39" fmla="*/ 19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1"/>
                <a:gd name="T62" fmla="*/ 31 w 31"/>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1">
                  <a:moveTo>
                    <a:pt x="12" y="19"/>
                  </a:moveTo>
                  <a:lnTo>
                    <a:pt x="12" y="21"/>
                  </a:lnTo>
                  <a:lnTo>
                    <a:pt x="14" y="16"/>
                  </a:lnTo>
                  <a:lnTo>
                    <a:pt x="16" y="14"/>
                  </a:lnTo>
                  <a:lnTo>
                    <a:pt x="16" y="12"/>
                  </a:lnTo>
                  <a:lnTo>
                    <a:pt x="18" y="12"/>
                  </a:lnTo>
                  <a:lnTo>
                    <a:pt x="20" y="14"/>
                  </a:lnTo>
                  <a:lnTo>
                    <a:pt x="23" y="14"/>
                  </a:lnTo>
                  <a:lnTo>
                    <a:pt x="25" y="14"/>
                  </a:lnTo>
                  <a:lnTo>
                    <a:pt x="25" y="16"/>
                  </a:lnTo>
                  <a:lnTo>
                    <a:pt x="31" y="4"/>
                  </a:lnTo>
                  <a:lnTo>
                    <a:pt x="29" y="4"/>
                  </a:lnTo>
                  <a:lnTo>
                    <a:pt x="27" y="2"/>
                  </a:lnTo>
                  <a:lnTo>
                    <a:pt x="23" y="0"/>
                  </a:lnTo>
                  <a:lnTo>
                    <a:pt x="18" y="0"/>
                  </a:lnTo>
                  <a:lnTo>
                    <a:pt x="12" y="0"/>
                  </a:lnTo>
                  <a:lnTo>
                    <a:pt x="6" y="4"/>
                  </a:lnTo>
                  <a:lnTo>
                    <a:pt x="2" y="12"/>
                  </a:lnTo>
                  <a:lnTo>
                    <a:pt x="0" y="19"/>
                  </a:lnTo>
                  <a:lnTo>
                    <a:pt x="12"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5" name="Freeform 211"/>
            <p:cNvSpPr/>
            <p:nvPr/>
          </p:nvSpPr>
          <p:spPr bwMode="auto">
            <a:xfrm>
              <a:off x="3583" y="1737"/>
              <a:ext cx="15" cy="31"/>
            </a:xfrm>
            <a:custGeom>
              <a:avLst/>
              <a:gdLst>
                <a:gd name="T0" fmla="*/ 11 w 15"/>
                <a:gd name="T1" fmla="*/ 31 h 31"/>
                <a:gd name="T2" fmla="*/ 13 w 15"/>
                <a:gd name="T3" fmla="*/ 27 h 31"/>
                <a:gd name="T4" fmla="*/ 13 w 15"/>
                <a:gd name="T5" fmla="*/ 22 h 31"/>
                <a:gd name="T6" fmla="*/ 15 w 15"/>
                <a:gd name="T7" fmla="*/ 18 h 31"/>
                <a:gd name="T8" fmla="*/ 15 w 15"/>
                <a:gd name="T9" fmla="*/ 12 h 31"/>
                <a:gd name="T10" fmla="*/ 15 w 15"/>
                <a:gd name="T11" fmla="*/ 8 h 31"/>
                <a:gd name="T12" fmla="*/ 15 w 15"/>
                <a:gd name="T13" fmla="*/ 4 h 31"/>
                <a:gd name="T14" fmla="*/ 15 w 15"/>
                <a:gd name="T15" fmla="*/ 2 h 31"/>
                <a:gd name="T16" fmla="*/ 15 w 15"/>
                <a:gd name="T17" fmla="*/ 0 h 31"/>
                <a:gd name="T18" fmla="*/ 3 w 15"/>
                <a:gd name="T19" fmla="*/ 0 h 31"/>
                <a:gd name="T20" fmla="*/ 3 w 15"/>
                <a:gd name="T21" fmla="*/ 2 h 31"/>
                <a:gd name="T22" fmla="*/ 3 w 15"/>
                <a:gd name="T23" fmla="*/ 4 h 31"/>
                <a:gd name="T24" fmla="*/ 3 w 15"/>
                <a:gd name="T25" fmla="*/ 6 h 31"/>
                <a:gd name="T26" fmla="*/ 3 w 15"/>
                <a:gd name="T27" fmla="*/ 12 h 31"/>
                <a:gd name="T28" fmla="*/ 2 w 15"/>
                <a:gd name="T29" fmla="*/ 16 h 31"/>
                <a:gd name="T30" fmla="*/ 2 w 15"/>
                <a:gd name="T31" fmla="*/ 20 h 31"/>
                <a:gd name="T32" fmla="*/ 2 w 15"/>
                <a:gd name="T33" fmla="*/ 23 h 31"/>
                <a:gd name="T34" fmla="*/ 0 w 15"/>
                <a:gd name="T35" fmla="*/ 27 h 31"/>
                <a:gd name="T36" fmla="*/ 11 w 15"/>
                <a:gd name="T37" fmla="*/ 31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31"/>
                <a:gd name="T59" fmla="*/ 15 w 15"/>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31">
                  <a:moveTo>
                    <a:pt x="11" y="31"/>
                  </a:moveTo>
                  <a:lnTo>
                    <a:pt x="13" y="27"/>
                  </a:lnTo>
                  <a:lnTo>
                    <a:pt x="13" y="22"/>
                  </a:lnTo>
                  <a:lnTo>
                    <a:pt x="15" y="18"/>
                  </a:lnTo>
                  <a:lnTo>
                    <a:pt x="15" y="12"/>
                  </a:lnTo>
                  <a:lnTo>
                    <a:pt x="15" y="8"/>
                  </a:lnTo>
                  <a:lnTo>
                    <a:pt x="15" y="4"/>
                  </a:lnTo>
                  <a:lnTo>
                    <a:pt x="15" y="2"/>
                  </a:lnTo>
                  <a:lnTo>
                    <a:pt x="15" y="0"/>
                  </a:lnTo>
                  <a:lnTo>
                    <a:pt x="3" y="0"/>
                  </a:lnTo>
                  <a:lnTo>
                    <a:pt x="3" y="2"/>
                  </a:lnTo>
                  <a:lnTo>
                    <a:pt x="3" y="4"/>
                  </a:lnTo>
                  <a:lnTo>
                    <a:pt x="3" y="6"/>
                  </a:lnTo>
                  <a:lnTo>
                    <a:pt x="3" y="12"/>
                  </a:lnTo>
                  <a:lnTo>
                    <a:pt x="2" y="16"/>
                  </a:lnTo>
                  <a:lnTo>
                    <a:pt x="2" y="20"/>
                  </a:lnTo>
                  <a:lnTo>
                    <a:pt x="2" y="23"/>
                  </a:lnTo>
                  <a:lnTo>
                    <a:pt x="0" y="27"/>
                  </a:lnTo>
                  <a:lnTo>
                    <a:pt x="11"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6" name="Freeform 212"/>
            <p:cNvSpPr/>
            <p:nvPr/>
          </p:nvSpPr>
          <p:spPr bwMode="auto">
            <a:xfrm>
              <a:off x="3577" y="1764"/>
              <a:ext cx="17" cy="33"/>
            </a:xfrm>
            <a:custGeom>
              <a:avLst/>
              <a:gdLst>
                <a:gd name="T0" fmla="*/ 13 w 17"/>
                <a:gd name="T1" fmla="*/ 31 h 33"/>
                <a:gd name="T2" fmla="*/ 13 w 17"/>
                <a:gd name="T3" fmla="*/ 27 h 33"/>
                <a:gd name="T4" fmla="*/ 13 w 17"/>
                <a:gd name="T5" fmla="*/ 23 h 33"/>
                <a:gd name="T6" fmla="*/ 13 w 17"/>
                <a:gd name="T7" fmla="*/ 19 h 33"/>
                <a:gd name="T8" fmla="*/ 15 w 17"/>
                <a:gd name="T9" fmla="*/ 14 h 33"/>
                <a:gd name="T10" fmla="*/ 15 w 17"/>
                <a:gd name="T11" fmla="*/ 10 h 33"/>
                <a:gd name="T12" fmla="*/ 17 w 17"/>
                <a:gd name="T13" fmla="*/ 8 h 33"/>
                <a:gd name="T14" fmla="*/ 17 w 17"/>
                <a:gd name="T15" fmla="*/ 6 h 33"/>
                <a:gd name="T16" fmla="*/ 17 w 17"/>
                <a:gd name="T17" fmla="*/ 4 h 33"/>
                <a:gd name="T18" fmla="*/ 6 w 17"/>
                <a:gd name="T19" fmla="*/ 0 h 33"/>
                <a:gd name="T20" fmla="*/ 6 w 17"/>
                <a:gd name="T21" fmla="*/ 2 h 33"/>
                <a:gd name="T22" fmla="*/ 6 w 17"/>
                <a:gd name="T23" fmla="*/ 4 h 33"/>
                <a:gd name="T24" fmla="*/ 4 w 17"/>
                <a:gd name="T25" fmla="*/ 8 h 33"/>
                <a:gd name="T26" fmla="*/ 4 w 17"/>
                <a:gd name="T27" fmla="*/ 12 h 33"/>
                <a:gd name="T28" fmla="*/ 2 w 17"/>
                <a:gd name="T29" fmla="*/ 16 h 33"/>
                <a:gd name="T30" fmla="*/ 2 w 17"/>
                <a:gd name="T31" fmla="*/ 21 h 33"/>
                <a:gd name="T32" fmla="*/ 0 w 17"/>
                <a:gd name="T33" fmla="*/ 27 h 33"/>
                <a:gd name="T34" fmla="*/ 0 w 17"/>
                <a:gd name="T35" fmla="*/ 33 h 33"/>
                <a:gd name="T36" fmla="*/ 13 w 17"/>
                <a:gd name="T37" fmla="*/ 31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33"/>
                <a:gd name="T59" fmla="*/ 17 w 17"/>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33">
                  <a:moveTo>
                    <a:pt x="13" y="31"/>
                  </a:moveTo>
                  <a:lnTo>
                    <a:pt x="13" y="27"/>
                  </a:lnTo>
                  <a:lnTo>
                    <a:pt x="13" y="23"/>
                  </a:lnTo>
                  <a:lnTo>
                    <a:pt x="13" y="19"/>
                  </a:lnTo>
                  <a:lnTo>
                    <a:pt x="15" y="14"/>
                  </a:lnTo>
                  <a:lnTo>
                    <a:pt x="15" y="10"/>
                  </a:lnTo>
                  <a:lnTo>
                    <a:pt x="17" y="8"/>
                  </a:lnTo>
                  <a:lnTo>
                    <a:pt x="17" y="6"/>
                  </a:lnTo>
                  <a:lnTo>
                    <a:pt x="17" y="4"/>
                  </a:lnTo>
                  <a:lnTo>
                    <a:pt x="6" y="0"/>
                  </a:lnTo>
                  <a:lnTo>
                    <a:pt x="6" y="2"/>
                  </a:lnTo>
                  <a:lnTo>
                    <a:pt x="6" y="4"/>
                  </a:lnTo>
                  <a:lnTo>
                    <a:pt x="4" y="8"/>
                  </a:lnTo>
                  <a:lnTo>
                    <a:pt x="4" y="12"/>
                  </a:lnTo>
                  <a:lnTo>
                    <a:pt x="2" y="16"/>
                  </a:lnTo>
                  <a:lnTo>
                    <a:pt x="2" y="21"/>
                  </a:lnTo>
                  <a:lnTo>
                    <a:pt x="0" y="27"/>
                  </a:lnTo>
                  <a:lnTo>
                    <a:pt x="0" y="33"/>
                  </a:lnTo>
                  <a:lnTo>
                    <a:pt x="13"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7" name="Freeform 213"/>
            <p:cNvSpPr/>
            <p:nvPr/>
          </p:nvSpPr>
          <p:spPr bwMode="auto">
            <a:xfrm>
              <a:off x="3577" y="1795"/>
              <a:ext cx="13" cy="21"/>
            </a:xfrm>
            <a:custGeom>
              <a:avLst/>
              <a:gdLst>
                <a:gd name="T0" fmla="*/ 13 w 13"/>
                <a:gd name="T1" fmla="*/ 19 h 21"/>
                <a:gd name="T2" fmla="*/ 11 w 13"/>
                <a:gd name="T3" fmla="*/ 21 h 21"/>
                <a:gd name="T4" fmla="*/ 13 w 13"/>
                <a:gd name="T5" fmla="*/ 17 h 21"/>
                <a:gd name="T6" fmla="*/ 13 w 13"/>
                <a:gd name="T7" fmla="*/ 13 h 21"/>
                <a:gd name="T8" fmla="*/ 13 w 13"/>
                <a:gd name="T9" fmla="*/ 10 h 21"/>
                <a:gd name="T10" fmla="*/ 13 w 13"/>
                <a:gd name="T11" fmla="*/ 8 h 21"/>
                <a:gd name="T12" fmla="*/ 13 w 13"/>
                <a:gd name="T13" fmla="*/ 4 h 21"/>
                <a:gd name="T14" fmla="*/ 13 w 13"/>
                <a:gd name="T15" fmla="*/ 2 h 21"/>
                <a:gd name="T16" fmla="*/ 13 w 13"/>
                <a:gd name="T17" fmla="*/ 0 h 21"/>
                <a:gd name="T18" fmla="*/ 0 w 13"/>
                <a:gd name="T19" fmla="*/ 2 h 21"/>
                <a:gd name="T20" fmla="*/ 2 w 13"/>
                <a:gd name="T21" fmla="*/ 2 h 21"/>
                <a:gd name="T22" fmla="*/ 2 w 13"/>
                <a:gd name="T23" fmla="*/ 4 h 21"/>
                <a:gd name="T24" fmla="*/ 2 w 13"/>
                <a:gd name="T25" fmla="*/ 6 h 21"/>
                <a:gd name="T26" fmla="*/ 2 w 13"/>
                <a:gd name="T27" fmla="*/ 8 h 21"/>
                <a:gd name="T28" fmla="*/ 2 w 13"/>
                <a:gd name="T29" fmla="*/ 10 h 21"/>
                <a:gd name="T30" fmla="*/ 2 w 13"/>
                <a:gd name="T31" fmla="*/ 13 h 21"/>
                <a:gd name="T32" fmla="*/ 2 w 13"/>
                <a:gd name="T33" fmla="*/ 15 h 21"/>
                <a:gd name="T34" fmla="*/ 0 w 13"/>
                <a:gd name="T35" fmla="*/ 17 h 21"/>
                <a:gd name="T36" fmla="*/ 13 w 13"/>
                <a:gd name="T37" fmla="*/ 19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1"/>
                <a:gd name="T59" fmla="*/ 13 w 13"/>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1">
                  <a:moveTo>
                    <a:pt x="13" y="19"/>
                  </a:moveTo>
                  <a:lnTo>
                    <a:pt x="11" y="21"/>
                  </a:lnTo>
                  <a:lnTo>
                    <a:pt x="13" y="17"/>
                  </a:lnTo>
                  <a:lnTo>
                    <a:pt x="13" y="13"/>
                  </a:lnTo>
                  <a:lnTo>
                    <a:pt x="13" y="10"/>
                  </a:lnTo>
                  <a:lnTo>
                    <a:pt x="13" y="8"/>
                  </a:lnTo>
                  <a:lnTo>
                    <a:pt x="13" y="4"/>
                  </a:lnTo>
                  <a:lnTo>
                    <a:pt x="13" y="2"/>
                  </a:lnTo>
                  <a:lnTo>
                    <a:pt x="13" y="0"/>
                  </a:lnTo>
                  <a:lnTo>
                    <a:pt x="0" y="2"/>
                  </a:lnTo>
                  <a:lnTo>
                    <a:pt x="2" y="2"/>
                  </a:lnTo>
                  <a:lnTo>
                    <a:pt x="2" y="4"/>
                  </a:lnTo>
                  <a:lnTo>
                    <a:pt x="2" y="6"/>
                  </a:lnTo>
                  <a:lnTo>
                    <a:pt x="2" y="8"/>
                  </a:lnTo>
                  <a:lnTo>
                    <a:pt x="2" y="10"/>
                  </a:lnTo>
                  <a:lnTo>
                    <a:pt x="2" y="13"/>
                  </a:lnTo>
                  <a:lnTo>
                    <a:pt x="2" y="15"/>
                  </a:lnTo>
                  <a:lnTo>
                    <a:pt x="0" y="17"/>
                  </a:lnTo>
                  <a:lnTo>
                    <a:pt x="13"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8" name="Freeform 214"/>
            <p:cNvSpPr/>
            <p:nvPr/>
          </p:nvSpPr>
          <p:spPr bwMode="auto">
            <a:xfrm>
              <a:off x="3577" y="1812"/>
              <a:ext cx="17" cy="21"/>
            </a:xfrm>
            <a:custGeom>
              <a:avLst/>
              <a:gdLst>
                <a:gd name="T0" fmla="*/ 17 w 17"/>
                <a:gd name="T1" fmla="*/ 12 h 21"/>
                <a:gd name="T2" fmla="*/ 15 w 17"/>
                <a:gd name="T3" fmla="*/ 10 h 21"/>
                <a:gd name="T4" fmla="*/ 13 w 17"/>
                <a:gd name="T5" fmla="*/ 8 h 21"/>
                <a:gd name="T6" fmla="*/ 13 w 17"/>
                <a:gd name="T7" fmla="*/ 6 h 21"/>
                <a:gd name="T8" fmla="*/ 13 w 17"/>
                <a:gd name="T9" fmla="*/ 4 h 21"/>
                <a:gd name="T10" fmla="*/ 13 w 17"/>
                <a:gd name="T11" fmla="*/ 2 h 21"/>
                <a:gd name="T12" fmla="*/ 0 w 17"/>
                <a:gd name="T13" fmla="*/ 0 h 21"/>
                <a:gd name="T14" fmla="*/ 0 w 17"/>
                <a:gd name="T15" fmla="*/ 2 h 21"/>
                <a:gd name="T16" fmla="*/ 0 w 17"/>
                <a:gd name="T17" fmla="*/ 4 h 21"/>
                <a:gd name="T18" fmla="*/ 2 w 17"/>
                <a:gd name="T19" fmla="*/ 8 h 21"/>
                <a:gd name="T20" fmla="*/ 2 w 17"/>
                <a:gd name="T21" fmla="*/ 12 h 21"/>
                <a:gd name="T22" fmla="*/ 4 w 17"/>
                <a:gd name="T23" fmla="*/ 14 h 21"/>
                <a:gd name="T24" fmla="*/ 6 w 17"/>
                <a:gd name="T25" fmla="*/ 18 h 21"/>
                <a:gd name="T26" fmla="*/ 9 w 17"/>
                <a:gd name="T27" fmla="*/ 21 h 21"/>
                <a:gd name="T28" fmla="*/ 17 w 17"/>
                <a:gd name="T29" fmla="*/ 12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1"/>
                <a:gd name="T47" fmla="*/ 17 w 17"/>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1">
                  <a:moveTo>
                    <a:pt x="17" y="12"/>
                  </a:moveTo>
                  <a:lnTo>
                    <a:pt x="15" y="10"/>
                  </a:lnTo>
                  <a:lnTo>
                    <a:pt x="13" y="8"/>
                  </a:lnTo>
                  <a:lnTo>
                    <a:pt x="13" y="6"/>
                  </a:lnTo>
                  <a:lnTo>
                    <a:pt x="13" y="4"/>
                  </a:lnTo>
                  <a:lnTo>
                    <a:pt x="13" y="2"/>
                  </a:lnTo>
                  <a:lnTo>
                    <a:pt x="0" y="0"/>
                  </a:lnTo>
                  <a:lnTo>
                    <a:pt x="0" y="2"/>
                  </a:lnTo>
                  <a:lnTo>
                    <a:pt x="0" y="4"/>
                  </a:lnTo>
                  <a:lnTo>
                    <a:pt x="2" y="8"/>
                  </a:lnTo>
                  <a:lnTo>
                    <a:pt x="2" y="12"/>
                  </a:lnTo>
                  <a:lnTo>
                    <a:pt x="4" y="14"/>
                  </a:lnTo>
                  <a:lnTo>
                    <a:pt x="6" y="18"/>
                  </a:lnTo>
                  <a:lnTo>
                    <a:pt x="9" y="21"/>
                  </a:lnTo>
                  <a:lnTo>
                    <a:pt x="17"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79" name="Freeform 215"/>
            <p:cNvSpPr/>
            <p:nvPr/>
          </p:nvSpPr>
          <p:spPr bwMode="auto">
            <a:xfrm>
              <a:off x="3586" y="1824"/>
              <a:ext cx="23" cy="32"/>
            </a:xfrm>
            <a:custGeom>
              <a:avLst/>
              <a:gdLst>
                <a:gd name="T0" fmla="*/ 23 w 23"/>
                <a:gd name="T1" fmla="*/ 32 h 32"/>
                <a:gd name="T2" fmla="*/ 23 w 23"/>
                <a:gd name="T3" fmla="*/ 31 h 32"/>
                <a:gd name="T4" fmla="*/ 22 w 23"/>
                <a:gd name="T5" fmla="*/ 25 h 32"/>
                <a:gd name="T6" fmla="*/ 22 w 23"/>
                <a:gd name="T7" fmla="*/ 19 h 32"/>
                <a:gd name="T8" fmla="*/ 18 w 23"/>
                <a:gd name="T9" fmla="*/ 13 h 32"/>
                <a:gd name="T10" fmla="*/ 16 w 23"/>
                <a:gd name="T11" fmla="*/ 9 h 32"/>
                <a:gd name="T12" fmla="*/ 14 w 23"/>
                <a:gd name="T13" fmla="*/ 6 h 32"/>
                <a:gd name="T14" fmla="*/ 12 w 23"/>
                <a:gd name="T15" fmla="*/ 4 h 32"/>
                <a:gd name="T16" fmla="*/ 10 w 23"/>
                <a:gd name="T17" fmla="*/ 2 h 32"/>
                <a:gd name="T18" fmla="*/ 8 w 23"/>
                <a:gd name="T19" fmla="*/ 0 h 32"/>
                <a:gd name="T20" fmla="*/ 0 w 23"/>
                <a:gd name="T21" fmla="*/ 9 h 32"/>
                <a:gd name="T22" fmla="*/ 2 w 23"/>
                <a:gd name="T23" fmla="*/ 11 h 32"/>
                <a:gd name="T24" fmla="*/ 4 w 23"/>
                <a:gd name="T25" fmla="*/ 13 h 32"/>
                <a:gd name="T26" fmla="*/ 6 w 23"/>
                <a:gd name="T27" fmla="*/ 15 h 32"/>
                <a:gd name="T28" fmla="*/ 8 w 23"/>
                <a:gd name="T29" fmla="*/ 19 h 32"/>
                <a:gd name="T30" fmla="*/ 10 w 23"/>
                <a:gd name="T31" fmla="*/ 23 h 32"/>
                <a:gd name="T32" fmla="*/ 10 w 23"/>
                <a:gd name="T33" fmla="*/ 27 h 32"/>
                <a:gd name="T34" fmla="*/ 12 w 23"/>
                <a:gd name="T35" fmla="*/ 31 h 32"/>
                <a:gd name="T36" fmla="*/ 23 w 23"/>
                <a:gd name="T37" fmla="*/ 32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2"/>
                <a:gd name="T59" fmla="*/ 23 w 23"/>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2">
                  <a:moveTo>
                    <a:pt x="23" y="32"/>
                  </a:moveTo>
                  <a:lnTo>
                    <a:pt x="23" y="31"/>
                  </a:lnTo>
                  <a:lnTo>
                    <a:pt x="22" y="25"/>
                  </a:lnTo>
                  <a:lnTo>
                    <a:pt x="22" y="19"/>
                  </a:lnTo>
                  <a:lnTo>
                    <a:pt x="18" y="13"/>
                  </a:lnTo>
                  <a:lnTo>
                    <a:pt x="16" y="9"/>
                  </a:lnTo>
                  <a:lnTo>
                    <a:pt x="14" y="6"/>
                  </a:lnTo>
                  <a:lnTo>
                    <a:pt x="12" y="4"/>
                  </a:lnTo>
                  <a:lnTo>
                    <a:pt x="10" y="2"/>
                  </a:lnTo>
                  <a:lnTo>
                    <a:pt x="8" y="0"/>
                  </a:lnTo>
                  <a:lnTo>
                    <a:pt x="0" y="9"/>
                  </a:lnTo>
                  <a:lnTo>
                    <a:pt x="2" y="11"/>
                  </a:lnTo>
                  <a:lnTo>
                    <a:pt x="4" y="13"/>
                  </a:lnTo>
                  <a:lnTo>
                    <a:pt x="6" y="15"/>
                  </a:lnTo>
                  <a:lnTo>
                    <a:pt x="8" y="19"/>
                  </a:lnTo>
                  <a:lnTo>
                    <a:pt x="10" y="23"/>
                  </a:lnTo>
                  <a:lnTo>
                    <a:pt x="10" y="27"/>
                  </a:lnTo>
                  <a:lnTo>
                    <a:pt x="12" y="31"/>
                  </a:lnTo>
                  <a:lnTo>
                    <a:pt x="23"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0" name="Freeform 216"/>
            <p:cNvSpPr/>
            <p:nvPr/>
          </p:nvSpPr>
          <p:spPr bwMode="auto">
            <a:xfrm>
              <a:off x="3596" y="1855"/>
              <a:ext cx="15" cy="34"/>
            </a:xfrm>
            <a:custGeom>
              <a:avLst/>
              <a:gdLst>
                <a:gd name="T0" fmla="*/ 15 w 15"/>
                <a:gd name="T1" fmla="*/ 24 h 34"/>
                <a:gd name="T2" fmla="*/ 13 w 15"/>
                <a:gd name="T3" fmla="*/ 23 h 34"/>
                <a:gd name="T4" fmla="*/ 13 w 15"/>
                <a:gd name="T5" fmla="*/ 21 h 34"/>
                <a:gd name="T6" fmla="*/ 13 w 15"/>
                <a:gd name="T7" fmla="*/ 17 h 34"/>
                <a:gd name="T8" fmla="*/ 12 w 15"/>
                <a:gd name="T9" fmla="*/ 13 h 34"/>
                <a:gd name="T10" fmla="*/ 12 w 15"/>
                <a:gd name="T11" fmla="*/ 9 h 34"/>
                <a:gd name="T12" fmla="*/ 13 w 15"/>
                <a:gd name="T13" fmla="*/ 3 h 34"/>
                <a:gd name="T14" fmla="*/ 13 w 15"/>
                <a:gd name="T15" fmla="*/ 1 h 34"/>
                <a:gd name="T16" fmla="*/ 2 w 15"/>
                <a:gd name="T17" fmla="*/ 0 h 34"/>
                <a:gd name="T18" fmla="*/ 0 w 15"/>
                <a:gd name="T19" fmla="*/ 0 h 34"/>
                <a:gd name="T20" fmla="*/ 0 w 15"/>
                <a:gd name="T21" fmla="*/ 3 h 34"/>
                <a:gd name="T22" fmla="*/ 0 w 15"/>
                <a:gd name="T23" fmla="*/ 7 h 34"/>
                <a:gd name="T24" fmla="*/ 0 w 15"/>
                <a:gd name="T25" fmla="*/ 13 h 34"/>
                <a:gd name="T26" fmla="*/ 0 w 15"/>
                <a:gd name="T27" fmla="*/ 19 h 34"/>
                <a:gd name="T28" fmla="*/ 2 w 15"/>
                <a:gd name="T29" fmla="*/ 24 h 34"/>
                <a:gd name="T30" fmla="*/ 4 w 15"/>
                <a:gd name="T31" fmla="*/ 30 h 34"/>
                <a:gd name="T32" fmla="*/ 10 w 15"/>
                <a:gd name="T33" fmla="*/ 34 h 34"/>
                <a:gd name="T34" fmla="*/ 8 w 15"/>
                <a:gd name="T35" fmla="*/ 32 h 34"/>
                <a:gd name="T36" fmla="*/ 15 w 15"/>
                <a:gd name="T37" fmla="*/ 24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34"/>
                <a:gd name="T59" fmla="*/ 15 w 15"/>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34">
                  <a:moveTo>
                    <a:pt x="15" y="24"/>
                  </a:moveTo>
                  <a:lnTo>
                    <a:pt x="13" y="23"/>
                  </a:lnTo>
                  <a:lnTo>
                    <a:pt x="13" y="21"/>
                  </a:lnTo>
                  <a:lnTo>
                    <a:pt x="13" y="17"/>
                  </a:lnTo>
                  <a:lnTo>
                    <a:pt x="12" y="13"/>
                  </a:lnTo>
                  <a:lnTo>
                    <a:pt x="12" y="9"/>
                  </a:lnTo>
                  <a:lnTo>
                    <a:pt x="13" y="3"/>
                  </a:lnTo>
                  <a:lnTo>
                    <a:pt x="13" y="1"/>
                  </a:lnTo>
                  <a:lnTo>
                    <a:pt x="2" y="0"/>
                  </a:lnTo>
                  <a:lnTo>
                    <a:pt x="0" y="0"/>
                  </a:lnTo>
                  <a:lnTo>
                    <a:pt x="0" y="3"/>
                  </a:lnTo>
                  <a:lnTo>
                    <a:pt x="0" y="7"/>
                  </a:lnTo>
                  <a:lnTo>
                    <a:pt x="0" y="13"/>
                  </a:lnTo>
                  <a:lnTo>
                    <a:pt x="0" y="19"/>
                  </a:lnTo>
                  <a:lnTo>
                    <a:pt x="2" y="24"/>
                  </a:lnTo>
                  <a:lnTo>
                    <a:pt x="4" y="30"/>
                  </a:lnTo>
                  <a:lnTo>
                    <a:pt x="10" y="34"/>
                  </a:lnTo>
                  <a:lnTo>
                    <a:pt x="8" y="32"/>
                  </a:lnTo>
                  <a:lnTo>
                    <a:pt x="15"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1" name="Freeform 217"/>
            <p:cNvSpPr/>
            <p:nvPr/>
          </p:nvSpPr>
          <p:spPr bwMode="auto">
            <a:xfrm>
              <a:off x="3604" y="1879"/>
              <a:ext cx="25" cy="27"/>
            </a:xfrm>
            <a:custGeom>
              <a:avLst/>
              <a:gdLst>
                <a:gd name="T0" fmla="*/ 25 w 25"/>
                <a:gd name="T1" fmla="*/ 22 h 27"/>
                <a:gd name="T2" fmla="*/ 23 w 25"/>
                <a:gd name="T3" fmla="*/ 20 h 27"/>
                <a:gd name="T4" fmla="*/ 21 w 25"/>
                <a:gd name="T5" fmla="*/ 16 h 27"/>
                <a:gd name="T6" fmla="*/ 17 w 25"/>
                <a:gd name="T7" fmla="*/ 12 h 27"/>
                <a:gd name="T8" fmla="*/ 15 w 25"/>
                <a:gd name="T9" fmla="*/ 8 h 27"/>
                <a:gd name="T10" fmla="*/ 11 w 25"/>
                <a:gd name="T11" fmla="*/ 6 h 27"/>
                <a:gd name="T12" fmla="*/ 9 w 25"/>
                <a:gd name="T13" fmla="*/ 2 h 27"/>
                <a:gd name="T14" fmla="*/ 9 w 25"/>
                <a:gd name="T15" fmla="*/ 0 h 27"/>
                <a:gd name="T16" fmla="*/ 7 w 25"/>
                <a:gd name="T17" fmla="*/ 0 h 27"/>
                <a:gd name="T18" fmla="*/ 0 w 25"/>
                <a:gd name="T19" fmla="*/ 8 h 27"/>
                <a:gd name="T20" fmla="*/ 0 w 25"/>
                <a:gd name="T21" fmla="*/ 10 h 27"/>
                <a:gd name="T22" fmla="*/ 2 w 25"/>
                <a:gd name="T23" fmla="*/ 10 h 27"/>
                <a:gd name="T24" fmla="*/ 4 w 25"/>
                <a:gd name="T25" fmla="*/ 14 h 27"/>
                <a:gd name="T26" fmla="*/ 5 w 25"/>
                <a:gd name="T27" fmla="*/ 16 h 27"/>
                <a:gd name="T28" fmla="*/ 7 w 25"/>
                <a:gd name="T29" fmla="*/ 20 h 27"/>
                <a:gd name="T30" fmla="*/ 11 w 25"/>
                <a:gd name="T31" fmla="*/ 22 h 27"/>
                <a:gd name="T32" fmla="*/ 13 w 25"/>
                <a:gd name="T33" fmla="*/ 25 h 27"/>
                <a:gd name="T34" fmla="*/ 13 w 25"/>
                <a:gd name="T35" fmla="*/ 27 h 27"/>
                <a:gd name="T36" fmla="*/ 15 w 25"/>
                <a:gd name="T37" fmla="*/ 27 h 27"/>
                <a:gd name="T38" fmla="*/ 25 w 25"/>
                <a:gd name="T39" fmla="*/ 22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27"/>
                <a:gd name="T62" fmla="*/ 25 w 25"/>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27">
                  <a:moveTo>
                    <a:pt x="25" y="22"/>
                  </a:moveTo>
                  <a:lnTo>
                    <a:pt x="23" y="20"/>
                  </a:lnTo>
                  <a:lnTo>
                    <a:pt x="21" y="16"/>
                  </a:lnTo>
                  <a:lnTo>
                    <a:pt x="17" y="12"/>
                  </a:lnTo>
                  <a:lnTo>
                    <a:pt x="15" y="8"/>
                  </a:lnTo>
                  <a:lnTo>
                    <a:pt x="11" y="6"/>
                  </a:lnTo>
                  <a:lnTo>
                    <a:pt x="9" y="2"/>
                  </a:lnTo>
                  <a:lnTo>
                    <a:pt x="9" y="0"/>
                  </a:lnTo>
                  <a:lnTo>
                    <a:pt x="7" y="0"/>
                  </a:lnTo>
                  <a:lnTo>
                    <a:pt x="0" y="8"/>
                  </a:lnTo>
                  <a:lnTo>
                    <a:pt x="0" y="10"/>
                  </a:lnTo>
                  <a:lnTo>
                    <a:pt x="2" y="10"/>
                  </a:lnTo>
                  <a:lnTo>
                    <a:pt x="4" y="14"/>
                  </a:lnTo>
                  <a:lnTo>
                    <a:pt x="5" y="16"/>
                  </a:lnTo>
                  <a:lnTo>
                    <a:pt x="7" y="20"/>
                  </a:lnTo>
                  <a:lnTo>
                    <a:pt x="11" y="22"/>
                  </a:lnTo>
                  <a:lnTo>
                    <a:pt x="13" y="25"/>
                  </a:lnTo>
                  <a:lnTo>
                    <a:pt x="13" y="27"/>
                  </a:lnTo>
                  <a:lnTo>
                    <a:pt x="15" y="27"/>
                  </a:lnTo>
                  <a:lnTo>
                    <a:pt x="25"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2" name="Freeform 218"/>
            <p:cNvSpPr/>
            <p:nvPr/>
          </p:nvSpPr>
          <p:spPr bwMode="auto">
            <a:xfrm>
              <a:off x="3619" y="1901"/>
              <a:ext cx="29" cy="28"/>
            </a:xfrm>
            <a:custGeom>
              <a:avLst/>
              <a:gdLst>
                <a:gd name="T0" fmla="*/ 19 w 29"/>
                <a:gd name="T1" fmla="*/ 17 h 28"/>
                <a:gd name="T2" fmla="*/ 21 w 29"/>
                <a:gd name="T3" fmla="*/ 15 h 28"/>
                <a:gd name="T4" fmla="*/ 19 w 29"/>
                <a:gd name="T5" fmla="*/ 13 h 28"/>
                <a:gd name="T6" fmla="*/ 17 w 29"/>
                <a:gd name="T7" fmla="*/ 11 h 28"/>
                <a:gd name="T8" fmla="*/ 13 w 29"/>
                <a:gd name="T9" fmla="*/ 7 h 28"/>
                <a:gd name="T10" fmla="*/ 12 w 29"/>
                <a:gd name="T11" fmla="*/ 3 h 28"/>
                <a:gd name="T12" fmla="*/ 10 w 29"/>
                <a:gd name="T13" fmla="*/ 1 h 28"/>
                <a:gd name="T14" fmla="*/ 10 w 29"/>
                <a:gd name="T15" fmla="*/ 0 h 28"/>
                <a:gd name="T16" fmla="*/ 0 w 29"/>
                <a:gd name="T17" fmla="*/ 5 h 28"/>
                <a:gd name="T18" fmla="*/ 0 w 29"/>
                <a:gd name="T19" fmla="*/ 7 h 28"/>
                <a:gd name="T20" fmla="*/ 2 w 29"/>
                <a:gd name="T21" fmla="*/ 9 h 28"/>
                <a:gd name="T22" fmla="*/ 4 w 29"/>
                <a:gd name="T23" fmla="*/ 13 h 28"/>
                <a:gd name="T24" fmla="*/ 8 w 29"/>
                <a:gd name="T25" fmla="*/ 19 h 28"/>
                <a:gd name="T26" fmla="*/ 12 w 29"/>
                <a:gd name="T27" fmla="*/ 23 h 28"/>
                <a:gd name="T28" fmla="*/ 15 w 29"/>
                <a:gd name="T29" fmla="*/ 26 h 28"/>
                <a:gd name="T30" fmla="*/ 21 w 29"/>
                <a:gd name="T31" fmla="*/ 28 h 28"/>
                <a:gd name="T32" fmla="*/ 29 w 29"/>
                <a:gd name="T33" fmla="*/ 25 h 28"/>
                <a:gd name="T34" fmla="*/ 29 w 29"/>
                <a:gd name="T35" fmla="*/ 23 h 28"/>
                <a:gd name="T36" fmla="*/ 19 w 29"/>
                <a:gd name="T37" fmla="*/ 1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28"/>
                <a:gd name="T59" fmla="*/ 29 w 29"/>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28">
                  <a:moveTo>
                    <a:pt x="19" y="17"/>
                  </a:moveTo>
                  <a:lnTo>
                    <a:pt x="21" y="15"/>
                  </a:lnTo>
                  <a:lnTo>
                    <a:pt x="19" y="13"/>
                  </a:lnTo>
                  <a:lnTo>
                    <a:pt x="17" y="11"/>
                  </a:lnTo>
                  <a:lnTo>
                    <a:pt x="13" y="7"/>
                  </a:lnTo>
                  <a:lnTo>
                    <a:pt x="12" y="3"/>
                  </a:lnTo>
                  <a:lnTo>
                    <a:pt x="10" y="1"/>
                  </a:lnTo>
                  <a:lnTo>
                    <a:pt x="10" y="0"/>
                  </a:lnTo>
                  <a:lnTo>
                    <a:pt x="0" y="5"/>
                  </a:lnTo>
                  <a:lnTo>
                    <a:pt x="0" y="7"/>
                  </a:lnTo>
                  <a:lnTo>
                    <a:pt x="2" y="9"/>
                  </a:lnTo>
                  <a:lnTo>
                    <a:pt x="4" y="13"/>
                  </a:lnTo>
                  <a:lnTo>
                    <a:pt x="8" y="19"/>
                  </a:lnTo>
                  <a:lnTo>
                    <a:pt x="12" y="23"/>
                  </a:lnTo>
                  <a:lnTo>
                    <a:pt x="15" y="26"/>
                  </a:lnTo>
                  <a:lnTo>
                    <a:pt x="21" y="28"/>
                  </a:lnTo>
                  <a:lnTo>
                    <a:pt x="29" y="25"/>
                  </a:lnTo>
                  <a:lnTo>
                    <a:pt x="29" y="23"/>
                  </a:lnTo>
                  <a:lnTo>
                    <a:pt x="19"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3" name="Freeform 219"/>
            <p:cNvSpPr/>
            <p:nvPr/>
          </p:nvSpPr>
          <p:spPr bwMode="auto">
            <a:xfrm>
              <a:off x="3631" y="1899"/>
              <a:ext cx="19" cy="25"/>
            </a:xfrm>
            <a:custGeom>
              <a:avLst/>
              <a:gdLst>
                <a:gd name="T0" fmla="*/ 0 w 19"/>
                <a:gd name="T1" fmla="*/ 5 h 25"/>
                <a:gd name="T2" fmla="*/ 0 w 19"/>
                <a:gd name="T3" fmla="*/ 7 h 25"/>
                <a:gd name="T4" fmla="*/ 3 w 19"/>
                <a:gd name="T5" fmla="*/ 11 h 25"/>
                <a:gd name="T6" fmla="*/ 5 w 19"/>
                <a:gd name="T7" fmla="*/ 15 h 25"/>
                <a:gd name="T8" fmla="*/ 5 w 19"/>
                <a:gd name="T9" fmla="*/ 19 h 25"/>
                <a:gd name="T10" fmla="*/ 7 w 19"/>
                <a:gd name="T11" fmla="*/ 21 h 25"/>
                <a:gd name="T12" fmla="*/ 7 w 19"/>
                <a:gd name="T13" fmla="*/ 19 h 25"/>
                <a:gd name="T14" fmla="*/ 17 w 19"/>
                <a:gd name="T15" fmla="*/ 25 h 25"/>
                <a:gd name="T16" fmla="*/ 19 w 19"/>
                <a:gd name="T17" fmla="*/ 23 h 25"/>
                <a:gd name="T18" fmla="*/ 19 w 19"/>
                <a:gd name="T19" fmla="*/ 19 h 25"/>
                <a:gd name="T20" fmla="*/ 19 w 19"/>
                <a:gd name="T21" fmla="*/ 17 h 25"/>
                <a:gd name="T22" fmla="*/ 17 w 19"/>
                <a:gd name="T23" fmla="*/ 13 h 25"/>
                <a:gd name="T24" fmla="*/ 15 w 19"/>
                <a:gd name="T25" fmla="*/ 9 h 25"/>
                <a:gd name="T26" fmla="*/ 13 w 19"/>
                <a:gd name="T27" fmla="*/ 5 h 25"/>
                <a:gd name="T28" fmla="*/ 9 w 19"/>
                <a:gd name="T29" fmla="*/ 0 h 25"/>
                <a:gd name="T30" fmla="*/ 11 w 19"/>
                <a:gd name="T31" fmla="*/ 2 h 25"/>
                <a:gd name="T32" fmla="*/ 0 w 19"/>
                <a:gd name="T33" fmla="*/ 5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5"/>
                <a:gd name="T53" fmla="*/ 19 w 1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5">
                  <a:moveTo>
                    <a:pt x="0" y="5"/>
                  </a:moveTo>
                  <a:lnTo>
                    <a:pt x="0" y="7"/>
                  </a:lnTo>
                  <a:lnTo>
                    <a:pt x="3" y="11"/>
                  </a:lnTo>
                  <a:lnTo>
                    <a:pt x="5" y="15"/>
                  </a:lnTo>
                  <a:lnTo>
                    <a:pt x="5" y="19"/>
                  </a:lnTo>
                  <a:lnTo>
                    <a:pt x="7" y="21"/>
                  </a:lnTo>
                  <a:lnTo>
                    <a:pt x="7" y="19"/>
                  </a:lnTo>
                  <a:lnTo>
                    <a:pt x="17" y="25"/>
                  </a:lnTo>
                  <a:lnTo>
                    <a:pt x="19" y="23"/>
                  </a:lnTo>
                  <a:lnTo>
                    <a:pt x="19" y="19"/>
                  </a:lnTo>
                  <a:lnTo>
                    <a:pt x="19" y="17"/>
                  </a:lnTo>
                  <a:lnTo>
                    <a:pt x="17" y="13"/>
                  </a:lnTo>
                  <a:lnTo>
                    <a:pt x="15" y="9"/>
                  </a:lnTo>
                  <a:lnTo>
                    <a:pt x="13" y="5"/>
                  </a:lnTo>
                  <a:lnTo>
                    <a:pt x="9" y="0"/>
                  </a:lnTo>
                  <a:lnTo>
                    <a:pt x="11" y="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4" name="Freeform 220"/>
            <p:cNvSpPr/>
            <p:nvPr/>
          </p:nvSpPr>
          <p:spPr bwMode="auto">
            <a:xfrm>
              <a:off x="3619" y="1883"/>
              <a:ext cx="23" cy="21"/>
            </a:xfrm>
            <a:custGeom>
              <a:avLst/>
              <a:gdLst>
                <a:gd name="T0" fmla="*/ 0 w 23"/>
                <a:gd name="T1" fmla="*/ 6 h 21"/>
                <a:gd name="T2" fmla="*/ 4 w 23"/>
                <a:gd name="T3" fmla="*/ 10 h 21"/>
                <a:gd name="T4" fmla="*/ 4 w 23"/>
                <a:gd name="T5" fmla="*/ 12 h 21"/>
                <a:gd name="T6" fmla="*/ 6 w 23"/>
                <a:gd name="T7" fmla="*/ 12 h 21"/>
                <a:gd name="T8" fmla="*/ 8 w 23"/>
                <a:gd name="T9" fmla="*/ 14 h 21"/>
                <a:gd name="T10" fmla="*/ 8 w 23"/>
                <a:gd name="T11" fmla="*/ 18 h 21"/>
                <a:gd name="T12" fmla="*/ 10 w 23"/>
                <a:gd name="T13" fmla="*/ 19 h 21"/>
                <a:gd name="T14" fmla="*/ 12 w 23"/>
                <a:gd name="T15" fmla="*/ 21 h 21"/>
                <a:gd name="T16" fmla="*/ 23 w 23"/>
                <a:gd name="T17" fmla="*/ 18 h 21"/>
                <a:gd name="T18" fmla="*/ 23 w 23"/>
                <a:gd name="T19" fmla="*/ 16 h 21"/>
                <a:gd name="T20" fmla="*/ 21 w 23"/>
                <a:gd name="T21" fmla="*/ 16 h 21"/>
                <a:gd name="T22" fmla="*/ 21 w 23"/>
                <a:gd name="T23" fmla="*/ 14 h 21"/>
                <a:gd name="T24" fmla="*/ 19 w 23"/>
                <a:gd name="T25" fmla="*/ 10 h 21"/>
                <a:gd name="T26" fmla="*/ 17 w 23"/>
                <a:gd name="T27" fmla="*/ 8 h 21"/>
                <a:gd name="T28" fmla="*/ 15 w 23"/>
                <a:gd name="T29" fmla="*/ 4 h 21"/>
                <a:gd name="T30" fmla="*/ 13 w 23"/>
                <a:gd name="T31" fmla="*/ 2 h 21"/>
                <a:gd name="T32" fmla="*/ 10 w 23"/>
                <a:gd name="T33" fmla="*/ 0 h 21"/>
                <a:gd name="T34" fmla="*/ 12 w 23"/>
                <a:gd name="T35" fmla="*/ 4 h 21"/>
                <a:gd name="T36" fmla="*/ 0 w 23"/>
                <a:gd name="T37" fmla="*/ 6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1"/>
                <a:gd name="T59" fmla="*/ 23 w 23"/>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1">
                  <a:moveTo>
                    <a:pt x="0" y="6"/>
                  </a:moveTo>
                  <a:lnTo>
                    <a:pt x="4" y="10"/>
                  </a:lnTo>
                  <a:lnTo>
                    <a:pt x="4" y="12"/>
                  </a:lnTo>
                  <a:lnTo>
                    <a:pt x="6" y="12"/>
                  </a:lnTo>
                  <a:lnTo>
                    <a:pt x="8" y="14"/>
                  </a:lnTo>
                  <a:lnTo>
                    <a:pt x="8" y="18"/>
                  </a:lnTo>
                  <a:lnTo>
                    <a:pt x="10" y="19"/>
                  </a:lnTo>
                  <a:lnTo>
                    <a:pt x="12" y="21"/>
                  </a:lnTo>
                  <a:lnTo>
                    <a:pt x="23" y="18"/>
                  </a:lnTo>
                  <a:lnTo>
                    <a:pt x="23" y="16"/>
                  </a:lnTo>
                  <a:lnTo>
                    <a:pt x="21" y="16"/>
                  </a:lnTo>
                  <a:lnTo>
                    <a:pt x="21" y="14"/>
                  </a:lnTo>
                  <a:lnTo>
                    <a:pt x="19" y="10"/>
                  </a:lnTo>
                  <a:lnTo>
                    <a:pt x="17" y="8"/>
                  </a:lnTo>
                  <a:lnTo>
                    <a:pt x="15" y="4"/>
                  </a:lnTo>
                  <a:lnTo>
                    <a:pt x="13" y="2"/>
                  </a:lnTo>
                  <a:lnTo>
                    <a:pt x="10" y="0"/>
                  </a:lnTo>
                  <a:lnTo>
                    <a:pt x="12" y="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5" name="Freeform 221"/>
            <p:cNvSpPr/>
            <p:nvPr/>
          </p:nvSpPr>
          <p:spPr bwMode="auto">
            <a:xfrm>
              <a:off x="3617" y="1862"/>
              <a:ext cx="14" cy="27"/>
            </a:xfrm>
            <a:custGeom>
              <a:avLst/>
              <a:gdLst>
                <a:gd name="T0" fmla="*/ 0 w 14"/>
                <a:gd name="T1" fmla="*/ 8 h 27"/>
                <a:gd name="T2" fmla="*/ 6 w 14"/>
                <a:gd name="T3" fmla="*/ 0 h 27"/>
                <a:gd name="T4" fmla="*/ 0 w 14"/>
                <a:gd name="T5" fmla="*/ 6 h 27"/>
                <a:gd name="T6" fmla="*/ 0 w 14"/>
                <a:gd name="T7" fmla="*/ 10 h 27"/>
                <a:gd name="T8" fmla="*/ 0 w 14"/>
                <a:gd name="T9" fmla="*/ 14 h 27"/>
                <a:gd name="T10" fmla="*/ 0 w 14"/>
                <a:gd name="T11" fmla="*/ 17 h 27"/>
                <a:gd name="T12" fmla="*/ 2 w 14"/>
                <a:gd name="T13" fmla="*/ 21 h 27"/>
                <a:gd name="T14" fmla="*/ 2 w 14"/>
                <a:gd name="T15" fmla="*/ 25 h 27"/>
                <a:gd name="T16" fmla="*/ 2 w 14"/>
                <a:gd name="T17" fmla="*/ 27 h 27"/>
                <a:gd name="T18" fmla="*/ 14 w 14"/>
                <a:gd name="T19" fmla="*/ 25 h 27"/>
                <a:gd name="T20" fmla="*/ 14 w 14"/>
                <a:gd name="T21" fmla="*/ 23 h 27"/>
                <a:gd name="T22" fmla="*/ 14 w 14"/>
                <a:gd name="T23" fmla="*/ 19 h 27"/>
                <a:gd name="T24" fmla="*/ 14 w 14"/>
                <a:gd name="T25" fmla="*/ 16 h 27"/>
                <a:gd name="T26" fmla="*/ 12 w 14"/>
                <a:gd name="T27" fmla="*/ 14 h 27"/>
                <a:gd name="T28" fmla="*/ 12 w 14"/>
                <a:gd name="T29" fmla="*/ 10 h 27"/>
                <a:gd name="T30" fmla="*/ 10 w 14"/>
                <a:gd name="T31" fmla="*/ 12 h 27"/>
                <a:gd name="T32" fmla="*/ 14 w 14"/>
                <a:gd name="T33" fmla="*/ 6 h 27"/>
                <a:gd name="T34" fmla="*/ 0 w 14"/>
                <a:gd name="T35" fmla="*/ 8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27"/>
                <a:gd name="T56" fmla="*/ 14 w 14"/>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27">
                  <a:moveTo>
                    <a:pt x="0" y="8"/>
                  </a:moveTo>
                  <a:lnTo>
                    <a:pt x="6" y="0"/>
                  </a:lnTo>
                  <a:lnTo>
                    <a:pt x="0" y="6"/>
                  </a:lnTo>
                  <a:lnTo>
                    <a:pt x="0" y="10"/>
                  </a:lnTo>
                  <a:lnTo>
                    <a:pt x="0" y="14"/>
                  </a:lnTo>
                  <a:lnTo>
                    <a:pt x="0" y="17"/>
                  </a:lnTo>
                  <a:lnTo>
                    <a:pt x="2" y="21"/>
                  </a:lnTo>
                  <a:lnTo>
                    <a:pt x="2" y="25"/>
                  </a:lnTo>
                  <a:lnTo>
                    <a:pt x="2" y="27"/>
                  </a:lnTo>
                  <a:lnTo>
                    <a:pt x="14" y="25"/>
                  </a:lnTo>
                  <a:lnTo>
                    <a:pt x="14" y="23"/>
                  </a:lnTo>
                  <a:lnTo>
                    <a:pt x="14" y="19"/>
                  </a:lnTo>
                  <a:lnTo>
                    <a:pt x="14" y="16"/>
                  </a:lnTo>
                  <a:lnTo>
                    <a:pt x="12" y="14"/>
                  </a:lnTo>
                  <a:lnTo>
                    <a:pt x="12" y="10"/>
                  </a:lnTo>
                  <a:lnTo>
                    <a:pt x="10" y="12"/>
                  </a:lnTo>
                  <a:lnTo>
                    <a:pt x="14" y="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6" name="Freeform 222"/>
            <p:cNvSpPr/>
            <p:nvPr/>
          </p:nvSpPr>
          <p:spPr bwMode="auto">
            <a:xfrm>
              <a:off x="3617" y="1851"/>
              <a:ext cx="29" cy="19"/>
            </a:xfrm>
            <a:custGeom>
              <a:avLst/>
              <a:gdLst>
                <a:gd name="T0" fmla="*/ 29 w 29"/>
                <a:gd name="T1" fmla="*/ 9 h 19"/>
                <a:gd name="T2" fmla="*/ 27 w 29"/>
                <a:gd name="T3" fmla="*/ 7 h 19"/>
                <a:gd name="T4" fmla="*/ 21 w 29"/>
                <a:gd name="T5" fmla="*/ 4 h 19"/>
                <a:gd name="T6" fmla="*/ 14 w 29"/>
                <a:gd name="T7" fmla="*/ 0 h 19"/>
                <a:gd name="T8" fmla="*/ 8 w 29"/>
                <a:gd name="T9" fmla="*/ 2 h 19"/>
                <a:gd name="T10" fmla="*/ 4 w 29"/>
                <a:gd name="T11" fmla="*/ 5 h 19"/>
                <a:gd name="T12" fmla="*/ 2 w 29"/>
                <a:gd name="T13" fmla="*/ 11 h 19"/>
                <a:gd name="T14" fmla="*/ 0 w 29"/>
                <a:gd name="T15" fmla="*/ 15 h 19"/>
                <a:gd name="T16" fmla="*/ 0 w 29"/>
                <a:gd name="T17" fmla="*/ 17 h 19"/>
                <a:gd name="T18" fmla="*/ 0 w 29"/>
                <a:gd name="T19" fmla="*/ 19 h 19"/>
                <a:gd name="T20" fmla="*/ 14 w 29"/>
                <a:gd name="T21" fmla="*/ 17 h 19"/>
                <a:gd name="T22" fmla="*/ 14 w 29"/>
                <a:gd name="T23" fmla="*/ 15 h 19"/>
                <a:gd name="T24" fmla="*/ 14 w 29"/>
                <a:gd name="T25" fmla="*/ 13 h 19"/>
                <a:gd name="T26" fmla="*/ 14 w 29"/>
                <a:gd name="T27" fmla="*/ 11 h 19"/>
                <a:gd name="T28" fmla="*/ 12 w 29"/>
                <a:gd name="T29" fmla="*/ 11 h 19"/>
                <a:gd name="T30" fmla="*/ 14 w 29"/>
                <a:gd name="T31" fmla="*/ 13 h 19"/>
                <a:gd name="T32" fmla="*/ 19 w 29"/>
                <a:gd name="T33" fmla="*/ 17 h 19"/>
                <a:gd name="T34" fmla="*/ 29 w 29"/>
                <a:gd name="T35" fmla="*/ 9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19"/>
                <a:gd name="T56" fmla="*/ 29 w 29"/>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19">
                  <a:moveTo>
                    <a:pt x="29" y="9"/>
                  </a:moveTo>
                  <a:lnTo>
                    <a:pt x="27" y="7"/>
                  </a:lnTo>
                  <a:lnTo>
                    <a:pt x="21" y="4"/>
                  </a:lnTo>
                  <a:lnTo>
                    <a:pt x="14" y="0"/>
                  </a:lnTo>
                  <a:lnTo>
                    <a:pt x="8" y="2"/>
                  </a:lnTo>
                  <a:lnTo>
                    <a:pt x="4" y="5"/>
                  </a:lnTo>
                  <a:lnTo>
                    <a:pt x="2" y="11"/>
                  </a:lnTo>
                  <a:lnTo>
                    <a:pt x="0" y="15"/>
                  </a:lnTo>
                  <a:lnTo>
                    <a:pt x="0" y="17"/>
                  </a:lnTo>
                  <a:lnTo>
                    <a:pt x="0" y="19"/>
                  </a:lnTo>
                  <a:lnTo>
                    <a:pt x="14" y="17"/>
                  </a:lnTo>
                  <a:lnTo>
                    <a:pt x="14" y="15"/>
                  </a:lnTo>
                  <a:lnTo>
                    <a:pt x="14" y="13"/>
                  </a:lnTo>
                  <a:lnTo>
                    <a:pt x="14" y="11"/>
                  </a:lnTo>
                  <a:lnTo>
                    <a:pt x="12" y="11"/>
                  </a:lnTo>
                  <a:lnTo>
                    <a:pt x="14" y="13"/>
                  </a:lnTo>
                  <a:lnTo>
                    <a:pt x="19" y="17"/>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7" name="Freeform 223"/>
            <p:cNvSpPr/>
            <p:nvPr/>
          </p:nvSpPr>
          <p:spPr bwMode="auto">
            <a:xfrm>
              <a:off x="3636" y="1860"/>
              <a:ext cx="20" cy="21"/>
            </a:xfrm>
            <a:custGeom>
              <a:avLst/>
              <a:gdLst>
                <a:gd name="T0" fmla="*/ 20 w 20"/>
                <a:gd name="T1" fmla="*/ 18 h 21"/>
                <a:gd name="T2" fmla="*/ 18 w 20"/>
                <a:gd name="T3" fmla="*/ 18 h 21"/>
                <a:gd name="T4" fmla="*/ 16 w 20"/>
                <a:gd name="T5" fmla="*/ 12 h 21"/>
                <a:gd name="T6" fmla="*/ 14 w 20"/>
                <a:gd name="T7" fmla="*/ 10 h 21"/>
                <a:gd name="T8" fmla="*/ 14 w 20"/>
                <a:gd name="T9" fmla="*/ 6 h 21"/>
                <a:gd name="T10" fmla="*/ 12 w 20"/>
                <a:gd name="T11" fmla="*/ 4 h 21"/>
                <a:gd name="T12" fmla="*/ 10 w 20"/>
                <a:gd name="T13" fmla="*/ 2 h 21"/>
                <a:gd name="T14" fmla="*/ 10 w 20"/>
                <a:gd name="T15" fmla="*/ 0 h 21"/>
                <a:gd name="T16" fmla="*/ 0 w 20"/>
                <a:gd name="T17" fmla="*/ 8 h 21"/>
                <a:gd name="T18" fmla="*/ 2 w 20"/>
                <a:gd name="T19" fmla="*/ 10 h 21"/>
                <a:gd name="T20" fmla="*/ 2 w 20"/>
                <a:gd name="T21" fmla="*/ 12 h 21"/>
                <a:gd name="T22" fmla="*/ 4 w 20"/>
                <a:gd name="T23" fmla="*/ 14 h 21"/>
                <a:gd name="T24" fmla="*/ 6 w 20"/>
                <a:gd name="T25" fmla="*/ 18 h 21"/>
                <a:gd name="T26" fmla="*/ 8 w 20"/>
                <a:gd name="T27" fmla="*/ 21 h 21"/>
                <a:gd name="T28" fmla="*/ 6 w 20"/>
                <a:gd name="T29" fmla="*/ 21 h 21"/>
                <a:gd name="T30" fmla="*/ 20 w 20"/>
                <a:gd name="T31" fmla="*/ 18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21"/>
                <a:gd name="T50" fmla="*/ 20 w 20"/>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21">
                  <a:moveTo>
                    <a:pt x="20" y="18"/>
                  </a:moveTo>
                  <a:lnTo>
                    <a:pt x="18" y="18"/>
                  </a:lnTo>
                  <a:lnTo>
                    <a:pt x="16" y="12"/>
                  </a:lnTo>
                  <a:lnTo>
                    <a:pt x="14" y="10"/>
                  </a:lnTo>
                  <a:lnTo>
                    <a:pt x="14" y="6"/>
                  </a:lnTo>
                  <a:lnTo>
                    <a:pt x="12" y="4"/>
                  </a:lnTo>
                  <a:lnTo>
                    <a:pt x="10" y="2"/>
                  </a:lnTo>
                  <a:lnTo>
                    <a:pt x="10" y="0"/>
                  </a:lnTo>
                  <a:lnTo>
                    <a:pt x="0" y="8"/>
                  </a:lnTo>
                  <a:lnTo>
                    <a:pt x="2" y="10"/>
                  </a:lnTo>
                  <a:lnTo>
                    <a:pt x="2" y="12"/>
                  </a:lnTo>
                  <a:lnTo>
                    <a:pt x="4" y="14"/>
                  </a:lnTo>
                  <a:lnTo>
                    <a:pt x="6" y="18"/>
                  </a:lnTo>
                  <a:lnTo>
                    <a:pt x="8" y="21"/>
                  </a:lnTo>
                  <a:lnTo>
                    <a:pt x="6" y="21"/>
                  </a:lnTo>
                  <a:lnTo>
                    <a:pt x="20"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8" name="Freeform 224"/>
            <p:cNvSpPr/>
            <p:nvPr/>
          </p:nvSpPr>
          <p:spPr bwMode="auto">
            <a:xfrm>
              <a:off x="3642" y="1878"/>
              <a:ext cx="21" cy="32"/>
            </a:xfrm>
            <a:custGeom>
              <a:avLst/>
              <a:gdLst>
                <a:gd name="T0" fmla="*/ 21 w 21"/>
                <a:gd name="T1" fmla="*/ 23 h 32"/>
                <a:gd name="T2" fmla="*/ 19 w 21"/>
                <a:gd name="T3" fmla="*/ 21 h 32"/>
                <a:gd name="T4" fmla="*/ 17 w 21"/>
                <a:gd name="T5" fmla="*/ 17 h 32"/>
                <a:gd name="T6" fmla="*/ 15 w 21"/>
                <a:gd name="T7" fmla="*/ 11 h 32"/>
                <a:gd name="T8" fmla="*/ 15 w 21"/>
                <a:gd name="T9" fmla="*/ 7 h 32"/>
                <a:gd name="T10" fmla="*/ 14 w 21"/>
                <a:gd name="T11" fmla="*/ 3 h 32"/>
                <a:gd name="T12" fmla="*/ 14 w 21"/>
                <a:gd name="T13" fmla="*/ 1 h 32"/>
                <a:gd name="T14" fmla="*/ 14 w 21"/>
                <a:gd name="T15" fmla="*/ 0 h 32"/>
                <a:gd name="T16" fmla="*/ 0 w 21"/>
                <a:gd name="T17" fmla="*/ 3 h 32"/>
                <a:gd name="T18" fmla="*/ 2 w 21"/>
                <a:gd name="T19" fmla="*/ 3 h 32"/>
                <a:gd name="T20" fmla="*/ 2 w 21"/>
                <a:gd name="T21" fmla="*/ 7 h 32"/>
                <a:gd name="T22" fmla="*/ 4 w 21"/>
                <a:gd name="T23" fmla="*/ 11 h 32"/>
                <a:gd name="T24" fmla="*/ 6 w 21"/>
                <a:gd name="T25" fmla="*/ 15 h 32"/>
                <a:gd name="T26" fmla="*/ 8 w 21"/>
                <a:gd name="T27" fmla="*/ 21 h 32"/>
                <a:gd name="T28" fmla="*/ 10 w 21"/>
                <a:gd name="T29" fmla="*/ 24 h 32"/>
                <a:gd name="T30" fmla="*/ 12 w 21"/>
                <a:gd name="T31" fmla="*/ 28 h 32"/>
                <a:gd name="T32" fmla="*/ 15 w 21"/>
                <a:gd name="T33" fmla="*/ 32 h 32"/>
                <a:gd name="T34" fmla="*/ 14 w 21"/>
                <a:gd name="T35" fmla="*/ 32 h 32"/>
                <a:gd name="T36" fmla="*/ 21 w 21"/>
                <a:gd name="T37" fmla="*/ 23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32"/>
                <a:gd name="T59" fmla="*/ 21 w 2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32">
                  <a:moveTo>
                    <a:pt x="21" y="23"/>
                  </a:moveTo>
                  <a:lnTo>
                    <a:pt x="19" y="21"/>
                  </a:lnTo>
                  <a:lnTo>
                    <a:pt x="17" y="17"/>
                  </a:lnTo>
                  <a:lnTo>
                    <a:pt x="15" y="11"/>
                  </a:lnTo>
                  <a:lnTo>
                    <a:pt x="15" y="7"/>
                  </a:lnTo>
                  <a:lnTo>
                    <a:pt x="14" y="3"/>
                  </a:lnTo>
                  <a:lnTo>
                    <a:pt x="14" y="1"/>
                  </a:lnTo>
                  <a:lnTo>
                    <a:pt x="14" y="0"/>
                  </a:lnTo>
                  <a:lnTo>
                    <a:pt x="0" y="3"/>
                  </a:lnTo>
                  <a:lnTo>
                    <a:pt x="2" y="3"/>
                  </a:lnTo>
                  <a:lnTo>
                    <a:pt x="2" y="7"/>
                  </a:lnTo>
                  <a:lnTo>
                    <a:pt x="4" y="11"/>
                  </a:lnTo>
                  <a:lnTo>
                    <a:pt x="6" y="15"/>
                  </a:lnTo>
                  <a:lnTo>
                    <a:pt x="8" y="21"/>
                  </a:lnTo>
                  <a:lnTo>
                    <a:pt x="10" y="24"/>
                  </a:lnTo>
                  <a:lnTo>
                    <a:pt x="12" y="28"/>
                  </a:lnTo>
                  <a:lnTo>
                    <a:pt x="15" y="32"/>
                  </a:lnTo>
                  <a:lnTo>
                    <a:pt x="14" y="32"/>
                  </a:lnTo>
                  <a:lnTo>
                    <a:pt x="21"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89" name="Freeform 225"/>
            <p:cNvSpPr/>
            <p:nvPr/>
          </p:nvSpPr>
          <p:spPr bwMode="auto">
            <a:xfrm>
              <a:off x="3656" y="1901"/>
              <a:ext cx="40" cy="48"/>
            </a:xfrm>
            <a:custGeom>
              <a:avLst/>
              <a:gdLst>
                <a:gd name="T0" fmla="*/ 40 w 40"/>
                <a:gd name="T1" fmla="*/ 48 h 48"/>
                <a:gd name="T2" fmla="*/ 40 w 40"/>
                <a:gd name="T3" fmla="*/ 46 h 48"/>
                <a:gd name="T4" fmla="*/ 38 w 40"/>
                <a:gd name="T5" fmla="*/ 38 h 48"/>
                <a:gd name="T6" fmla="*/ 34 w 40"/>
                <a:gd name="T7" fmla="*/ 28 h 48"/>
                <a:gd name="T8" fmla="*/ 28 w 40"/>
                <a:gd name="T9" fmla="*/ 21 h 48"/>
                <a:gd name="T10" fmla="*/ 23 w 40"/>
                <a:gd name="T11" fmla="*/ 13 h 48"/>
                <a:gd name="T12" fmla="*/ 17 w 40"/>
                <a:gd name="T13" fmla="*/ 7 h 48"/>
                <a:gd name="T14" fmla="*/ 13 w 40"/>
                <a:gd name="T15" fmla="*/ 3 h 48"/>
                <a:gd name="T16" fmla="*/ 9 w 40"/>
                <a:gd name="T17" fmla="*/ 1 h 48"/>
                <a:gd name="T18" fmla="*/ 7 w 40"/>
                <a:gd name="T19" fmla="*/ 0 h 48"/>
                <a:gd name="T20" fmla="*/ 0 w 40"/>
                <a:gd name="T21" fmla="*/ 9 h 48"/>
                <a:gd name="T22" fmla="*/ 1 w 40"/>
                <a:gd name="T23" fmla="*/ 9 h 48"/>
                <a:gd name="T24" fmla="*/ 3 w 40"/>
                <a:gd name="T25" fmla="*/ 13 h 48"/>
                <a:gd name="T26" fmla="*/ 9 w 40"/>
                <a:gd name="T27" fmla="*/ 17 h 48"/>
                <a:gd name="T28" fmla="*/ 13 w 40"/>
                <a:gd name="T29" fmla="*/ 23 h 48"/>
                <a:gd name="T30" fmla="*/ 19 w 40"/>
                <a:gd name="T31" fmla="*/ 28 h 48"/>
                <a:gd name="T32" fmla="*/ 23 w 40"/>
                <a:gd name="T33" fmla="*/ 34 h 48"/>
                <a:gd name="T34" fmla="*/ 26 w 40"/>
                <a:gd name="T35" fmla="*/ 42 h 48"/>
                <a:gd name="T36" fmla="*/ 28 w 40"/>
                <a:gd name="T37" fmla="*/ 48 h 48"/>
                <a:gd name="T38" fmla="*/ 28 w 40"/>
                <a:gd name="T39" fmla="*/ 46 h 48"/>
                <a:gd name="T40" fmla="*/ 40 w 40"/>
                <a:gd name="T41" fmla="*/ 48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8"/>
                <a:gd name="T65" fmla="*/ 40 w 4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8">
                  <a:moveTo>
                    <a:pt x="40" y="48"/>
                  </a:moveTo>
                  <a:lnTo>
                    <a:pt x="40" y="46"/>
                  </a:lnTo>
                  <a:lnTo>
                    <a:pt x="38" y="38"/>
                  </a:lnTo>
                  <a:lnTo>
                    <a:pt x="34" y="28"/>
                  </a:lnTo>
                  <a:lnTo>
                    <a:pt x="28" y="21"/>
                  </a:lnTo>
                  <a:lnTo>
                    <a:pt x="23" y="13"/>
                  </a:lnTo>
                  <a:lnTo>
                    <a:pt x="17" y="7"/>
                  </a:lnTo>
                  <a:lnTo>
                    <a:pt x="13" y="3"/>
                  </a:lnTo>
                  <a:lnTo>
                    <a:pt x="9" y="1"/>
                  </a:lnTo>
                  <a:lnTo>
                    <a:pt x="7" y="0"/>
                  </a:lnTo>
                  <a:lnTo>
                    <a:pt x="0" y="9"/>
                  </a:lnTo>
                  <a:lnTo>
                    <a:pt x="1" y="9"/>
                  </a:lnTo>
                  <a:lnTo>
                    <a:pt x="3" y="13"/>
                  </a:lnTo>
                  <a:lnTo>
                    <a:pt x="9" y="17"/>
                  </a:lnTo>
                  <a:lnTo>
                    <a:pt x="13" y="23"/>
                  </a:lnTo>
                  <a:lnTo>
                    <a:pt x="19" y="28"/>
                  </a:lnTo>
                  <a:lnTo>
                    <a:pt x="23" y="34"/>
                  </a:lnTo>
                  <a:lnTo>
                    <a:pt x="26" y="42"/>
                  </a:lnTo>
                  <a:lnTo>
                    <a:pt x="28" y="48"/>
                  </a:lnTo>
                  <a:lnTo>
                    <a:pt x="28" y="46"/>
                  </a:lnTo>
                  <a:lnTo>
                    <a:pt x="40" y="4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0" name="Freeform 226"/>
            <p:cNvSpPr/>
            <p:nvPr/>
          </p:nvSpPr>
          <p:spPr bwMode="auto">
            <a:xfrm>
              <a:off x="3684" y="1947"/>
              <a:ext cx="29" cy="30"/>
            </a:xfrm>
            <a:custGeom>
              <a:avLst/>
              <a:gdLst>
                <a:gd name="T0" fmla="*/ 23 w 29"/>
                <a:gd name="T1" fmla="*/ 19 h 30"/>
                <a:gd name="T2" fmla="*/ 25 w 29"/>
                <a:gd name="T3" fmla="*/ 19 h 30"/>
                <a:gd name="T4" fmla="*/ 19 w 29"/>
                <a:gd name="T5" fmla="*/ 19 h 30"/>
                <a:gd name="T6" fmla="*/ 16 w 29"/>
                <a:gd name="T7" fmla="*/ 17 h 30"/>
                <a:gd name="T8" fmla="*/ 14 w 29"/>
                <a:gd name="T9" fmla="*/ 15 h 30"/>
                <a:gd name="T10" fmla="*/ 12 w 29"/>
                <a:gd name="T11" fmla="*/ 13 h 30"/>
                <a:gd name="T12" fmla="*/ 12 w 29"/>
                <a:gd name="T13" fmla="*/ 9 h 30"/>
                <a:gd name="T14" fmla="*/ 12 w 29"/>
                <a:gd name="T15" fmla="*/ 5 h 30"/>
                <a:gd name="T16" fmla="*/ 12 w 29"/>
                <a:gd name="T17" fmla="*/ 3 h 30"/>
                <a:gd name="T18" fmla="*/ 12 w 29"/>
                <a:gd name="T19" fmla="*/ 2 h 30"/>
                <a:gd name="T20" fmla="*/ 0 w 29"/>
                <a:gd name="T21" fmla="*/ 0 h 30"/>
                <a:gd name="T22" fmla="*/ 0 w 29"/>
                <a:gd name="T23" fmla="*/ 2 h 30"/>
                <a:gd name="T24" fmla="*/ 0 w 29"/>
                <a:gd name="T25" fmla="*/ 5 h 30"/>
                <a:gd name="T26" fmla="*/ 0 w 29"/>
                <a:gd name="T27" fmla="*/ 11 h 30"/>
                <a:gd name="T28" fmla="*/ 2 w 29"/>
                <a:gd name="T29" fmla="*/ 17 h 30"/>
                <a:gd name="T30" fmla="*/ 4 w 29"/>
                <a:gd name="T31" fmla="*/ 23 h 30"/>
                <a:gd name="T32" fmla="*/ 10 w 29"/>
                <a:gd name="T33" fmla="*/ 28 h 30"/>
                <a:gd name="T34" fmla="*/ 18 w 29"/>
                <a:gd name="T35" fmla="*/ 30 h 30"/>
                <a:gd name="T36" fmla="*/ 27 w 29"/>
                <a:gd name="T37" fmla="*/ 30 h 30"/>
                <a:gd name="T38" fmla="*/ 29 w 29"/>
                <a:gd name="T39" fmla="*/ 30 h 30"/>
                <a:gd name="T40" fmla="*/ 23 w 29"/>
                <a:gd name="T41" fmla="*/ 19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23" y="19"/>
                  </a:moveTo>
                  <a:lnTo>
                    <a:pt x="25" y="19"/>
                  </a:lnTo>
                  <a:lnTo>
                    <a:pt x="19" y="19"/>
                  </a:lnTo>
                  <a:lnTo>
                    <a:pt x="16" y="17"/>
                  </a:lnTo>
                  <a:lnTo>
                    <a:pt x="14" y="15"/>
                  </a:lnTo>
                  <a:lnTo>
                    <a:pt x="12" y="13"/>
                  </a:lnTo>
                  <a:lnTo>
                    <a:pt x="12" y="9"/>
                  </a:lnTo>
                  <a:lnTo>
                    <a:pt x="12" y="5"/>
                  </a:lnTo>
                  <a:lnTo>
                    <a:pt x="12" y="3"/>
                  </a:lnTo>
                  <a:lnTo>
                    <a:pt x="12" y="2"/>
                  </a:lnTo>
                  <a:lnTo>
                    <a:pt x="0" y="0"/>
                  </a:lnTo>
                  <a:lnTo>
                    <a:pt x="0" y="2"/>
                  </a:lnTo>
                  <a:lnTo>
                    <a:pt x="0" y="5"/>
                  </a:lnTo>
                  <a:lnTo>
                    <a:pt x="0" y="11"/>
                  </a:lnTo>
                  <a:lnTo>
                    <a:pt x="2" y="17"/>
                  </a:lnTo>
                  <a:lnTo>
                    <a:pt x="4" y="23"/>
                  </a:lnTo>
                  <a:lnTo>
                    <a:pt x="10" y="28"/>
                  </a:lnTo>
                  <a:lnTo>
                    <a:pt x="18" y="30"/>
                  </a:lnTo>
                  <a:lnTo>
                    <a:pt x="27" y="30"/>
                  </a:lnTo>
                  <a:lnTo>
                    <a:pt x="29" y="30"/>
                  </a:lnTo>
                  <a:lnTo>
                    <a:pt x="23"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1" name="Freeform 227"/>
            <p:cNvSpPr/>
            <p:nvPr/>
          </p:nvSpPr>
          <p:spPr bwMode="auto">
            <a:xfrm>
              <a:off x="3707" y="1964"/>
              <a:ext cx="33" cy="17"/>
            </a:xfrm>
            <a:custGeom>
              <a:avLst/>
              <a:gdLst>
                <a:gd name="T0" fmla="*/ 33 w 33"/>
                <a:gd name="T1" fmla="*/ 10 h 17"/>
                <a:gd name="T2" fmla="*/ 31 w 33"/>
                <a:gd name="T3" fmla="*/ 10 h 17"/>
                <a:gd name="T4" fmla="*/ 27 w 33"/>
                <a:gd name="T5" fmla="*/ 6 h 17"/>
                <a:gd name="T6" fmla="*/ 21 w 33"/>
                <a:gd name="T7" fmla="*/ 2 h 17"/>
                <a:gd name="T8" fmla="*/ 16 w 33"/>
                <a:gd name="T9" fmla="*/ 0 h 17"/>
                <a:gd name="T10" fmla="*/ 12 w 33"/>
                <a:gd name="T11" fmla="*/ 0 h 17"/>
                <a:gd name="T12" fmla="*/ 8 w 33"/>
                <a:gd name="T13" fmla="*/ 0 h 17"/>
                <a:gd name="T14" fmla="*/ 4 w 33"/>
                <a:gd name="T15" fmla="*/ 0 h 17"/>
                <a:gd name="T16" fmla="*/ 2 w 33"/>
                <a:gd name="T17" fmla="*/ 2 h 17"/>
                <a:gd name="T18" fmla="*/ 0 w 33"/>
                <a:gd name="T19" fmla="*/ 2 h 17"/>
                <a:gd name="T20" fmla="*/ 6 w 33"/>
                <a:gd name="T21" fmla="*/ 13 h 17"/>
                <a:gd name="T22" fmla="*/ 10 w 33"/>
                <a:gd name="T23" fmla="*/ 11 h 17"/>
                <a:gd name="T24" fmla="*/ 12 w 33"/>
                <a:gd name="T25" fmla="*/ 11 h 17"/>
                <a:gd name="T26" fmla="*/ 14 w 33"/>
                <a:gd name="T27" fmla="*/ 11 h 17"/>
                <a:gd name="T28" fmla="*/ 18 w 33"/>
                <a:gd name="T29" fmla="*/ 13 h 17"/>
                <a:gd name="T30" fmla="*/ 20 w 33"/>
                <a:gd name="T31" fmla="*/ 13 h 17"/>
                <a:gd name="T32" fmla="*/ 21 w 33"/>
                <a:gd name="T33" fmla="*/ 17 h 17"/>
                <a:gd name="T34" fmla="*/ 21 w 33"/>
                <a:gd name="T35" fmla="*/ 15 h 17"/>
                <a:gd name="T36" fmla="*/ 33 w 33"/>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17"/>
                <a:gd name="T59" fmla="*/ 33 w 33"/>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17">
                  <a:moveTo>
                    <a:pt x="33" y="10"/>
                  </a:moveTo>
                  <a:lnTo>
                    <a:pt x="31" y="10"/>
                  </a:lnTo>
                  <a:lnTo>
                    <a:pt x="27" y="6"/>
                  </a:lnTo>
                  <a:lnTo>
                    <a:pt x="21" y="2"/>
                  </a:lnTo>
                  <a:lnTo>
                    <a:pt x="16" y="0"/>
                  </a:lnTo>
                  <a:lnTo>
                    <a:pt x="12" y="0"/>
                  </a:lnTo>
                  <a:lnTo>
                    <a:pt x="8" y="0"/>
                  </a:lnTo>
                  <a:lnTo>
                    <a:pt x="4" y="0"/>
                  </a:lnTo>
                  <a:lnTo>
                    <a:pt x="2" y="2"/>
                  </a:lnTo>
                  <a:lnTo>
                    <a:pt x="0" y="2"/>
                  </a:lnTo>
                  <a:lnTo>
                    <a:pt x="6" y="13"/>
                  </a:lnTo>
                  <a:lnTo>
                    <a:pt x="10" y="11"/>
                  </a:lnTo>
                  <a:lnTo>
                    <a:pt x="12" y="11"/>
                  </a:lnTo>
                  <a:lnTo>
                    <a:pt x="14" y="11"/>
                  </a:lnTo>
                  <a:lnTo>
                    <a:pt x="18" y="13"/>
                  </a:lnTo>
                  <a:lnTo>
                    <a:pt x="20" y="13"/>
                  </a:lnTo>
                  <a:lnTo>
                    <a:pt x="21" y="17"/>
                  </a:lnTo>
                  <a:lnTo>
                    <a:pt x="21" y="15"/>
                  </a:lnTo>
                  <a:lnTo>
                    <a:pt x="33"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2" name="Freeform 228"/>
            <p:cNvSpPr/>
            <p:nvPr/>
          </p:nvSpPr>
          <p:spPr bwMode="auto">
            <a:xfrm>
              <a:off x="3728" y="1974"/>
              <a:ext cx="39" cy="30"/>
            </a:xfrm>
            <a:custGeom>
              <a:avLst/>
              <a:gdLst>
                <a:gd name="T0" fmla="*/ 35 w 39"/>
                <a:gd name="T1" fmla="*/ 17 h 30"/>
                <a:gd name="T2" fmla="*/ 31 w 39"/>
                <a:gd name="T3" fmla="*/ 17 h 30"/>
                <a:gd name="T4" fmla="*/ 29 w 39"/>
                <a:gd name="T5" fmla="*/ 19 h 30"/>
                <a:gd name="T6" fmla="*/ 27 w 39"/>
                <a:gd name="T7" fmla="*/ 17 h 30"/>
                <a:gd name="T8" fmla="*/ 23 w 39"/>
                <a:gd name="T9" fmla="*/ 15 h 30"/>
                <a:gd name="T10" fmla="*/ 20 w 39"/>
                <a:gd name="T11" fmla="*/ 11 h 30"/>
                <a:gd name="T12" fmla="*/ 16 w 39"/>
                <a:gd name="T13" fmla="*/ 7 h 30"/>
                <a:gd name="T14" fmla="*/ 14 w 39"/>
                <a:gd name="T15" fmla="*/ 3 h 30"/>
                <a:gd name="T16" fmla="*/ 12 w 39"/>
                <a:gd name="T17" fmla="*/ 1 h 30"/>
                <a:gd name="T18" fmla="*/ 12 w 39"/>
                <a:gd name="T19" fmla="*/ 0 h 30"/>
                <a:gd name="T20" fmla="*/ 0 w 39"/>
                <a:gd name="T21" fmla="*/ 5 h 30"/>
                <a:gd name="T22" fmla="*/ 2 w 39"/>
                <a:gd name="T23" fmla="*/ 7 h 30"/>
                <a:gd name="T24" fmla="*/ 4 w 39"/>
                <a:gd name="T25" fmla="*/ 11 h 30"/>
                <a:gd name="T26" fmla="*/ 6 w 39"/>
                <a:gd name="T27" fmla="*/ 15 h 30"/>
                <a:gd name="T28" fmla="*/ 12 w 39"/>
                <a:gd name="T29" fmla="*/ 21 h 30"/>
                <a:gd name="T30" fmla="*/ 16 w 39"/>
                <a:gd name="T31" fmla="*/ 24 h 30"/>
                <a:gd name="T32" fmla="*/ 23 w 39"/>
                <a:gd name="T33" fmla="*/ 28 h 30"/>
                <a:gd name="T34" fmla="*/ 31 w 39"/>
                <a:gd name="T35" fmla="*/ 30 h 30"/>
                <a:gd name="T36" fmla="*/ 39 w 39"/>
                <a:gd name="T37" fmla="*/ 28 h 30"/>
                <a:gd name="T38" fmla="*/ 37 w 39"/>
                <a:gd name="T39" fmla="*/ 28 h 30"/>
                <a:gd name="T40" fmla="*/ 35 w 39"/>
                <a:gd name="T41" fmla="*/ 1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30"/>
                <a:gd name="T65" fmla="*/ 39 w 3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30">
                  <a:moveTo>
                    <a:pt x="35" y="17"/>
                  </a:moveTo>
                  <a:lnTo>
                    <a:pt x="31" y="17"/>
                  </a:lnTo>
                  <a:lnTo>
                    <a:pt x="29" y="19"/>
                  </a:lnTo>
                  <a:lnTo>
                    <a:pt x="27" y="17"/>
                  </a:lnTo>
                  <a:lnTo>
                    <a:pt x="23" y="15"/>
                  </a:lnTo>
                  <a:lnTo>
                    <a:pt x="20" y="11"/>
                  </a:lnTo>
                  <a:lnTo>
                    <a:pt x="16" y="7"/>
                  </a:lnTo>
                  <a:lnTo>
                    <a:pt x="14" y="3"/>
                  </a:lnTo>
                  <a:lnTo>
                    <a:pt x="12" y="1"/>
                  </a:lnTo>
                  <a:lnTo>
                    <a:pt x="12" y="0"/>
                  </a:lnTo>
                  <a:lnTo>
                    <a:pt x="0" y="5"/>
                  </a:lnTo>
                  <a:lnTo>
                    <a:pt x="2" y="7"/>
                  </a:lnTo>
                  <a:lnTo>
                    <a:pt x="4" y="11"/>
                  </a:lnTo>
                  <a:lnTo>
                    <a:pt x="6" y="15"/>
                  </a:lnTo>
                  <a:lnTo>
                    <a:pt x="12" y="21"/>
                  </a:lnTo>
                  <a:lnTo>
                    <a:pt x="16" y="24"/>
                  </a:lnTo>
                  <a:lnTo>
                    <a:pt x="23" y="28"/>
                  </a:lnTo>
                  <a:lnTo>
                    <a:pt x="31" y="30"/>
                  </a:lnTo>
                  <a:lnTo>
                    <a:pt x="39" y="28"/>
                  </a:lnTo>
                  <a:lnTo>
                    <a:pt x="37" y="28"/>
                  </a:lnTo>
                  <a:lnTo>
                    <a:pt x="35"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3" name="Freeform 229"/>
            <p:cNvSpPr/>
            <p:nvPr/>
          </p:nvSpPr>
          <p:spPr bwMode="auto">
            <a:xfrm>
              <a:off x="3763" y="1987"/>
              <a:ext cx="17" cy="15"/>
            </a:xfrm>
            <a:custGeom>
              <a:avLst/>
              <a:gdLst>
                <a:gd name="T0" fmla="*/ 8 w 17"/>
                <a:gd name="T1" fmla="*/ 0 h 15"/>
                <a:gd name="T2" fmla="*/ 4 w 17"/>
                <a:gd name="T3" fmla="*/ 2 h 15"/>
                <a:gd name="T4" fmla="*/ 6 w 17"/>
                <a:gd name="T5" fmla="*/ 2 h 15"/>
                <a:gd name="T6" fmla="*/ 4 w 17"/>
                <a:gd name="T7" fmla="*/ 2 h 15"/>
                <a:gd name="T8" fmla="*/ 2 w 17"/>
                <a:gd name="T9" fmla="*/ 4 h 15"/>
                <a:gd name="T10" fmla="*/ 0 w 17"/>
                <a:gd name="T11" fmla="*/ 4 h 15"/>
                <a:gd name="T12" fmla="*/ 2 w 17"/>
                <a:gd name="T13" fmla="*/ 15 h 15"/>
                <a:gd name="T14" fmla="*/ 4 w 17"/>
                <a:gd name="T15" fmla="*/ 15 h 15"/>
                <a:gd name="T16" fmla="*/ 6 w 17"/>
                <a:gd name="T17" fmla="*/ 15 h 15"/>
                <a:gd name="T18" fmla="*/ 8 w 17"/>
                <a:gd name="T19" fmla="*/ 13 h 15"/>
                <a:gd name="T20" fmla="*/ 10 w 17"/>
                <a:gd name="T21" fmla="*/ 13 h 15"/>
                <a:gd name="T22" fmla="*/ 11 w 17"/>
                <a:gd name="T23" fmla="*/ 11 h 15"/>
                <a:gd name="T24" fmla="*/ 15 w 17"/>
                <a:gd name="T25" fmla="*/ 10 h 15"/>
                <a:gd name="T26" fmla="*/ 17 w 17"/>
                <a:gd name="T27" fmla="*/ 4 h 15"/>
                <a:gd name="T28" fmla="*/ 15 w 17"/>
                <a:gd name="T29" fmla="*/ 8 h 15"/>
                <a:gd name="T30" fmla="*/ 8 w 17"/>
                <a:gd name="T31" fmla="*/ 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5"/>
                <a:gd name="T50" fmla="*/ 17 w 17"/>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5">
                  <a:moveTo>
                    <a:pt x="8" y="0"/>
                  </a:moveTo>
                  <a:lnTo>
                    <a:pt x="4" y="2"/>
                  </a:lnTo>
                  <a:lnTo>
                    <a:pt x="6" y="2"/>
                  </a:lnTo>
                  <a:lnTo>
                    <a:pt x="4" y="2"/>
                  </a:lnTo>
                  <a:lnTo>
                    <a:pt x="2" y="4"/>
                  </a:lnTo>
                  <a:lnTo>
                    <a:pt x="0" y="4"/>
                  </a:lnTo>
                  <a:lnTo>
                    <a:pt x="2" y="15"/>
                  </a:lnTo>
                  <a:lnTo>
                    <a:pt x="4" y="15"/>
                  </a:lnTo>
                  <a:lnTo>
                    <a:pt x="6" y="15"/>
                  </a:lnTo>
                  <a:lnTo>
                    <a:pt x="8" y="13"/>
                  </a:lnTo>
                  <a:lnTo>
                    <a:pt x="10" y="13"/>
                  </a:lnTo>
                  <a:lnTo>
                    <a:pt x="11" y="11"/>
                  </a:lnTo>
                  <a:lnTo>
                    <a:pt x="15" y="10"/>
                  </a:lnTo>
                  <a:lnTo>
                    <a:pt x="17" y="4"/>
                  </a:lnTo>
                  <a:lnTo>
                    <a:pt x="15"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4" name="Freeform 230"/>
            <p:cNvSpPr/>
            <p:nvPr/>
          </p:nvSpPr>
          <p:spPr bwMode="auto">
            <a:xfrm>
              <a:off x="3771" y="1981"/>
              <a:ext cx="27" cy="14"/>
            </a:xfrm>
            <a:custGeom>
              <a:avLst/>
              <a:gdLst>
                <a:gd name="T0" fmla="*/ 27 w 27"/>
                <a:gd name="T1" fmla="*/ 6 h 14"/>
                <a:gd name="T2" fmla="*/ 21 w 27"/>
                <a:gd name="T3" fmla="*/ 2 h 14"/>
                <a:gd name="T4" fmla="*/ 17 w 27"/>
                <a:gd name="T5" fmla="*/ 0 h 14"/>
                <a:gd name="T6" fmla="*/ 11 w 27"/>
                <a:gd name="T7" fmla="*/ 0 h 14"/>
                <a:gd name="T8" fmla="*/ 7 w 27"/>
                <a:gd name="T9" fmla="*/ 0 h 14"/>
                <a:gd name="T10" fmla="*/ 3 w 27"/>
                <a:gd name="T11" fmla="*/ 2 h 14"/>
                <a:gd name="T12" fmla="*/ 2 w 27"/>
                <a:gd name="T13" fmla="*/ 4 h 14"/>
                <a:gd name="T14" fmla="*/ 0 w 27"/>
                <a:gd name="T15" fmla="*/ 4 h 14"/>
                <a:gd name="T16" fmla="*/ 0 w 27"/>
                <a:gd name="T17" fmla="*/ 6 h 14"/>
                <a:gd name="T18" fmla="*/ 7 w 27"/>
                <a:gd name="T19" fmla="*/ 14 h 14"/>
                <a:gd name="T20" fmla="*/ 9 w 27"/>
                <a:gd name="T21" fmla="*/ 14 h 14"/>
                <a:gd name="T22" fmla="*/ 11 w 27"/>
                <a:gd name="T23" fmla="*/ 12 h 14"/>
                <a:gd name="T24" fmla="*/ 13 w 27"/>
                <a:gd name="T25" fmla="*/ 12 h 14"/>
                <a:gd name="T26" fmla="*/ 15 w 27"/>
                <a:gd name="T27" fmla="*/ 12 h 14"/>
                <a:gd name="T28" fmla="*/ 17 w 27"/>
                <a:gd name="T29" fmla="*/ 14 h 14"/>
                <a:gd name="T30" fmla="*/ 27 w 27"/>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4"/>
                <a:gd name="T50" fmla="*/ 27 w 27"/>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4">
                  <a:moveTo>
                    <a:pt x="27" y="6"/>
                  </a:moveTo>
                  <a:lnTo>
                    <a:pt x="21" y="2"/>
                  </a:lnTo>
                  <a:lnTo>
                    <a:pt x="17" y="0"/>
                  </a:lnTo>
                  <a:lnTo>
                    <a:pt x="11" y="0"/>
                  </a:lnTo>
                  <a:lnTo>
                    <a:pt x="7" y="0"/>
                  </a:lnTo>
                  <a:lnTo>
                    <a:pt x="3" y="2"/>
                  </a:lnTo>
                  <a:lnTo>
                    <a:pt x="2" y="4"/>
                  </a:lnTo>
                  <a:lnTo>
                    <a:pt x="0" y="4"/>
                  </a:lnTo>
                  <a:lnTo>
                    <a:pt x="0" y="6"/>
                  </a:lnTo>
                  <a:lnTo>
                    <a:pt x="7" y="14"/>
                  </a:lnTo>
                  <a:lnTo>
                    <a:pt x="9" y="14"/>
                  </a:lnTo>
                  <a:lnTo>
                    <a:pt x="11" y="12"/>
                  </a:lnTo>
                  <a:lnTo>
                    <a:pt x="13" y="12"/>
                  </a:lnTo>
                  <a:lnTo>
                    <a:pt x="15" y="12"/>
                  </a:lnTo>
                  <a:lnTo>
                    <a:pt x="17" y="14"/>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5" name="Freeform 231"/>
            <p:cNvSpPr/>
            <p:nvPr/>
          </p:nvSpPr>
          <p:spPr bwMode="auto">
            <a:xfrm>
              <a:off x="3788" y="1987"/>
              <a:ext cx="44" cy="25"/>
            </a:xfrm>
            <a:custGeom>
              <a:avLst/>
              <a:gdLst>
                <a:gd name="T0" fmla="*/ 40 w 44"/>
                <a:gd name="T1" fmla="*/ 10 h 25"/>
                <a:gd name="T2" fmla="*/ 38 w 44"/>
                <a:gd name="T3" fmla="*/ 10 h 25"/>
                <a:gd name="T4" fmla="*/ 33 w 44"/>
                <a:gd name="T5" fmla="*/ 11 h 25"/>
                <a:gd name="T6" fmla="*/ 27 w 44"/>
                <a:gd name="T7" fmla="*/ 13 h 25"/>
                <a:gd name="T8" fmla="*/ 23 w 44"/>
                <a:gd name="T9" fmla="*/ 11 h 25"/>
                <a:gd name="T10" fmla="*/ 19 w 44"/>
                <a:gd name="T11" fmla="*/ 10 h 25"/>
                <a:gd name="T12" fmla="*/ 15 w 44"/>
                <a:gd name="T13" fmla="*/ 6 h 25"/>
                <a:gd name="T14" fmla="*/ 11 w 44"/>
                <a:gd name="T15" fmla="*/ 4 h 25"/>
                <a:gd name="T16" fmla="*/ 10 w 44"/>
                <a:gd name="T17" fmla="*/ 2 h 25"/>
                <a:gd name="T18" fmla="*/ 10 w 44"/>
                <a:gd name="T19" fmla="*/ 0 h 25"/>
                <a:gd name="T20" fmla="*/ 0 w 44"/>
                <a:gd name="T21" fmla="*/ 8 h 25"/>
                <a:gd name="T22" fmla="*/ 0 w 44"/>
                <a:gd name="T23" fmla="*/ 10 h 25"/>
                <a:gd name="T24" fmla="*/ 4 w 44"/>
                <a:gd name="T25" fmla="*/ 11 h 25"/>
                <a:gd name="T26" fmla="*/ 8 w 44"/>
                <a:gd name="T27" fmla="*/ 15 h 25"/>
                <a:gd name="T28" fmla="*/ 11 w 44"/>
                <a:gd name="T29" fmla="*/ 19 h 25"/>
                <a:gd name="T30" fmla="*/ 19 w 44"/>
                <a:gd name="T31" fmla="*/ 23 h 25"/>
                <a:gd name="T32" fmla="*/ 27 w 44"/>
                <a:gd name="T33" fmla="*/ 25 h 25"/>
                <a:gd name="T34" fmla="*/ 36 w 44"/>
                <a:gd name="T35" fmla="*/ 25 h 25"/>
                <a:gd name="T36" fmla="*/ 44 w 44"/>
                <a:gd name="T37" fmla="*/ 19 h 25"/>
                <a:gd name="T38" fmla="*/ 44 w 44"/>
                <a:gd name="T39" fmla="*/ 21 h 25"/>
                <a:gd name="T40" fmla="*/ 40 w 44"/>
                <a:gd name="T41" fmla="*/ 1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25"/>
                <a:gd name="T65" fmla="*/ 44 w 44"/>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25">
                  <a:moveTo>
                    <a:pt x="40" y="10"/>
                  </a:moveTo>
                  <a:lnTo>
                    <a:pt x="38" y="10"/>
                  </a:lnTo>
                  <a:lnTo>
                    <a:pt x="33" y="11"/>
                  </a:lnTo>
                  <a:lnTo>
                    <a:pt x="27" y="13"/>
                  </a:lnTo>
                  <a:lnTo>
                    <a:pt x="23" y="11"/>
                  </a:lnTo>
                  <a:lnTo>
                    <a:pt x="19" y="10"/>
                  </a:lnTo>
                  <a:lnTo>
                    <a:pt x="15" y="6"/>
                  </a:lnTo>
                  <a:lnTo>
                    <a:pt x="11" y="4"/>
                  </a:lnTo>
                  <a:lnTo>
                    <a:pt x="10" y="2"/>
                  </a:lnTo>
                  <a:lnTo>
                    <a:pt x="10" y="0"/>
                  </a:lnTo>
                  <a:lnTo>
                    <a:pt x="0" y="8"/>
                  </a:lnTo>
                  <a:lnTo>
                    <a:pt x="0" y="10"/>
                  </a:lnTo>
                  <a:lnTo>
                    <a:pt x="4" y="11"/>
                  </a:lnTo>
                  <a:lnTo>
                    <a:pt x="8" y="15"/>
                  </a:lnTo>
                  <a:lnTo>
                    <a:pt x="11" y="19"/>
                  </a:lnTo>
                  <a:lnTo>
                    <a:pt x="19" y="23"/>
                  </a:lnTo>
                  <a:lnTo>
                    <a:pt x="27" y="25"/>
                  </a:lnTo>
                  <a:lnTo>
                    <a:pt x="36" y="25"/>
                  </a:lnTo>
                  <a:lnTo>
                    <a:pt x="44" y="19"/>
                  </a:lnTo>
                  <a:lnTo>
                    <a:pt x="44" y="21"/>
                  </a:lnTo>
                  <a:lnTo>
                    <a:pt x="4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6" name="Freeform 232"/>
            <p:cNvSpPr/>
            <p:nvPr/>
          </p:nvSpPr>
          <p:spPr bwMode="auto">
            <a:xfrm>
              <a:off x="3828" y="1993"/>
              <a:ext cx="44" cy="17"/>
            </a:xfrm>
            <a:custGeom>
              <a:avLst/>
              <a:gdLst>
                <a:gd name="T0" fmla="*/ 44 w 44"/>
                <a:gd name="T1" fmla="*/ 15 h 17"/>
                <a:gd name="T2" fmla="*/ 39 w 44"/>
                <a:gd name="T3" fmla="*/ 5 h 17"/>
                <a:gd name="T4" fmla="*/ 33 w 44"/>
                <a:gd name="T5" fmla="*/ 2 h 17"/>
                <a:gd name="T6" fmla="*/ 25 w 44"/>
                <a:gd name="T7" fmla="*/ 0 h 17"/>
                <a:gd name="T8" fmla="*/ 17 w 44"/>
                <a:gd name="T9" fmla="*/ 0 h 17"/>
                <a:gd name="T10" fmla="*/ 12 w 44"/>
                <a:gd name="T11" fmla="*/ 0 h 17"/>
                <a:gd name="T12" fmla="*/ 6 w 44"/>
                <a:gd name="T13" fmla="*/ 2 h 17"/>
                <a:gd name="T14" fmla="*/ 2 w 44"/>
                <a:gd name="T15" fmla="*/ 4 h 17"/>
                <a:gd name="T16" fmla="*/ 0 w 44"/>
                <a:gd name="T17" fmla="*/ 4 h 17"/>
                <a:gd name="T18" fmla="*/ 4 w 44"/>
                <a:gd name="T19" fmla="*/ 15 h 17"/>
                <a:gd name="T20" fmla="*/ 8 w 44"/>
                <a:gd name="T21" fmla="*/ 13 h 17"/>
                <a:gd name="T22" fmla="*/ 14 w 44"/>
                <a:gd name="T23" fmla="*/ 13 h 17"/>
                <a:gd name="T24" fmla="*/ 17 w 44"/>
                <a:gd name="T25" fmla="*/ 11 h 17"/>
                <a:gd name="T26" fmla="*/ 23 w 44"/>
                <a:gd name="T27" fmla="*/ 11 h 17"/>
                <a:gd name="T28" fmla="*/ 27 w 44"/>
                <a:gd name="T29" fmla="*/ 13 h 17"/>
                <a:gd name="T30" fmla="*/ 31 w 44"/>
                <a:gd name="T31" fmla="*/ 15 h 17"/>
                <a:gd name="T32" fmla="*/ 31 w 44"/>
                <a:gd name="T33" fmla="*/ 17 h 17"/>
                <a:gd name="T34" fmla="*/ 44 w 44"/>
                <a:gd name="T35" fmla="*/ 15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7"/>
                <a:gd name="T56" fmla="*/ 44 w 44"/>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7">
                  <a:moveTo>
                    <a:pt x="44" y="15"/>
                  </a:moveTo>
                  <a:lnTo>
                    <a:pt x="39" y="5"/>
                  </a:lnTo>
                  <a:lnTo>
                    <a:pt x="33" y="2"/>
                  </a:lnTo>
                  <a:lnTo>
                    <a:pt x="25" y="0"/>
                  </a:lnTo>
                  <a:lnTo>
                    <a:pt x="17" y="0"/>
                  </a:lnTo>
                  <a:lnTo>
                    <a:pt x="12" y="0"/>
                  </a:lnTo>
                  <a:lnTo>
                    <a:pt x="6" y="2"/>
                  </a:lnTo>
                  <a:lnTo>
                    <a:pt x="2" y="4"/>
                  </a:lnTo>
                  <a:lnTo>
                    <a:pt x="0" y="4"/>
                  </a:lnTo>
                  <a:lnTo>
                    <a:pt x="4" y="15"/>
                  </a:lnTo>
                  <a:lnTo>
                    <a:pt x="8" y="13"/>
                  </a:lnTo>
                  <a:lnTo>
                    <a:pt x="14" y="13"/>
                  </a:lnTo>
                  <a:lnTo>
                    <a:pt x="17" y="11"/>
                  </a:lnTo>
                  <a:lnTo>
                    <a:pt x="23" y="11"/>
                  </a:lnTo>
                  <a:lnTo>
                    <a:pt x="27" y="13"/>
                  </a:lnTo>
                  <a:lnTo>
                    <a:pt x="31" y="15"/>
                  </a:lnTo>
                  <a:lnTo>
                    <a:pt x="31" y="17"/>
                  </a:lnTo>
                  <a:lnTo>
                    <a:pt x="44"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7" name="Freeform 233"/>
            <p:cNvSpPr/>
            <p:nvPr/>
          </p:nvSpPr>
          <p:spPr bwMode="auto">
            <a:xfrm>
              <a:off x="3859" y="2008"/>
              <a:ext cx="13" cy="31"/>
            </a:xfrm>
            <a:custGeom>
              <a:avLst/>
              <a:gdLst>
                <a:gd name="T0" fmla="*/ 13 w 13"/>
                <a:gd name="T1" fmla="*/ 29 h 31"/>
                <a:gd name="T2" fmla="*/ 13 w 13"/>
                <a:gd name="T3" fmla="*/ 31 h 31"/>
                <a:gd name="T4" fmla="*/ 13 w 13"/>
                <a:gd name="T5" fmla="*/ 27 h 31"/>
                <a:gd name="T6" fmla="*/ 13 w 13"/>
                <a:gd name="T7" fmla="*/ 23 h 31"/>
                <a:gd name="T8" fmla="*/ 13 w 13"/>
                <a:gd name="T9" fmla="*/ 17 h 31"/>
                <a:gd name="T10" fmla="*/ 13 w 13"/>
                <a:gd name="T11" fmla="*/ 12 h 31"/>
                <a:gd name="T12" fmla="*/ 13 w 13"/>
                <a:gd name="T13" fmla="*/ 8 h 31"/>
                <a:gd name="T14" fmla="*/ 13 w 13"/>
                <a:gd name="T15" fmla="*/ 4 h 31"/>
                <a:gd name="T16" fmla="*/ 13 w 13"/>
                <a:gd name="T17" fmla="*/ 0 h 31"/>
                <a:gd name="T18" fmla="*/ 0 w 13"/>
                <a:gd name="T19" fmla="*/ 2 h 31"/>
                <a:gd name="T20" fmla="*/ 2 w 13"/>
                <a:gd name="T21" fmla="*/ 4 h 31"/>
                <a:gd name="T22" fmla="*/ 2 w 13"/>
                <a:gd name="T23" fmla="*/ 8 h 31"/>
                <a:gd name="T24" fmla="*/ 2 w 13"/>
                <a:gd name="T25" fmla="*/ 14 h 31"/>
                <a:gd name="T26" fmla="*/ 2 w 13"/>
                <a:gd name="T27" fmla="*/ 17 h 31"/>
                <a:gd name="T28" fmla="*/ 2 w 13"/>
                <a:gd name="T29" fmla="*/ 21 h 31"/>
                <a:gd name="T30" fmla="*/ 2 w 13"/>
                <a:gd name="T31" fmla="*/ 25 h 31"/>
                <a:gd name="T32" fmla="*/ 2 w 13"/>
                <a:gd name="T33" fmla="*/ 29 h 31"/>
                <a:gd name="T34" fmla="*/ 13 w 13"/>
                <a:gd name="T35" fmla="*/ 29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31"/>
                <a:gd name="T56" fmla="*/ 13 w 13"/>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31">
                  <a:moveTo>
                    <a:pt x="13" y="29"/>
                  </a:moveTo>
                  <a:lnTo>
                    <a:pt x="13" y="31"/>
                  </a:lnTo>
                  <a:lnTo>
                    <a:pt x="13" y="27"/>
                  </a:lnTo>
                  <a:lnTo>
                    <a:pt x="13" y="23"/>
                  </a:lnTo>
                  <a:lnTo>
                    <a:pt x="13" y="17"/>
                  </a:lnTo>
                  <a:lnTo>
                    <a:pt x="13" y="12"/>
                  </a:lnTo>
                  <a:lnTo>
                    <a:pt x="13" y="8"/>
                  </a:lnTo>
                  <a:lnTo>
                    <a:pt x="13" y="4"/>
                  </a:lnTo>
                  <a:lnTo>
                    <a:pt x="13" y="0"/>
                  </a:lnTo>
                  <a:lnTo>
                    <a:pt x="0" y="2"/>
                  </a:lnTo>
                  <a:lnTo>
                    <a:pt x="2" y="4"/>
                  </a:lnTo>
                  <a:lnTo>
                    <a:pt x="2" y="8"/>
                  </a:lnTo>
                  <a:lnTo>
                    <a:pt x="2" y="14"/>
                  </a:lnTo>
                  <a:lnTo>
                    <a:pt x="2" y="17"/>
                  </a:lnTo>
                  <a:lnTo>
                    <a:pt x="2" y="21"/>
                  </a:lnTo>
                  <a:lnTo>
                    <a:pt x="2" y="25"/>
                  </a:lnTo>
                  <a:lnTo>
                    <a:pt x="2" y="29"/>
                  </a:lnTo>
                  <a:lnTo>
                    <a:pt x="13" y="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8" name="Freeform 234"/>
            <p:cNvSpPr/>
            <p:nvPr/>
          </p:nvSpPr>
          <p:spPr bwMode="auto">
            <a:xfrm>
              <a:off x="3861" y="2037"/>
              <a:ext cx="32" cy="25"/>
            </a:xfrm>
            <a:custGeom>
              <a:avLst/>
              <a:gdLst>
                <a:gd name="T0" fmla="*/ 29 w 32"/>
                <a:gd name="T1" fmla="*/ 11 h 25"/>
                <a:gd name="T2" fmla="*/ 21 w 32"/>
                <a:gd name="T3" fmla="*/ 13 h 25"/>
                <a:gd name="T4" fmla="*/ 17 w 32"/>
                <a:gd name="T5" fmla="*/ 13 h 25"/>
                <a:gd name="T6" fmla="*/ 15 w 32"/>
                <a:gd name="T7" fmla="*/ 11 h 25"/>
                <a:gd name="T8" fmla="*/ 13 w 32"/>
                <a:gd name="T9" fmla="*/ 9 h 25"/>
                <a:gd name="T10" fmla="*/ 13 w 32"/>
                <a:gd name="T11" fmla="*/ 8 h 25"/>
                <a:gd name="T12" fmla="*/ 11 w 32"/>
                <a:gd name="T13" fmla="*/ 4 h 25"/>
                <a:gd name="T14" fmla="*/ 11 w 32"/>
                <a:gd name="T15" fmla="*/ 2 h 25"/>
                <a:gd name="T16" fmla="*/ 11 w 32"/>
                <a:gd name="T17" fmla="*/ 0 h 25"/>
                <a:gd name="T18" fmla="*/ 0 w 32"/>
                <a:gd name="T19" fmla="*/ 0 h 25"/>
                <a:gd name="T20" fmla="*/ 0 w 32"/>
                <a:gd name="T21" fmla="*/ 2 h 25"/>
                <a:gd name="T22" fmla="*/ 0 w 32"/>
                <a:gd name="T23" fmla="*/ 6 h 25"/>
                <a:gd name="T24" fmla="*/ 2 w 32"/>
                <a:gd name="T25" fmla="*/ 11 h 25"/>
                <a:gd name="T26" fmla="*/ 4 w 32"/>
                <a:gd name="T27" fmla="*/ 15 h 25"/>
                <a:gd name="T28" fmla="*/ 7 w 32"/>
                <a:gd name="T29" fmla="*/ 21 h 25"/>
                <a:gd name="T30" fmla="*/ 15 w 32"/>
                <a:gd name="T31" fmla="*/ 25 h 25"/>
                <a:gd name="T32" fmla="*/ 23 w 32"/>
                <a:gd name="T33" fmla="*/ 25 h 25"/>
                <a:gd name="T34" fmla="*/ 32 w 32"/>
                <a:gd name="T35" fmla="*/ 23 h 25"/>
                <a:gd name="T36" fmla="*/ 29 w 32"/>
                <a:gd name="T37" fmla="*/ 11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5"/>
                <a:gd name="T59" fmla="*/ 32 w 32"/>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5">
                  <a:moveTo>
                    <a:pt x="29" y="11"/>
                  </a:moveTo>
                  <a:lnTo>
                    <a:pt x="21" y="13"/>
                  </a:lnTo>
                  <a:lnTo>
                    <a:pt x="17" y="13"/>
                  </a:lnTo>
                  <a:lnTo>
                    <a:pt x="15" y="11"/>
                  </a:lnTo>
                  <a:lnTo>
                    <a:pt x="13" y="9"/>
                  </a:lnTo>
                  <a:lnTo>
                    <a:pt x="13" y="8"/>
                  </a:lnTo>
                  <a:lnTo>
                    <a:pt x="11" y="4"/>
                  </a:lnTo>
                  <a:lnTo>
                    <a:pt x="11" y="2"/>
                  </a:lnTo>
                  <a:lnTo>
                    <a:pt x="11" y="0"/>
                  </a:lnTo>
                  <a:lnTo>
                    <a:pt x="0" y="0"/>
                  </a:lnTo>
                  <a:lnTo>
                    <a:pt x="0" y="2"/>
                  </a:lnTo>
                  <a:lnTo>
                    <a:pt x="0" y="6"/>
                  </a:lnTo>
                  <a:lnTo>
                    <a:pt x="2" y="11"/>
                  </a:lnTo>
                  <a:lnTo>
                    <a:pt x="4" y="15"/>
                  </a:lnTo>
                  <a:lnTo>
                    <a:pt x="7" y="21"/>
                  </a:lnTo>
                  <a:lnTo>
                    <a:pt x="15" y="25"/>
                  </a:lnTo>
                  <a:lnTo>
                    <a:pt x="23" y="25"/>
                  </a:lnTo>
                  <a:lnTo>
                    <a:pt x="32" y="23"/>
                  </a:lnTo>
                  <a:lnTo>
                    <a:pt x="29"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199" name="Freeform 235"/>
            <p:cNvSpPr/>
            <p:nvPr/>
          </p:nvSpPr>
          <p:spPr bwMode="auto">
            <a:xfrm>
              <a:off x="3890" y="2035"/>
              <a:ext cx="32" cy="25"/>
            </a:xfrm>
            <a:custGeom>
              <a:avLst/>
              <a:gdLst>
                <a:gd name="T0" fmla="*/ 25 w 32"/>
                <a:gd name="T1" fmla="*/ 0 h 25"/>
                <a:gd name="T2" fmla="*/ 23 w 32"/>
                <a:gd name="T3" fmla="*/ 0 h 25"/>
                <a:gd name="T4" fmla="*/ 21 w 32"/>
                <a:gd name="T5" fmla="*/ 2 h 25"/>
                <a:gd name="T6" fmla="*/ 19 w 32"/>
                <a:gd name="T7" fmla="*/ 4 h 25"/>
                <a:gd name="T8" fmla="*/ 15 w 32"/>
                <a:gd name="T9" fmla="*/ 6 h 25"/>
                <a:gd name="T10" fmla="*/ 9 w 32"/>
                <a:gd name="T11" fmla="*/ 10 h 25"/>
                <a:gd name="T12" fmla="*/ 5 w 32"/>
                <a:gd name="T13" fmla="*/ 11 h 25"/>
                <a:gd name="T14" fmla="*/ 3 w 32"/>
                <a:gd name="T15" fmla="*/ 11 h 25"/>
                <a:gd name="T16" fmla="*/ 0 w 32"/>
                <a:gd name="T17" fmla="*/ 13 h 25"/>
                <a:gd name="T18" fmla="*/ 3 w 32"/>
                <a:gd name="T19" fmla="*/ 25 h 25"/>
                <a:gd name="T20" fmla="*/ 5 w 32"/>
                <a:gd name="T21" fmla="*/ 25 h 25"/>
                <a:gd name="T22" fmla="*/ 7 w 32"/>
                <a:gd name="T23" fmla="*/ 23 h 25"/>
                <a:gd name="T24" fmla="*/ 11 w 32"/>
                <a:gd name="T25" fmla="*/ 21 h 25"/>
                <a:gd name="T26" fmla="*/ 15 w 32"/>
                <a:gd name="T27" fmla="*/ 19 h 25"/>
                <a:gd name="T28" fmla="*/ 21 w 32"/>
                <a:gd name="T29" fmla="*/ 17 h 25"/>
                <a:gd name="T30" fmla="*/ 25 w 32"/>
                <a:gd name="T31" fmla="*/ 13 h 25"/>
                <a:gd name="T32" fmla="*/ 28 w 32"/>
                <a:gd name="T33" fmla="*/ 11 h 25"/>
                <a:gd name="T34" fmla="*/ 32 w 32"/>
                <a:gd name="T35" fmla="*/ 8 h 25"/>
                <a:gd name="T36" fmla="*/ 25 w 32"/>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5"/>
                <a:gd name="T59" fmla="*/ 32 w 32"/>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5">
                  <a:moveTo>
                    <a:pt x="25" y="0"/>
                  </a:moveTo>
                  <a:lnTo>
                    <a:pt x="23" y="0"/>
                  </a:lnTo>
                  <a:lnTo>
                    <a:pt x="21" y="2"/>
                  </a:lnTo>
                  <a:lnTo>
                    <a:pt x="19" y="4"/>
                  </a:lnTo>
                  <a:lnTo>
                    <a:pt x="15" y="6"/>
                  </a:lnTo>
                  <a:lnTo>
                    <a:pt x="9" y="10"/>
                  </a:lnTo>
                  <a:lnTo>
                    <a:pt x="5" y="11"/>
                  </a:lnTo>
                  <a:lnTo>
                    <a:pt x="3" y="11"/>
                  </a:lnTo>
                  <a:lnTo>
                    <a:pt x="0" y="13"/>
                  </a:lnTo>
                  <a:lnTo>
                    <a:pt x="3" y="25"/>
                  </a:lnTo>
                  <a:lnTo>
                    <a:pt x="5" y="25"/>
                  </a:lnTo>
                  <a:lnTo>
                    <a:pt x="7" y="23"/>
                  </a:lnTo>
                  <a:lnTo>
                    <a:pt x="11" y="21"/>
                  </a:lnTo>
                  <a:lnTo>
                    <a:pt x="15" y="19"/>
                  </a:lnTo>
                  <a:lnTo>
                    <a:pt x="21" y="17"/>
                  </a:lnTo>
                  <a:lnTo>
                    <a:pt x="25" y="13"/>
                  </a:lnTo>
                  <a:lnTo>
                    <a:pt x="28" y="11"/>
                  </a:lnTo>
                  <a:lnTo>
                    <a:pt x="32" y="8"/>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0" name="Freeform 236"/>
            <p:cNvSpPr/>
            <p:nvPr/>
          </p:nvSpPr>
          <p:spPr bwMode="auto">
            <a:xfrm>
              <a:off x="3915" y="2023"/>
              <a:ext cx="21" cy="20"/>
            </a:xfrm>
            <a:custGeom>
              <a:avLst/>
              <a:gdLst>
                <a:gd name="T0" fmla="*/ 19 w 21"/>
                <a:gd name="T1" fmla="*/ 0 h 20"/>
                <a:gd name="T2" fmla="*/ 21 w 21"/>
                <a:gd name="T3" fmla="*/ 2 h 20"/>
                <a:gd name="T4" fmla="*/ 15 w 21"/>
                <a:gd name="T5" fmla="*/ 0 h 20"/>
                <a:gd name="T6" fmla="*/ 11 w 21"/>
                <a:gd name="T7" fmla="*/ 2 h 20"/>
                <a:gd name="T8" fmla="*/ 9 w 21"/>
                <a:gd name="T9" fmla="*/ 4 h 20"/>
                <a:gd name="T10" fmla="*/ 5 w 21"/>
                <a:gd name="T11" fmla="*/ 6 h 20"/>
                <a:gd name="T12" fmla="*/ 3 w 21"/>
                <a:gd name="T13" fmla="*/ 8 h 20"/>
                <a:gd name="T14" fmla="*/ 1 w 21"/>
                <a:gd name="T15" fmla="*/ 10 h 20"/>
                <a:gd name="T16" fmla="*/ 0 w 21"/>
                <a:gd name="T17" fmla="*/ 10 h 20"/>
                <a:gd name="T18" fmla="*/ 0 w 21"/>
                <a:gd name="T19" fmla="*/ 12 h 20"/>
                <a:gd name="T20" fmla="*/ 7 w 21"/>
                <a:gd name="T21" fmla="*/ 20 h 20"/>
                <a:gd name="T22" fmla="*/ 9 w 21"/>
                <a:gd name="T23" fmla="*/ 20 h 20"/>
                <a:gd name="T24" fmla="*/ 11 w 21"/>
                <a:gd name="T25" fmla="*/ 18 h 20"/>
                <a:gd name="T26" fmla="*/ 13 w 21"/>
                <a:gd name="T27" fmla="*/ 16 h 20"/>
                <a:gd name="T28" fmla="*/ 15 w 21"/>
                <a:gd name="T29" fmla="*/ 14 h 20"/>
                <a:gd name="T30" fmla="*/ 17 w 21"/>
                <a:gd name="T31" fmla="*/ 14 h 20"/>
                <a:gd name="T32" fmla="*/ 15 w 21"/>
                <a:gd name="T33" fmla="*/ 14 h 20"/>
                <a:gd name="T34" fmla="*/ 19 w 21"/>
                <a:gd name="T35" fmla="*/ 14 h 20"/>
                <a:gd name="T36" fmla="*/ 19 w 21"/>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0"/>
                <a:gd name="T59" fmla="*/ 21 w 21"/>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0">
                  <a:moveTo>
                    <a:pt x="19" y="0"/>
                  </a:moveTo>
                  <a:lnTo>
                    <a:pt x="21" y="2"/>
                  </a:lnTo>
                  <a:lnTo>
                    <a:pt x="15" y="0"/>
                  </a:lnTo>
                  <a:lnTo>
                    <a:pt x="11" y="2"/>
                  </a:lnTo>
                  <a:lnTo>
                    <a:pt x="9" y="4"/>
                  </a:lnTo>
                  <a:lnTo>
                    <a:pt x="5" y="6"/>
                  </a:lnTo>
                  <a:lnTo>
                    <a:pt x="3" y="8"/>
                  </a:lnTo>
                  <a:lnTo>
                    <a:pt x="1" y="10"/>
                  </a:lnTo>
                  <a:lnTo>
                    <a:pt x="0" y="10"/>
                  </a:lnTo>
                  <a:lnTo>
                    <a:pt x="0" y="12"/>
                  </a:lnTo>
                  <a:lnTo>
                    <a:pt x="7" y="20"/>
                  </a:lnTo>
                  <a:lnTo>
                    <a:pt x="9" y="20"/>
                  </a:lnTo>
                  <a:lnTo>
                    <a:pt x="11" y="18"/>
                  </a:lnTo>
                  <a:lnTo>
                    <a:pt x="13" y="16"/>
                  </a:lnTo>
                  <a:lnTo>
                    <a:pt x="15" y="14"/>
                  </a:lnTo>
                  <a:lnTo>
                    <a:pt x="17" y="14"/>
                  </a:lnTo>
                  <a:lnTo>
                    <a:pt x="15" y="14"/>
                  </a:lnTo>
                  <a:lnTo>
                    <a:pt x="19" y="14"/>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1" name="Freeform 237"/>
            <p:cNvSpPr/>
            <p:nvPr/>
          </p:nvSpPr>
          <p:spPr bwMode="auto">
            <a:xfrm>
              <a:off x="3934" y="2023"/>
              <a:ext cx="21" cy="33"/>
            </a:xfrm>
            <a:custGeom>
              <a:avLst/>
              <a:gdLst>
                <a:gd name="T0" fmla="*/ 17 w 21"/>
                <a:gd name="T1" fmla="*/ 33 h 33"/>
                <a:gd name="T2" fmla="*/ 21 w 21"/>
                <a:gd name="T3" fmla="*/ 23 h 33"/>
                <a:gd name="T4" fmla="*/ 21 w 21"/>
                <a:gd name="T5" fmla="*/ 16 h 33"/>
                <a:gd name="T6" fmla="*/ 17 w 21"/>
                <a:gd name="T7" fmla="*/ 10 h 33"/>
                <a:gd name="T8" fmla="*/ 13 w 21"/>
                <a:gd name="T9" fmla="*/ 6 h 33"/>
                <a:gd name="T10" fmla="*/ 7 w 21"/>
                <a:gd name="T11" fmla="*/ 2 h 33"/>
                <a:gd name="T12" fmla="*/ 4 w 21"/>
                <a:gd name="T13" fmla="*/ 2 h 33"/>
                <a:gd name="T14" fmla="*/ 0 w 21"/>
                <a:gd name="T15" fmla="*/ 0 h 33"/>
                <a:gd name="T16" fmla="*/ 0 w 21"/>
                <a:gd name="T17" fmla="*/ 14 h 33"/>
                <a:gd name="T18" fmla="*/ 2 w 21"/>
                <a:gd name="T19" fmla="*/ 14 h 33"/>
                <a:gd name="T20" fmla="*/ 4 w 21"/>
                <a:gd name="T21" fmla="*/ 14 h 33"/>
                <a:gd name="T22" fmla="*/ 5 w 21"/>
                <a:gd name="T23" fmla="*/ 16 h 33"/>
                <a:gd name="T24" fmla="*/ 7 w 21"/>
                <a:gd name="T25" fmla="*/ 16 h 33"/>
                <a:gd name="T26" fmla="*/ 9 w 21"/>
                <a:gd name="T27" fmla="*/ 18 h 33"/>
                <a:gd name="T28" fmla="*/ 9 w 21"/>
                <a:gd name="T29" fmla="*/ 22 h 33"/>
                <a:gd name="T30" fmla="*/ 7 w 21"/>
                <a:gd name="T31" fmla="*/ 29 h 33"/>
                <a:gd name="T32" fmla="*/ 17 w 21"/>
                <a:gd name="T33" fmla="*/ 33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33"/>
                <a:gd name="T53" fmla="*/ 21 w 21"/>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33">
                  <a:moveTo>
                    <a:pt x="17" y="33"/>
                  </a:moveTo>
                  <a:lnTo>
                    <a:pt x="21" y="23"/>
                  </a:lnTo>
                  <a:lnTo>
                    <a:pt x="21" y="16"/>
                  </a:lnTo>
                  <a:lnTo>
                    <a:pt x="17" y="10"/>
                  </a:lnTo>
                  <a:lnTo>
                    <a:pt x="13" y="6"/>
                  </a:lnTo>
                  <a:lnTo>
                    <a:pt x="7" y="2"/>
                  </a:lnTo>
                  <a:lnTo>
                    <a:pt x="4" y="2"/>
                  </a:lnTo>
                  <a:lnTo>
                    <a:pt x="0" y="0"/>
                  </a:lnTo>
                  <a:lnTo>
                    <a:pt x="0" y="14"/>
                  </a:lnTo>
                  <a:lnTo>
                    <a:pt x="2" y="14"/>
                  </a:lnTo>
                  <a:lnTo>
                    <a:pt x="4" y="14"/>
                  </a:lnTo>
                  <a:lnTo>
                    <a:pt x="5" y="16"/>
                  </a:lnTo>
                  <a:lnTo>
                    <a:pt x="7" y="16"/>
                  </a:lnTo>
                  <a:lnTo>
                    <a:pt x="9" y="18"/>
                  </a:lnTo>
                  <a:lnTo>
                    <a:pt x="9" y="22"/>
                  </a:lnTo>
                  <a:lnTo>
                    <a:pt x="7" y="29"/>
                  </a:lnTo>
                  <a:lnTo>
                    <a:pt x="17"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2" name="Freeform 238"/>
            <p:cNvSpPr/>
            <p:nvPr/>
          </p:nvSpPr>
          <p:spPr bwMode="auto">
            <a:xfrm>
              <a:off x="3928" y="2052"/>
              <a:ext cx="23" cy="33"/>
            </a:xfrm>
            <a:custGeom>
              <a:avLst/>
              <a:gdLst>
                <a:gd name="T0" fmla="*/ 11 w 23"/>
                <a:gd name="T1" fmla="*/ 33 h 33"/>
                <a:gd name="T2" fmla="*/ 11 w 23"/>
                <a:gd name="T3" fmla="*/ 31 h 33"/>
                <a:gd name="T4" fmla="*/ 23 w 23"/>
                <a:gd name="T5" fmla="*/ 4 h 33"/>
                <a:gd name="T6" fmla="*/ 13 w 23"/>
                <a:gd name="T7" fmla="*/ 0 h 33"/>
                <a:gd name="T8" fmla="*/ 0 w 23"/>
                <a:gd name="T9" fmla="*/ 25 h 33"/>
                <a:gd name="T10" fmla="*/ 2 w 23"/>
                <a:gd name="T11" fmla="*/ 25 h 33"/>
                <a:gd name="T12" fmla="*/ 11 w 23"/>
                <a:gd name="T13" fmla="*/ 33 h 33"/>
                <a:gd name="T14" fmla="*/ 0 60000 65536"/>
                <a:gd name="T15" fmla="*/ 0 60000 65536"/>
                <a:gd name="T16" fmla="*/ 0 60000 65536"/>
                <a:gd name="T17" fmla="*/ 0 60000 65536"/>
                <a:gd name="T18" fmla="*/ 0 60000 65536"/>
                <a:gd name="T19" fmla="*/ 0 60000 65536"/>
                <a:gd name="T20" fmla="*/ 0 60000 65536"/>
                <a:gd name="T21" fmla="*/ 0 w 23"/>
                <a:gd name="T22" fmla="*/ 0 h 33"/>
                <a:gd name="T23" fmla="*/ 23 w 2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3">
                  <a:moveTo>
                    <a:pt x="11" y="33"/>
                  </a:moveTo>
                  <a:lnTo>
                    <a:pt x="11" y="31"/>
                  </a:lnTo>
                  <a:lnTo>
                    <a:pt x="23" y="4"/>
                  </a:lnTo>
                  <a:lnTo>
                    <a:pt x="13" y="0"/>
                  </a:lnTo>
                  <a:lnTo>
                    <a:pt x="0" y="25"/>
                  </a:lnTo>
                  <a:lnTo>
                    <a:pt x="2" y="25"/>
                  </a:lnTo>
                  <a:lnTo>
                    <a:pt x="11"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3" name="Freeform 239"/>
            <p:cNvSpPr/>
            <p:nvPr/>
          </p:nvSpPr>
          <p:spPr bwMode="auto">
            <a:xfrm>
              <a:off x="3911" y="2077"/>
              <a:ext cx="28" cy="90"/>
            </a:xfrm>
            <a:custGeom>
              <a:avLst/>
              <a:gdLst>
                <a:gd name="T0" fmla="*/ 28 w 28"/>
                <a:gd name="T1" fmla="*/ 81 h 90"/>
                <a:gd name="T2" fmla="*/ 23 w 28"/>
                <a:gd name="T3" fmla="*/ 75 h 90"/>
                <a:gd name="T4" fmla="*/ 19 w 28"/>
                <a:gd name="T5" fmla="*/ 69 h 90"/>
                <a:gd name="T6" fmla="*/ 15 w 28"/>
                <a:gd name="T7" fmla="*/ 64 h 90"/>
                <a:gd name="T8" fmla="*/ 13 w 28"/>
                <a:gd name="T9" fmla="*/ 60 h 90"/>
                <a:gd name="T10" fmla="*/ 13 w 28"/>
                <a:gd name="T11" fmla="*/ 46 h 90"/>
                <a:gd name="T12" fmla="*/ 15 w 28"/>
                <a:gd name="T13" fmla="*/ 35 h 90"/>
                <a:gd name="T14" fmla="*/ 19 w 28"/>
                <a:gd name="T15" fmla="*/ 23 h 90"/>
                <a:gd name="T16" fmla="*/ 23 w 28"/>
                <a:gd name="T17" fmla="*/ 16 h 90"/>
                <a:gd name="T18" fmla="*/ 27 w 28"/>
                <a:gd name="T19" fmla="*/ 10 h 90"/>
                <a:gd name="T20" fmla="*/ 28 w 28"/>
                <a:gd name="T21" fmla="*/ 8 h 90"/>
                <a:gd name="T22" fmla="*/ 19 w 28"/>
                <a:gd name="T23" fmla="*/ 0 h 90"/>
                <a:gd name="T24" fmla="*/ 17 w 28"/>
                <a:gd name="T25" fmla="*/ 2 h 90"/>
                <a:gd name="T26" fmla="*/ 13 w 28"/>
                <a:gd name="T27" fmla="*/ 10 h 90"/>
                <a:gd name="T28" fmla="*/ 7 w 28"/>
                <a:gd name="T29" fmla="*/ 19 h 90"/>
                <a:gd name="T30" fmla="*/ 4 w 28"/>
                <a:gd name="T31" fmla="*/ 31 h 90"/>
                <a:gd name="T32" fmla="*/ 0 w 28"/>
                <a:gd name="T33" fmla="*/ 46 h 90"/>
                <a:gd name="T34" fmla="*/ 2 w 28"/>
                <a:gd name="T35" fmla="*/ 62 h 90"/>
                <a:gd name="T36" fmla="*/ 4 w 28"/>
                <a:gd name="T37" fmla="*/ 69 h 90"/>
                <a:gd name="T38" fmla="*/ 9 w 28"/>
                <a:gd name="T39" fmla="*/ 77 h 90"/>
                <a:gd name="T40" fmla="*/ 15 w 28"/>
                <a:gd name="T41" fmla="*/ 83 h 90"/>
                <a:gd name="T42" fmla="*/ 23 w 28"/>
                <a:gd name="T43" fmla="*/ 90 h 90"/>
                <a:gd name="T44" fmla="*/ 28 w 28"/>
                <a:gd name="T45" fmla="*/ 81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
                <a:gd name="T70" fmla="*/ 0 h 90"/>
                <a:gd name="T71" fmla="*/ 28 w 28"/>
                <a:gd name="T72" fmla="*/ 90 h 9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 h="90">
                  <a:moveTo>
                    <a:pt x="28" y="81"/>
                  </a:moveTo>
                  <a:lnTo>
                    <a:pt x="23" y="75"/>
                  </a:lnTo>
                  <a:lnTo>
                    <a:pt x="19" y="69"/>
                  </a:lnTo>
                  <a:lnTo>
                    <a:pt x="15" y="64"/>
                  </a:lnTo>
                  <a:lnTo>
                    <a:pt x="13" y="60"/>
                  </a:lnTo>
                  <a:lnTo>
                    <a:pt x="13" y="46"/>
                  </a:lnTo>
                  <a:lnTo>
                    <a:pt x="15" y="35"/>
                  </a:lnTo>
                  <a:lnTo>
                    <a:pt x="19" y="23"/>
                  </a:lnTo>
                  <a:lnTo>
                    <a:pt x="23" y="16"/>
                  </a:lnTo>
                  <a:lnTo>
                    <a:pt x="27" y="10"/>
                  </a:lnTo>
                  <a:lnTo>
                    <a:pt x="28" y="8"/>
                  </a:lnTo>
                  <a:lnTo>
                    <a:pt x="19" y="0"/>
                  </a:lnTo>
                  <a:lnTo>
                    <a:pt x="17" y="2"/>
                  </a:lnTo>
                  <a:lnTo>
                    <a:pt x="13" y="10"/>
                  </a:lnTo>
                  <a:lnTo>
                    <a:pt x="7" y="19"/>
                  </a:lnTo>
                  <a:lnTo>
                    <a:pt x="4" y="31"/>
                  </a:lnTo>
                  <a:lnTo>
                    <a:pt x="0" y="46"/>
                  </a:lnTo>
                  <a:lnTo>
                    <a:pt x="2" y="62"/>
                  </a:lnTo>
                  <a:lnTo>
                    <a:pt x="4" y="69"/>
                  </a:lnTo>
                  <a:lnTo>
                    <a:pt x="9" y="77"/>
                  </a:lnTo>
                  <a:lnTo>
                    <a:pt x="15" y="83"/>
                  </a:lnTo>
                  <a:lnTo>
                    <a:pt x="23" y="90"/>
                  </a:lnTo>
                  <a:lnTo>
                    <a:pt x="28" y="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4" name="Freeform 240"/>
            <p:cNvSpPr/>
            <p:nvPr/>
          </p:nvSpPr>
          <p:spPr bwMode="auto">
            <a:xfrm>
              <a:off x="3934" y="2158"/>
              <a:ext cx="40" cy="36"/>
            </a:xfrm>
            <a:custGeom>
              <a:avLst/>
              <a:gdLst>
                <a:gd name="T0" fmla="*/ 40 w 40"/>
                <a:gd name="T1" fmla="*/ 32 h 36"/>
                <a:gd name="T2" fmla="*/ 40 w 40"/>
                <a:gd name="T3" fmla="*/ 31 h 36"/>
                <a:gd name="T4" fmla="*/ 36 w 40"/>
                <a:gd name="T5" fmla="*/ 25 h 36"/>
                <a:gd name="T6" fmla="*/ 30 w 40"/>
                <a:gd name="T7" fmla="*/ 19 h 36"/>
                <a:gd name="T8" fmla="*/ 25 w 40"/>
                <a:gd name="T9" fmla="*/ 13 h 36"/>
                <a:gd name="T10" fmla="*/ 19 w 40"/>
                <a:gd name="T11" fmla="*/ 9 h 36"/>
                <a:gd name="T12" fmla="*/ 15 w 40"/>
                <a:gd name="T13" fmla="*/ 6 h 36"/>
                <a:gd name="T14" fmla="*/ 9 w 40"/>
                <a:gd name="T15" fmla="*/ 2 h 36"/>
                <a:gd name="T16" fmla="*/ 7 w 40"/>
                <a:gd name="T17" fmla="*/ 0 h 36"/>
                <a:gd name="T18" fmla="*/ 5 w 40"/>
                <a:gd name="T19" fmla="*/ 0 h 36"/>
                <a:gd name="T20" fmla="*/ 0 w 40"/>
                <a:gd name="T21" fmla="*/ 9 h 36"/>
                <a:gd name="T22" fmla="*/ 4 w 40"/>
                <a:gd name="T23" fmla="*/ 11 h 36"/>
                <a:gd name="T24" fmla="*/ 7 w 40"/>
                <a:gd name="T25" fmla="*/ 15 h 36"/>
                <a:gd name="T26" fmla="*/ 11 w 40"/>
                <a:gd name="T27" fmla="*/ 19 h 36"/>
                <a:gd name="T28" fmla="*/ 17 w 40"/>
                <a:gd name="T29" fmla="*/ 23 h 36"/>
                <a:gd name="T30" fmla="*/ 23 w 40"/>
                <a:gd name="T31" fmla="*/ 27 h 36"/>
                <a:gd name="T32" fmla="*/ 27 w 40"/>
                <a:gd name="T33" fmla="*/ 32 h 36"/>
                <a:gd name="T34" fmla="*/ 30 w 40"/>
                <a:gd name="T35" fmla="*/ 36 h 36"/>
                <a:gd name="T36" fmla="*/ 29 w 40"/>
                <a:gd name="T37" fmla="*/ 34 h 36"/>
                <a:gd name="T38" fmla="*/ 40 w 40"/>
                <a:gd name="T39" fmla="*/ 32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36"/>
                <a:gd name="T62" fmla="*/ 40 w 40"/>
                <a:gd name="T63" fmla="*/ 36 h 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36">
                  <a:moveTo>
                    <a:pt x="40" y="32"/>
                  </a:moveTo>
                  <a:lnTo>
                    <a:pt x="40" y="31"/>
                  </a:lnTo>
                  <a:lnTo>
                    <a:pt x="36" y="25"/>
                  </a:lnTo>
                  <a:lnTo>
                    <a:pt x="30" y="19"/>
                  </a:lnTo>
                  <a:lnTo>
                    <a:pt x="25" y="13"/>
                  </a:lnTo>
                  <a:lnTo>
                    <a:pt x="19" y="9"/>
                  </a:lnTo>
                  <a:lnTo>
                    <a:pt x="15" y="6"/>
                  </a:lnTo>
                  <a:lnTo>
                    <a:pt x="9" y="2"/>
                  </a:lnTo>
                  <a:lnTo>
                    <a:pt x="7" y="0"/>
                  </a:lnTo>
                  <a:lnTo>
                    <a:pt x="5" y="0"/>
                  </a:lnTo>
                  <a:lnTo>
                    <a:pt x="0" y="9"/>
                  </a:lnTo>
                  <a:lnTo>
                    <a:pt x="4" y="11"/>
                  </a:lnTo>
                  <a:lnTo>
                    <a:pt x="7" y="15"/>
                  </a:lnTo>
                  <a:lnTo>
                    <a:pt x="11" y="19"/>
                  </a:lnTo>
                  <a:lnTo>
                    <a:pt x="17" y="23"/>
                  </a:lnTo>
                  <a:lnTo>
                    <a:pt x="23" y="27"/>
                  </a:lnTo>
                  <a:lnTo>
                    <a:pt x="27" y="32"/>
                  </a:lnTo>
                  <a:lnTo>
                    <a:pt x="30" y="36"/>
                  </a:lnTo>
                  <a:lnTo>
                    <a:pt x="29" y="34"/>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5" name="Freeform 241"/>
            <p:cNvSpPr/>
            <p:nvPr/>
          </p:nvSpPr>
          <p:spPr bwMode="auto">
            <a:xfrm>
              <a:off x="3963" y="2190"/>
              <a:ext cx="34" cy="47"/>
            </a:xfrm>
            <a:custGeom>
              <a:avLst/>
              <a:gdLst>
                <a:gd name="T0" fmla="*/ 34 w 34"/>
                <a:gd name="T1" fmla="*/ 35 h 47"/>
                <a:gd name="T2" fmla="*/ 28 w 34"/>
                <a:gd name="T3" fmla="*/ 33 h 47"/>
                <a:gd name="T4" fmla="*/ 24 w 34"/>
                <a:gd name="T5" fmla="*/ 29 h 47"/>
                <a:gd name="T6" fmla="*/ 21 w 34"/>
                <a:gd name="T7" fmla="*/ 23 h 47"/>
                <a:gd name="T8" fmla="*/ 17 w 34"/>
                <a:gd name="T9" fmla="*/ 18 h 47"/>
                <a:gd name="T10" fmla="*/ 15 w 34"/>
                <a:gd name="T11" fmla="*/ 10 h 47"/>
                <a:gd name="T12" fmla="*/ 13 w 34"/>
                <a:gd name="T13" fmla="*/ 6 h 47"/>
                <a:gd name="T14" fmla="*/ 11 w 34"/>
                <a:gd name="T15" fmla="*/ 2 h 47"/>
                <a:gd name="T16" fmla="*/ 11 w 34"/>
                <a:gd name="T17" fmla="*/ 0 h 47"/>
                <a:gd name="T18" fmla="*/ 0 w 34"/>
                <a:gd name="T19" fmla="*/ 2 h 47"/>
                <a:gd name="T20" fmla="*/ 0 w 34"/>
                <a:gd name="T21" fmla="*/ 4 h 47"/>
                <a:gd name="T22" fmla="*/ 1 w 34"/>
                <a:gd name="T23" fmla="*/ 8 h 47"/>
                <a:gd name="T24" fmla="*/ 3 w 34"/>
                <a:gd name="T25" fmla="*/ 16 h 47"/>
                <a:gd name="T26" fmla="*/ 5 w 34"/>
                <a:gd name="T27" fmla="*/ 22 h 47"/>
                <a:gd name="T28" fmla="*/ 11 w 34"/>
                <a:gd name="T29" fmla="*/ 29 h 47"/>
                <a:gd name="T30" fmla="*/ 15 w 34"/>
                <a:gd name="T31" fmla="*/ 37 h 47"/>
                <a:gd name="T32" fmla="*/ 23 w 34"/>
                <a:gd name="T33" fmla="*/ 43 h 47"/>
                <a:gd name="T34" fmla="*/ 32 w 34"/>
                <a:gd name="T35" fmla="*/ 47 h 47"/>
                <a:gd name="T36" fmla="*/ 34 w 34"/>
                <a:gd name="T37" fmla="*/ 35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47"/>
                <a:gd name="T59" fmla="*/ 34 w 3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47">
                  <a:moveTo>
                    <a:pt x="34" y="35"/>
                  </a:moveTo>
                  <a:lnTo>
                    <a:pt x="28" y="33"/>
                  </a:lnTo>
                  <a:lnTo>
                    <a:pt x="24" y="29"/>
                  </a:lnTo>
                  <a:lnTo>
                    <a:pt x="21" y="23"/>
                  </a:lnTo>
                  <a:lnTo>
                    <a:pt x="17" y="18"/>
                  </a:lnTo>
                  <a:lnTo>
                    <a:pt x="15" y="10"/>
                  </a:lnTo>
                  <a:lnTo>
                    <a:pt x="13" y="6"/>
                  </a:lnTo>
                  <a:lnTo>
                    <a:pt x="11" y="2"/>
                  </a:lnTo>
                  <a:lnTo>
                    <a:pt x="11" y="0"/>
                  </a:lnTo>
                  <a:lnTo>
                    <a:pt x="0" y="2"/>
                  </a:lnTo>
                  <a:lnTo>
                    <a:pt x="0" y="4"/>
                  </a:lnTo>
                  <a:lnTo>
                    <a:pt x="1" y="8"/>
                  </a:lnTo>
                  <a:lnTo>
                    <a:pt x="3" y="16"/>
                  </a:lnTo>
                  <a:lnTo>
                    <a:pt x="5" y="22"/>
                  </a:lnTo>
                  <a:lnTo>
                    <a:pt x="11" y="29"/>
                  </a:lnTo>
                  <a:lnTo>
                    <a:pt x="15" y="37"/>
                  </a:lnTo>
                  <a:lnTo>
                    <a:pt x="23" y="43"/>
                  </a:lnTo>
                  <a:lnTo>
                    <a:pt x="32" y="47"/>
                  </a:lnTo>
                  <a:lnTo>
                    <a:pt x="34"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6" name="Freeform 242"/>
            <p:cNvSpPr/>
            <p:nvPr/>
          </p:nvSpPr>
          <p:spPr bwMode="auto">
            <a:xfrm>
              <a:off x="3995" y="2225"/>
              <a:ext cx="31" cy="19"/>
            </a:xfrm>
            <a:custGeom>
              <a:avLst/>
              <a:gdLst>
                <a:gd name="T0" fmla="*/ 31 w 31"/>
                <a:gd name="T1" fmla="*/ 10 h 19"/>
                <a:gd name="T2" fmla="*/ 29 w 31"/>
                <a:gd name="T3" fmla="*/ 8 h 19"/>
                <a:gd name="T4" fmla="*/ 25 w 31"/>
                <a:gd name="T5" fmla="*/ 8 h 19"/>
                <a:gd name="T6" fmla="*/ 21 w 31"/>
                <a:gd name="T7" fmla="*/ 6 h 19"/>
                <a:gd name="T8" fmla="*/ 17 w 31"/>
                <a:gd name="T9" fmla="*/ 4 h 19"/>
                <a:gd name="T10" fmla="*/ 12 w 31"/>
                <a:gd name="T11" fmla="*/ 2 h 19"/>
                <a:gd name="T12" fmla="*/ 8 w 31"/>
                <a:gd name="T13" fmla="*/ 2 h 19"/>
                <a:gd name="T14" fmla="*/ 6 w 31"/>
                <a:gd name="T15" fmla="*/ 0 h 19"/>
                <a:gd name="T16" fmla="*/ 2 w 31"/>
                <a:gd name="T17" fmla="*/ 0 h 19"/>
                <a:gd name="T18" fmla="*/ 0 w 31"/>
                <a:gd name="T19" fmla="*/ 12 h 19"/>
                <a:gd name="T20" fmla="*/ 2 w 31"/>
                <a:gd name="T21" fmla="*/ 12 h 19"/>
                <a:gd name="T22" fmla="*/ 6 w 31"/>
                <a:gd name="T23" fmla="*/ 13 h 19"/>
                <a:gd name="T24" fmla="*/ 10 w 31"/>
                <a:gd name="T25" fmla="*/ 13 h 19"/>
                <a:gd name="T26" fmla="*/ 14 w 31"/>
                <a:gd name="T27" fmla="*/ 15 h 19"/>
                <a:gd name="T28" fmla="*/ 17 w 31"/>
                <a:gd name="T29" fmla="*/ 17 h 19"/>
                <a:gd name="T30" fmla="*/ 21 w 31"/>
                <a:gd name="T31" fmla="*/ 17 h 19"/>
                <a:gd name="T32" fmla="*/ 25 w 31"/>
                <a:gd name="T33" fmla="*/ 19 h 19"/>
                <a:gd name="T34" fmla="*/ 23 w 31"/>
                <a:gd name="T35" fmla="*/ 19 h 19"/>
                <a:gd name="T36" fmla="*/ 31 w 31"/>
                <a:gd name="T37" fmla="*/ 1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19"/>
                <a:gd name="T59" fmla="*/ 31 w 31"/>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19">
                  <a:moveTo>
                    <a:pt x="31" y="10"/>
                  </a:moveTo>
                  <a:lnTo>
                    <a:pt x="29" y="8"/>
                  </a:lnTo>
                  <a:lnTo>
                    <a:pt x="25" y="8"/>
                  </a:lnTo>
                  <a:lnTo>
                    <a:pt x="21" y="6"/>
                  </a:lnTo>
                  <a:lnTo>
                    <a:pt x="17" y="4"/>
                  </a:lnTo>
                  <a:lnTo>
                    <a:pt x="12" y="2"/>
                  </a:lnTo>
                  <a:lnTo>
                    <a:pt x="8" y="2"/>
                  </a:lnTo>
                  <a:lnTo>
                    <a:pt x="6" y="0"/>
                  </a:lnTo>
                  <a:lnTo>
                    <a:pt x="2" y="0"/>
                  </a:lnTo>
                  <a:lnTo>
                    <a:pt x="0" y="12"/>
                  </a:lnTo>
                  <a:lnTo>
                    <a:pt x="2" y="12"/>
                  </a:lnTo>
                  <a:lnTo>
                    <a:pt x="6" y="13"/>
                  </a:lnTo>
                  <a:lnTo>
                    <a:pt x="10" y="13"/>
                  </a:lnTo>
                  <a:lnTo>
                    <a:pt x="14" y="15"/>
                  </a:lnTo>
                  <a:lnTo>
                    <a:pt x="17" y="17"/>
                  </a:lnTo>
                  <a:lnTo>
                    <a:pt x="21" y="17"/>
                  </a:lnTo>
                  <a:lnTo>
                    <a:pt x="25" y="19"/>
                  </a:lnTo>
                  <a:lnTo>
                    <a:pt x="23" y="19"/>
                  </a:lnTo>
                  <a:lnTo>
                    <a:pt x="31"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7" name="Freeform 243"/>
            <p:cNvSpPr/>
            <p:nvPr/>
          </p:nvSpPr>
          <p:spPr bwMode="auto">
            <a:xfrm>
              <a:off x="4018" y="2235"/>
              <a:ext cx="17" cy="53"/>
            </a:xfrm>
            <a:custGeom>
              <a:avLst/>
              <a:gdLst>
                <a:gd name="T0" fmla="*/ 12 w 17"/>
                <a:gd name="T1" fmla="*/ 53 h 53"/>
                <a:gd name="T2" fmla="*/ 16 w 17"/>
                <a:gd name="T3" fmla="*/ 40 h 53"/>
                <a:gd name="T4" fmla="*/ 17 w 17"/>
                <a:gd name="T5" fmla="*/ 30 h 53"/>
                <a:gd name="T6" fmla="*/ 17 w 17"/>
                <a:gd name="T7" fmla="*/ 21 h 53"/>
                <a:gd name="T8" fmla="*/ 17 w 17"/>
                <a:gd name="T9" fmla="*/ 13 h 53"/>
                <a:gd name="T10" fmla="*/ 14 w 17"/>
                <a:gd name="T11" fmla="*/ 7 h 53"/>
                <a:gd name="T12" fmla="*/ 12 w 17"/>
                <a:gd name="T13" fmla="*/ 3 h 53"/>
                <a:gd name="T14" fmla="*/ 10 w 17"/>
                <a:gd name="T15" fmla="*/ 0 h 53"/>
                <a:gd name="T16" fmla="*/ 8 w 17"/>
                <a:gd name="T17" fmla="*/ 0 h 53"/>
                <a:gd name="T18" fmla="*/ 0 w 17"/>
                <a:gd name="T19" fmla="*/ 9 h 53"/>
                <a:gd name="T20" fmla="*/ 2 w 17"/>
                <a:gd name="T21" fmla="*/ 11 h 53"/>
                <a:gd name="T22" fmla="*/ 4 w 17"/>
                <a:gd name="T23" fmla="*/ 13 h 53"/>
                <a:gd name="T24" fmla="*/ 6 w 17"/>
                <a:gd name="T25" fmla="*/ 17 h 53"/>
                <a:gd name="T26" fmla="*/ 6 w 17"/>
                <a:gd name="T27" fmla="*/ 23 h 53"/>
                <a:gd name="T28" fmla="*/ 6 w 17"/>
                <a:gd name="T29" fmla="*/ 28 h 53"/>
                <a:gd name="T30" fmla="*/ 4 w 17"/>
                <a:gd name="T31" fmla="*/ 38 h 53"/>
                <a:gd name="T32" fmla="*/ 0 w 17"/>
                <a:gd name="T33" fmla="*/ 48 h 53"/>
                <a:gd name="T34" fmla="*/ 12 w 17"/>
                <a:gd name="T35" fmla="*/ 53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3"/>
                <a:gd name="T56" fmla="*/ 17 w 1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3">
                  <a:moveTo>
                    <a:pt x="12" y="53"/>
                  </a:moveTo>
                  <a:lnTo>
                    <a:pt x="16" y="40"/>
                  </a:lnTo>
                  <a:lnTo>
                    <a:pt x="17" y="30"/>
                  </a:lnTo>
                  <a:lnTo>
                    <a:pt x="17" y="21"/>
                  </a:lnTo>
                  <a:lnTo>
                    <a:pt x="17" y="13"/>
                  </a:lnTo>
                  <a:lnTo>
                    <a:pt x="14" y="7"/>
                  </a:lnTo>
                  <a:lnTo>
                    <a:pt x="12" y="3"/>
                  </a:lnTo>
                  <a:lnTo>
                    <a:pt x="10" y="0"/>
                  </a:lnTo>
                  <a:lnTo>
                    <a:pt x="8" y="0"/>
                  </a:lnTo>
                  <a:lnTo>
                    <a:pt x="0" y="9"/>
                  </a:lnTo>
                  <a:lnTo>
                    <a:pt x="2" y="11"/>
                  </a:lnTo>
                  <a:lnTo>
                    <a:pt x="4" y="13"/>
                  </a:lnTo>
                  <a:lnTo>
                    <a:pt x="6" y="17"/>
                  </a:lnTo>
                  <a:lnTo>
                    <a:pt x="6" y="23"/>
                  </a:lnTo>
                  <a:lnTo>
                    <a:pt x="6" y="28"/>
                  </a:lnTo>
                  <a:lnTo>
                    <a:pt x="4" y="38"/>
                  </a:lnTo>
                  <a:lnTo>
                    <a:pt x="0" y="48"/>
                  </a:lnTo>
                  <a:lnTo>
                    <a:pt x="12" y="5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8" name="Freeform 244"/>
            <p:cNvSpPr/>
            <p:nvPr/>
          </p:nvSpPr>
          <p:spPr bwMode="auto">
            <a:xfrm>
              <a:off x="3995" y="2283"/>
              <a:ext cx="35" cy="63"/>
            </a:xfrm>
            <a:custGeom>
              <a:avLst/>
              <a:gdLst>
                <a:gd name="T0" fmla="*/ 14 w 35"/>
                <a:gd name="T1" fmla="*/ 63 h 63"/>
                <a:gd name="T2" fmla="*/ 14 w 35"/>
                <a:gd name="T3" fmla="*/ 53 h 63"/>
                <a:gd name="T4" fmla="*/ 17 w 35"/>
                <a:gd name="T5" fmla="*/ 44 h 63"/>
                <a:gd name="T6" fmla="*/ 21 w 35"/>
                <a:gd name="T7" fmla="*/ 34 h 63"/>
                <a:gd name="T8" fmla="*/ 25 w 35"/>
                <a:gd name="T9" fmla="*/ 25 h 63"/>
                <a:gd name="T10" fmla="*/ 29 w 35"/>
                <a:gd name="T11" fmla="*/ 17 h 63"/>
                <a:gd name="T12" fmla="*/ 31 w 35"/>
                <a:gd name="T13" fmla="*/ 11 h 63"/>
                <a:gd name="T14" fmla="*/ 33 w 35"/>
                <a:gd name="T15" fmla="*/ 7 h 63"/>
                <a:gd name="T16" fmla="*/ 35 w 35"/>
                <a:gd name="T17" fmla="*/ 5 h 63"/>
                <a:gd name="T18" fmla="*/ 23 w 35"/>
                <a:gd name="T19" fmla="*/ 0 h 63"/>
                <a:gd name="T20" fmla="*/ 23 w 35"/>
                <a:gd name="T21" fmla="*/ 2 h 63"/>
                <a:gd name="T22" fmla="*/ 21 w 35"/>
                <a:gd name="T23" fmla="*/ 5 h 63"/>
                <a:gd name="T24" fmla="*/ 17 w 35"/>
                <a:gd name="T25" fmla="*/ 11 h 63"/>
                <a:gd name="T26" fmla="*/ 14 w 35"/>
                <a:gd name="T27" fmla="*/ 21 h 63"/>
                <a:gd name="T28" fmla="*/ 10 w 35"/>
                <a:gd name="T29" fmla="*/ 30 h 63"/>
                <a:gd name="T30" fmla="*/ 6 w 35"/>
                <a:gd name="T31" fmla="*/ 40 h 63"/>
                <a:gd name="T32" fmla="*/ 2 w 35"/>
                <a:gd name="T33" fmla="*/ 49 h 63"/>
                <a:gd name="T34" fmla="*/ 0 w 35"/>
                <a:gd name="T35" fmla="*/ 61 h 63"/>
                <a:gd name="T36" fmla="*/ 14 w 35"/>
                <a:gd name="T37" fmla="*/ 63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63"/>
                <a:gd name="T59" fmla="*/ 35 w 3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63">
                  <a:moveTo>
                    <a:pt x="14" y="63"/>
                  </a:moveTo>
                  <a:lnTo>
                    <a:pt x="14" y="53"/>
                  </a:lnTo>
                  <a:lnTo>
                    <a:pt x="17" y="44"/>
                  </a:lnTo>
                  <a:lnTo>
                    <a:pt x="21" y="34"/>
                  </a:lnTo>
                  <a:lnTo>
                    <a:pt x="25" y="25"/>
                  </a:lnTo>
                  <a:lnTo>
                    <a:pt x="29" y="17"/>
                  </a:lnTo>
                  <a:lnTo>
                    <a:pt x="31" y="11"/>
                  </a:lnTo>
                  <a:lnTo>
                    <a:pt x="33" y="7"/>
                  </a:lnTo>
                  <a:lnTo>
                    <a:pt x="35" y="5"/>
                  </a:lnTo>
                  <a:lnTo>
                    <a:pt x="23" y="0"/>
                  </a:lnTo>
                  <a:lnTo>
                    <a:pt x="23" y="2"/>
                  </a:lnTo>
                  <a:lnTo>
                    <a:pt x="21" y="5"/>
                  </a:lnTo>
                  <a:lnTo>
                    <a:pt x="17" y="11"/>
                  </a:lnTo>
                  <a:lnTo>
                    <a:pt x="14" y="21"/>
                  </a:lnTo>
                  <a:lnTo>
                    <a:pt x="10" y="30"/>
                  </a:lnTo>
                  <a:lnTo>
                    <a:pt x="6" y="40"/>
                  </a:lnTo>
                  <a:lnTo>
                    <a:pt x="2" y="49"/>
                  </a:lnTo>
                  <a:lnTo>
                    <a:pt x="0" y="61"/>
                  </a:ln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09" name="Freeform 245"/>
            <p:cNvSpPr/>
            <p:nvPr/>
          </p:nvSpPr>
          <p:spPr bwMode="auto">
            <a:xfrm>
              <a:off x="3984" y="2344"/>
              <a:ext cx="25" cy="38"/>
            </a:xfrm>
            <a:custGeom>
              <a:avLst/>
              <a:gdLst>
                <a:gd name="T0" fmla="*/ 5 w 25"/>
                <a:gd name="T1" fmla="*/ 38 h 38"/>
                <a:gd name="T2" fmla="*/ 7 w 25"/>
                <a:gd name="T3" fmla="*/ 38 h 38"/>
                <a:gd name="T4" fmla="*/ 11 w 25"/>
                <a:gd name="T5" fmla="*/ 33 h 38"/>
                <a:gd name="T6" fmla="*/ 15 w 25"/>
                <a:gd name="T7" fmla="*/ 27 h 38"/>
                <a:gd name="T8" fmla="*/ 19 w 25"/>
                <a:gd name="T9" fmla="*/ 21 h 38"/>
                <a:gd name="T10" fmla="*/ 21 w 25"/>
                <a:gd name="T11" fmla="*/ 15 h 38"/>
                <a:gd name="T12" fmla="*/ 23 w 25"/>
                <a:gd name="T13" fmla="*/ 10 h 38"/>
                <a:gd name="T14" fmla="*/ 23 w 25"/>
                <a:gd name="T15" fmla="*/ 6 h 38"/>
                <a:gd name="T16" fmla="*/ 23 w 25"/>
                <a:gd name="T17" fmla="*/ 2 h 38"/>
                <a:gd name="T18" fmla="*/ 25 w 25"/>
                <a:gd name="T19" fmla="*/ 2 h 38"/>
                <a:gd name="T20" fmla="*/ 11 w 25"/>
                <a:gd name="T21" fmla="*/ 0 h 38"/>
                <a:gd name="T22" fmla="*/ 11 w 25"/>
                <a:gd name="T23" fmla="*/ 4 h 38"/>
                <a:gd name="T24" fmla="*/ 9 w 25"/>
                <a:gd name="T25" fmla="*/ 8 h 38"/>
                <a:gd name="T26" fmla="*/ 9 w 25"/>
                <a:gd name="T27" fmla="*/ 12 h 38"/>
                <a:gd name="T28" fmla="*/ 7 w 25"/>
                <a:gd name="T29" fmla="*/ 17 h 38"/>
                <a:gd name="T30" fmla="*/ 5 w 25"/>
                <a:gd name="T31" fmla="*/ 21 h 38"/>
                <a:gd name="T32" fmla="*/ 2 w 25"/>
                <a:gd name="T33" fmla="*/ 25 h 38"/>
                <a:gd name="T34" fmla="*/ 0 w 25"/>
                <a:gd name="T35" fmla="*/ 29 h 38"/>
                <a:gd name="T36" fmla="*/ 2 w 25"/>
                <a:gd name="T37" fmla="*/ 29 h 38"/>
                <a:gd name="T38" fmla="*/ 5 w 25"/>
                <a:gd name="T39" fmla="*/ 38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38"/>
                <a:gd name="T62" fmla="*/ 25 w 25"/>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38">
                  <a:moveTo>
                    <a:pt x="5" y="38"/>
                  </a:moveTo>
                  <a:lnTo>
                    <a:pt x="7" y="38"/>
                  </a:lnTo>
                  <a:lnTo>
                    <a:pt x="11" y="33"/>
                  </a:lnTo>
                  <a:lnTo>
                    <a:pt x="15" y="27"/>
                  </a:lnTo>
                  <a:lnTo>
                    <a:pt x="19" y="21"/>
                  </a:lnTo>
                  <a:lnTo>
                    <a:pt x="21" y="15"/>
                  </a:lnTo>
                  <a:lnTo>
                    <a:pt x="23" y="10"/>
                  </a:lnTo>
                  <a:lnTo>
                    <a:pt x="23" y="6"/>
                  </a:lnTo>
                  <a:lnTo>
                    <a:pt x="23" y="2"/>
                  </a:lnTo>
                  <a:lnTo>
                    <a:pt x="25" y="2"/>
                  </a:lnTo>
                  <a:lnTo>
                    <a:pt x="11" y="0"/>
                  </a:lnTo>
                  <a:lnTo>
                    <a:pt x="11" y="4"/>
                  </a:lnTo>
                  <a:lnTo>
                    <a:pt x="9" y="8"/>
                  </a:lnTo>
                  <a:lnTo>
                    <a:pt x="9" y="12"/>
                  </a:lnTo>
                  <a:lnTo>
                    <a:pt x="7" y="17"/>
                  </a:lnTo>
                  <a:lnTo>
                    <a:pt x="5" y="21"/>
                  </a:lnTo>
                  <a:lnTo>
                    <a:pt x="2" y="25"/>
                  </a:lnTo>
                  <a:lnTo>
                    <a:pt x="0" y="29"/>
                  </a:lnTo>
                  <a:lnTo>
                    <a:pt x="2" y="29"/>
                  </a:lnTo>
                  <a:lnTo>
                    <a:pt x="5"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0" name="Freeform 246"/>
            <p:cNvSpPr/>
            <p:nvPr/>
          </p:nvSpPr>
          <p:spPr bwMode="auto">
            <a:xfrm>
              <a:off x="3949" y="2373"/>
              <a:ext cx="40" cy="36"/>
            </a:xfrm>
            <a:custGeom>
              <a:avLst/>
              <a:gdLst>
                <a:gd name="T0" fmla="*/ 12 w 40"/>
                <a:gd name="T1" fmla="*/ 36 h 36"/>
                <a:gd name="T2" fmla="*/ 15 w 40"/>
                <a:gd name="T3" fmla="*/ 31 h 36"/>
                <a:gd name="T4" fmla="*/ 19 w 40"/>
                <a:gd name="T5" fmla="*/ 25 h 36"/>
                <a:gd name="T6" fmla="*/ 25 w 40"/>
                <a:gd name="T7" fmla="*/ 21 h 36"/>
                <a:gd name="T8" fmla="*/ 29 w 40"/>
                <a:gd name="T9" fmla="*/ 17 h 36"/>
                <a:gd name="T10" fmla="*/ 35 w 40"/>
                <a:gd name="T11" fmla="*/ 13 h 36"/>
                <a:gd name="T12" fmla="*/ 38 w 40"/>
                <a:gd name="T13" fmla="*/ 11 h 36"/>
                <a:gd name="T14" fmla="*/ 40 w 40"/>
                <a:gd name="T15" fmla="*/ 9 h 36"/>
                <a:gd name="T16" fmla="*/ 37 w 40"/>
                <a:gd name="T17" fmla="*/ 0 h 36"/>
                <a:gd name="T18" fmla="*/ 35 w 40"/>
                <a:gd name="T19" fmla="*/ 0 h 36"/>
                <a:gd name="T20" fmla="*/ 31 w 40"/>
                <a:gd name="T21" fmla="*/ 2 h 36"/>
                <a:gd name="T22" fmla="*/ 27 w 40"/>
                <a:gd name="T23" fmla="*/ 4 h 36"/>
                <a:gd name="T24" fmla="*/ 23 w 40"/>
                <a:gd name="T25" fmla="*/ 7 h 36"/>
                <a:gd name="T26" fmla="*/ 17 w 40"/>
                <a:gd name="T27" fmla="*/ 11 h 36"/>
                <a:gd name="T28" fmla="*/ 12 w 40"/>
                <a:gd name="T29" fmla="*/ 17 h 36"/>
                <a:gd name="T30" fmla="*/ 6 w 40"/>
                <a:gd name="T31" fmla="*/ 23 h 36"/>
                <a:gd name="T32" fmla="*/ 0 w 40"/>
                <a:gd name="T33" fmla="*/ 29 h 36"/>
                <a:gd name="T34" fmla="*/ 0 w 40"/>
                <a:gd name="T35" fmla="*/ 31 h 36"/>
                <a:gd name="T36" fmla="*/ 12 w 40"/>
                <a:gd name="T37" fmla="*/ 36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6"/>
                <a:gd name="T59" fmla="*/ 40 w 40"/>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6">
                  <a:moveTo>
                    <a:pt x="12" y="36"/>
                  </a:moveTo>
                  <a:lnTo>
                    <a:pt x="15" y="31"/>
                  </a:lnTo>
                  <a:lnTo>
                    <a:pt x="19" y="25"/>
                  </a:lnTo>
                  <a:lnTo>
                    <a:pt x="25" y="21"/>
                  </a:lnTo>
                  <a:lnTo>
                    <a:pt x="29" y="17"/>
                  </a:lnTo>
                  <a:lnTo>
                    <a:pt x="35" y="13"/>
                  </a:lnTo>
                  <a:lnTo>
                    <a:pt x="38" y="11"/>
                  </a:lnTo>
                  <a:lnTo>
                    <a:pt x="40" y="9"/>
                  </a:lnTo>
                  <a:lnTo>
                    <a:pt x="37" y="0"/>
                  </a:lnTo>
                  <a:lnTo>
                    <a:pt x="35" y="0"/>
                  </a:lnTo>
                  <a:lnTo>
                    <a:pt x="31" y="2"/>
                  </a:lnTo>
                  <a:lnTo>
                    <a:pt x="27" y="4"/>
                  </a:lnTo>
                  <a:lnTo>
                    <a:pt x="23" y="7"/>
                  </a:lnTo>
                  <a:lnTo>
                    <a:pt x="17" y="11"/>
                  </a:lnTo>
                  <a:lnTo>
                    <a:pt x="12" y="17"/>
                  </a:lnTo>
                  <a:lnTo>
                    <a:pt x="6" y="23"/>
                  </a:lnTo>
                  <a:lnTo>
                    <a:pt x="0" y="29"/>
                  </a:lnTo>
                  <a:lnTo>
                    <a:pt x="0" y="31"/>
                  </a:lnTo>
                  <a:lnTo>
                    <a:pt x="12"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1" name="Freeform 247"/>
            <p:cNvSpPr/>
            <p:nvPr/>
          </p:nvSpPr>
          <p:spPr bwMode="auto">
            <a:xfrm>
              <a:off x="3909" y="2404"/>
              <a:ext cx="52" cy="42"/>
            </a:xfrm>
            <a:custGeom>
              <a:avLst/>
              <a:gdLst>
                <a:gd name="T0" fmla="*/ 2 w 52"/>
                <a:gd name="T1" fmla="*/ 42 h 42"/>
                <a:gd name="T2" fmla="*/ 13 w 52"/>
                <a:gd name="T3" fmla="*/ 40 h 42"/>
                <a:gd name="T4" fmla="*/ 23 w 52"/>
                <a:gd name="T5" fmla="*/ 36 h 42"/>
                <a:gd name="T6" fmla="*/ 30 w 52"/>
                <a:gd name="T7" fmla="*/ 28 h 42"/>
                <a:gd name="T8" fmla="*/ 38 w 52"/>
                <a:gd name="T9" fmla="*/ 23 h 42"/>
                <a:gd name="T10" fmla="*/ 44 w 52"/>
                <a:gd name="T11" fmla="*/ 15 h 42"/>
                <a:gd name="T12" fmla="*/ 48 w 52"/>
                <a:gd name="T13" fmla="*/ 11 h 42"/>
                <a:gd name="T14" fmla="*/ 50 w 52"/>
                <a:gd name="T15" fmla="*/ 5 h 42"/>
                <a:gd name="T16" fmla="*/ 52 w 52"/>
                <a:gd name="T17" fmla="*/ 5 h 42"/>
                <a:gd name="T18" fmla="*/ 40 w 52"/>
                <a:gd name="T19" fmla="*/ 0 h 42"/>
                <a:gd name="T20" fmla="*/ 38 w 52"/>
                <a:gd name="T21" fmla="*/ 3 h 42"/>
                <a:gd name="T22" fmla="*/ 34 w 52"/>
                <a:gd name="T23" fmla="*/ 9 h 42"/>
                <a:gd name="T24" fmla="*/ 29 w 52"/>
                <a:gd name="T25" fmla="*/ 15 h 42"/>
                <a:gd name="T26" fmla="*/ 23 w 52"/>
                <a:gd name="T27" fmla="*/ 21 h 42"/>
                <a:gd name="T28" fmla="*/ 17 w 52"/>
                <a:gd name="T29" fmla="*/ 24 h 42"/>
                <a:gd name="T30" fmla="*/ 9 w 52"/>
                <a:gd name="T31" fmla="*/ 28 h 42"/>
                <a:gd name="T32" fmla="*/ 2 w 52"/>
                <a:gd name="T33" fmla="*/ 30 h 42"/>
                <a:gd name="T34" fmla="*/ 0 w 52"/>
                <a:gd name="T35" fmla="*/ 30 h 42"/>
                <a:gd name="T36" fmla="*/ 2 w 52"/>
                <a:gd name="T37" fmla="*/ 42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2"/>
                <a:gd name="T59" fmla="*/ 52 w 52"/>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2">
                  <a:moveTo>
                    <a:pt x="2" y="42"/>
                  </a:moveTo>
                  <a:lnTo>
                    <a:pt x="13" y="40"/>
                  </a:lnTo>
                  <a:lnTo>
                    <a:pt x="23" y="36"/>
                  </a:lnTo>
                  <a:lnTo>
                    <a:pt x="30" y="28"/>
                  </a:lnTo>
                  <a:lnTo>
                    <a:pt x="38" y="23"/>
                  </a:lnTo>
                  <a:lnTo>
                    <a:pt x="44" y="15"/>
                  </a:lnTo>
                  <a:lnTo>
                    <a:pt x="48" y="11"/>
                  </a:lnTo>
                  <a:lnTo>
                    <a:pt x="50" y="5"/>
                  </a:lnTo>
                  <a:lnTo>
                    <a:pt x="52" y="5"/>
                  </a:lnTo>
                  <a:lnTo>
                    <a:pt x="40" y="0"/>
                  </a:lnTo>
                  <a:lnTo>
                    <a:pt x="38" y="3"/>
                  </a:lnTo>
                  <a:lnTo>
                    <a:pt x="34" y="9"/>
                  </a:lnTo>
                  <a:lnTo>
                    <a:pt x="29" y="15"/>
                  </a:lnTo>
                  <a:lnTo>
                    <a:pt x="23" y="21"/>
                  </a:lnTo>
                  <a:lnTo>
                    <a:pt x="17" y="24"/>
                  </a:lnTo>
                  <a:lnTo>
                    <a:pt x="9" y="28"/>
                  </a:lnTo>
                  <a:lnTo>
                    <a:pt x="2" y="30"/>
                  </a:lnTo>
                  <a:lnTo>
                    <a:pt x="0" y="30"/>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2" name="Freeform 248"/>
            <p:cNvSpPr/>
            <p:nvPr/>
          </p:nvSpPr>
          <p:spPr bwMode="auto">
            <a:xfrm>
              <a:off x="3884" y="2434"/>
              <a:ext cx="27" cy="37"/>
            </a:xfrm>
            <a:custGeom>
              <a:avLst/>
              <a:gdLst>
                <a:gd name="T0" fmla="*/ 15 w 27"/>
                <a:gd name="T1" fmla="*/ 25 h 37"/>
                <a:gd name="T2" fmla="*/ 17 w 27"/>
                <a:gd name="T3" fmla="*/ 25 h 37"/>
                <a:gd name="T4" fmla="*/ 13 w 27"/>
                <a:gd name="T5" fmla="*/ 21 h 37"/>
                <a:gd name="T6" fmla="*/ 11 w 27"/>
                <a:gd name="T7" fmla="*/ 19 h 37"/>
                <a:gd name="T8" fmla="*/ 13 w 27"/>
                <a:gd name="T9" fmla="*/ 18 h 37"/>
                <a:gd name="T10" fmla="*/ 15 w 27"/>
                <a:gd name="T11" fmla="*/ 16 h 37"/>
                <a:gd name="T12" fmla="*/ 19 w 27"/>
                <a:gd name="T13" fmla="*/ 14 h 37"/>
                <a:gd name="T14" fmla="*/ 23 w 27"/>
                <a:gd name="T15" fmla="*/ 14 h 37"/>
                <a:gd name="T16" fmla="*/ 27 w 27"/>
                <a:gd name="T17" fmla="*/ 12 h 37"/>
                <a:gd name="T18" fmla="*/ 25 w 27"/>
                <a:gd name="T19" fmla="*/ 0 h 37"/>
                <a:gd name="T20" fmla="*/ 23 w 27"/>
                <a:gd name="T21" fmla="*/ 0 h 37"/>
                <a:gd name="T22" fmla="*/ 19 w 27"/>
                <a:gd name="T23" fmla="*/ 2 h 37"/>
                <a:gd name="T24" fmla="*/ 13 w 27"/>
                <a:gd name="T25" fmla="*/ 4 h 37"/>
                <a:gd name="T26" fmla="*/ 8 w 27"/>
                <a:gd name="T27" fmla="*/ 6 h 37"/>
                <a:gd name="T28" fmla="*/ 4 w 27"/>
                <a:gd name="T29" fmla="*/ 12 h 37"/>
                <a:gd name="T30" fmla="*/ 0 w 27"/>
                <a:gd name="T31" fmla="*/ 19 h 37"/>
                <a:gd name="T32" fmla="*/ 4 w 27"/>
                <a:gd name="T33" fmla="*/ 27 h 37"/>
                <a:gd name="T34" fmla="*/ 9 w 27"/>
                <a:gd name="T35" fmla="*/ 35 h 37"/>
                <a:gd name="T36" fmla="*/ 11 w 27"/>
                <a:gd name="T37" fmla="*/ 37 h 37"/>
                <a:gd name="T38" fmla="*/ 15 w 27"/>
                <a:gd name="T39" fmla="*/ 25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
                <a:gd name="T61" fmla="*/ 0 h 37"/>
                <a:gd name="T62" fmla="*/ 27 w 27"/>
                <a:gd name="T63" fmla="*/ 37 h 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 h="37">
                  <a:moveTo>
                    <a:pt x="15" y="25"/>
                  </a:moveTo>
                  <a:lnTo>
                    <a:pt x="17" y="25"/>
                  </a:lnTo>
                  <a:lnTo>
                    <a:pt x="13" y="21"/>
                  </a:lnTo>
                  <a:lnTo>
                    <a:pt x="11" y="19"/>
                  </a:lnTo>
                  <a:lnTo>
                    <a:pt x="13" y="18"/>
                  </a:lnTo>
                  <a:lnTo>
                    <a:pt x="15" y="16"/>
                  </a:lnTo>
                  <a:lnTo>
                    <a:pt x="19" y="14"/>
                  </a:lnTo>
                  <a:lnTo>
                    <a:pt x="23" y="14"/>
                  </a:lnTo>
                  <a:lnTo>
                    <a:pt x="27" y="12"/>
                  </a:lnTo>
                  <a:lnTo>
                    <a:pt x="25" y="0"/>
                  </a:lnTo>
                  <a:lnTo>
                    <a:pt x="23" y="0"/>
                  </a:lnTo>
                  <a:lnTo>
                    <a:pt x="19" y="2"/>
                  </a:lnTo>
                  <a:lnTo>
                    <a:pt x="13" y="4"/>
                  </a:lnTo>
                  <a:lnTo>
                    <a:pt x="8" y="6"/>
                  </a:lnTo>
                  <a:lnTo>
                    <a:pt x="4" y="12"/>
                  </a:lnTo>
                  <a:lnTo>
                    <a:pt x="0" y="19"/>
                  </a:lnTo>
                  <a:lnTo>
                    <a:pt x="4" y="27"/>
                  </a:lnTo>
                  <a:lnTo>
                    <a:pt x="9" y="35"/>
                  </a:lnTo>
                  <a:lnTo>
                    <a:pt x="11" y="37"/>
                  </a:lnTo>
                  <a:lnTo>
                    <a:pt x="15"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3" name="Freeform 249"/>
            <p:cNvSpPr/>
            <p:nvPr/>
          </p:nvSpPr>
          <p:spPr bwMode="auto">
            <a:xfrm>
              <a:off x="3895" y="2459"/>
              <a:ext cx="44" cy="16"/>
            </a:xfrm>
            <a:custGeom>
              <a:avLst/>
              <a:gdLst>
                <a:gd name="T0" fmla="*/ 41 w 44"/>
                <a:gd name="T1" fmla="*/ 14 h 16"/>
                <a:gd name="T2" fmla="*/ 41 w 44"/>
                <a:gd name="T3" fmla="*/ 2 h 16"/>
                <a:gd name="T4" fmla="*/ 33 w 44"/>
                <a:gd name="T5" fmla="*/ 2 h 16"/>
                <a:gd name="T6" fmla="*/ 25 w 44"/>
                <a:gd name="T7" fmla="*/ 2 h 16"/>
                <a:gd name="T8" fmla="*/ 20 w 44"/>
                <a:gd name="T9" fmla="*/ 2 h 16"/>
                <a:gd name="T10" fmla="*/ 14 w 44"/>
                <a:gd name="T11" fmla="*/ 2 h 16"/>
                <a:gd name="T12" fmla="*/ 10 w 44"/>
                <a:gd name="T13" fmla="*/ 2 h 16"/>
                <a:gd name="T14" fmla="*/ 6 w 44"/>
                <a:gd name="T15" fmla="*/ 0 h 16"/>
                <a:gd name="T16" fmla="*/ 4 w 44"/>
                <a:gd name="T17" fmla="*/ 0 h 16"/>
                <a:gd name="T18" fmla="*/ 0 w 44"/>
                <a:gd name="T19" fmla="*/ 12 h 16"/>
                <a:gd name="T20" fmla="*/ 2 w 44"/>
                <a:gd name="T21" fmla="*/ 12 h 16"/>
                <a:gd name="T22" fmla="*/ 4 w 44"/>
                <a:gd name="T23" fmla="*/ 12 h 16"/>
                <a:gd name="T24" fmla="*/ 8 w 44"/>
                <a:gd name="T25" fmla="*/ 14 h 16"/>
                <a:gd name="T26" fmla="*/ 12 w 44"/>
                <a:gd name="T27" fmla="*/ 14 h 16"/>
                <a:gd name="T28" fmla="*/ 18 w 44"/>
                <a:gd name="T29" fmla="*/ 16 h 16"/>
                <a:gd name="T30" fmla="*/ 25 w 44"/>
                <a:gd name="T31" fmla="*/ 16 h 16"/>
                <a:gd name="T32" fmla="*/ 33 w 44"/>
                <a:gd name="T33" fmla="*/ 14 h 16"/>
                <a:gd name="T34" fmla="*/ 43 w 44"/>
                <a:gd name="T35" fmla="*/ 14 h 16"/>
                <a:gd name="T36" fmla="*/ 44 w 44"/>
                <a:gd name="T37" fmla="*/ 2 h 16"/>
                <a:gd name="T38" fmla="*/ 41 w 44"/>
                <a:gd name="T39" fmla="*/ 14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16"/>
                <a:gd name="T62" fmla="*/ 44 w 44"/>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16">
                  <a:moveTo>
                    <a:pt x="41" y="14"/>
                  </a:moveTo>
                  <a:lnTo>
                    <a:pt x="41" y="2"/>
                  </a:lnTo>
                  <a:lnTo>
                    <a:pt x="33" y="2"/>
                  </a:lnTo>
                  <a:lnTo>
                    <a:pt x="25" y="2"/>
                  </a:lnTo>
                  <a:lnTo>
                    <a:pt x="20" y="2"/>
                  </a:lnTo>
                  <a:lnTo>
                    <a:pt x="14" y="2"/>
                  </a:lnTo>
                  <a:lnTo>
                    <a:pt x="10" y="2"/>
                  </a:lnTo>
                  <a:lnTo>
                    <a:pt x="6" y="0"/>
                  </a:lnTo>
                  <a:lnTo>
                    <a:pt x="4" y="0"/>
                  </a:lnTo>
                  <a:lnTo>
                    <a:pt x="0" y="12"/>
                  </a:lnTo>
                  <a:lnTo>
                    <a:pt x="2" y="12"/>
                  </a:lnTo>
                  <a:lnTo>
                    <a:pt x="4" y="12"/>
                  </a:lnTo>
                  <a:lnTo>
                    <a:pt x="8" y="14"/>
                  </a:lnTo>
                  <a:lnTo>
                    <a:pt x="12" y="14"/>
                  </a:lnTo>
                  <a:lnTo>
                    <a:pt x="18" y="16"/>
                  </a:lnTo>
                  <a:lnTo>
                    <a:pt x="25" y="16"/>
                  </a:lnTo>
                  <a:lnTo>
                    <a:pt x="33" y="14"/>
                  </a:lnTo>
                  <a:lnTo>
                    <a:pt x="43" y="14"/>
                  </a:lnTo>
                  <a:lnTo>
                    <a:pt x="44" y="2"/>
                  </a:lnTo>
                  <a:lnTo>
                    <a:pt x="41"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4" name="Freeform 250"/>
            <p:cNvSpPr/>
            <p:nvPr/>
          </p:nvSpPr>
          <p:spPr bwMode="auto">
            <a:xfrm>
              <a:off x="3918" y="2444"/>
              <a:ext cx="21" cy="29"/>
            </a:xfrm>
            <a:custGeom>
              <a:avLst/>
              <a:gdLst>
                <a:gd name="T0" fmla="*/ 14 w 21"/>
                <a:gd name="T1" fmla="*/ 0 h 29"/>
                <a:gd name="T2" fmla="*/ 16 w 21"/>
                <a:gd name="T3" fmla="*/ 0 h 29"/>
                <a:gd name="T4" fmla="*/ 6 w 21"/>
                <a:gd name="T5" fmla="*/ 2 h 29"/>
                <a:gd name="T6" fmla="*/ 0 w 21"/>
                <a:gd name="T7" fmla="*/ 8 h 29"/>
                <a:gd name="T8" fmla="*/ 0 w 21"/>
                <a:gd name="T9" fmla="*/ 15 h 29"/>
                <a:gd name="T10" fmla="*/ 4 w 21"/>
                <a:gd name="T11" fmla="*/ 19 h 29"/>
                <a:gd name="T12" fmla="*/ 8 w 21"/>
                <a:gd name="T13" fmla="*/ 23 h 29"/>
                <a:gd name="T14" fmla="*/ 12 w 21"/>
                <a:gd name="T15" fmla="*/ 25 h 29"/>
                <a:gd name="T16" fmla="*/ 16 w 21"/>
                <a:gd name="T17" fmla="*/ 27 h 29"/>
                <a:gd name="T18" fmla="*/ 18 w 21"/>
                <a:gd name="T19" fmla="*/ 29 h 29"/>
                <a:gd name="T20" fmla="*/ 21 w 21"/>
                <a:gd name="T21" fmla="*/ 17 h 29"/>
                <a:gd name="T22" fmla="*/ 18 w 21"/>
                <a:gd name="T23" fmla="*/ 15 h 29"/>
                <a:gd name="T24" fmla="*/ 16 w 21"/>
                <a:gd name="T25" fmla="*/ 13 h 29"/>
                <a:gd name="T26" fmla="*/ 12 w 21"/>
                <a:gd name="T27" fmla="*/ 11 h 29"/>
                <a:gd name="T28" fmla="*/ 12 w 21"/>
                <a:gd name="T29" fmla="*/ 9 h 29"/>
                <a:gd name="T30" fmla="*/ 10 w 21"/>
                <a:gd name="T31" fmla="*/ 13 h 29"/>
                <a:gd name="T32" fmla="*/ 12 w 21"/>
                <a:gd name="T33" fmla="*/ 13 h 29"/>
                <a:gd name="T34" fmla="*/ 18 w 21"/>
                <a:gd name="T35" fmla="*/ 11 h 29"/>
                <a:gd name="T36" fmla="*/ 20 w 21"/>
                <a:gd name="T37" fmla="*/ 11 h 29"/>
                <a:gd name="T38" fmla="*/ 14 w 21"/>
                <a:gd name="T39" fmla="*/ 0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29"/>
                <a:gd name="T62" fmla="*/ 21 w 21"/>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29">
                  <a:moveTo>
                    <a:pt x="14" y="0"/>
                  </a:moveTo>
                  <a:lnTo>
                    <a:pt x="16" y="0"/>
                  </a:lnTo>
                  <a:lnTo>
                    <a:pt x="6" y="2"/>
                  </a:lnTo>
                  <a:lnTo>
                    <a:pt x="0" y="8"/>
                  </a:lnTo>
                  <a:lnTo>
                    <a:pt x="0" y="15"/>
                  </a:lnTo>
                  <a:lnTo>
                    <a:pt x="4" y="19"/>
                  </a:lnTo>
                  <a:lnTo>
                    <a:pt x="8" y="23"/>
                  </a:lnTo>
                  <a:lnTo>
                    <a:pt x="12" y="25"/>
                  </a:lnTo>
                  <a:lnTo>
                    <a:pt x="16" y="27"/>
                  </a:lnTo>
                  <a:lnTo>
                    <a:pt x="18" y="29"/>
                  </a:lnTo>
                  <a:lnTo>
                    <a:pt x="21" y="17"/>
                  </a:lnTo>
                  <a:lnTo>
                    <a:pt x="18" y="15"/>
                  </a:lnTo>
                  <a:lnTo>
                    <a:pt x="16" y="13"/>
                  </a:lnTo>
                  <a:lnTo>
                    <a:pt x="12" y="11"/>
                  </a:lnTo>
                  <a:lnTo>
                    <a:pt x="12" y="9"/>
                  </a:lnTo>
                  <a:lnTo>
                    <a:pt x="10" y="13"/>
                  </a:lnTo>
                  <a:lnTo>
                    <a:pt x="12" y="13"/>
                  </a:lnTo>
                  <a:lnTo>
                    <a:pt x="18" y="11"/>
                  </a:lnTo>
                  <a:lnTo>
                    <a:pt x="20" y="1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5" name="Freeform 251"/>
            <p:cNvSpPr/>
            <p:nvPr/>
          </p:nvSpPr>
          <p:spPr bwMode="auto">
            <a:xfrm>
              <a:off x="3932" y="2442"/>
              <a:ext cx="19" cy="15"/>
            </a:xfrm>
            <a:custGeom>
              <a:avLst/>
              <a:gdLst>
                <a:gd name="T0" fmla="*/ 17 w 19"/>
                <a:gd name="T1" fmla="*/ 2 h 15"/>
                <a:gd name="T2" fmla="*/ 19 w 19"/>
                <a:gd name="T3" fmla="*/ 4 h 15"/>
                <a:gd name="T4" fmla="*/ 15 w 19"/>
                <a:gd name="T5" fmla="*/ 2 h 15"/>
                <a:gd name="T6" fmla="*/ 11 w 19"/>
                <a:gd name="T7" fmla="*/ 0 h 15"/>
                <a:gd name="T8" fmla="*/ 9 w 19"/>
                <a:gd name="T9" fmla="*/ 0 h 15"/>
                <a:gd name="T10" fmla="*/ 6 w 19"/>
                <a:gd name="T11" fmla="*/ 0 h 15"/>
                <a:gd name="T12" fmla="*/ 4 w 19"/>
                <a:gd name="T13" fmla="*/ 2 h 15"/>
                <a:gd name="T14" fmla="*/ 2 w 19"/>
                <a:gd name="T15" fmla="*/ 2 h 15"/>
                <a:gd name="T16" fmla="*/ 0 w 19"/>
                <a:gd name="T17" fmla="*/ 2 h 15"/>
                <a:gd name="T18" fmla="*/ 6 w 19"/>
                <a:gd name="T19" fmla="*/ 13 h 15"/>
                <a:gd name="T20" fmla="*/ 7 w 19"/>
                <a:gd name="T21" fmla="*/ 11 h 15"/>
                <a:gd name="T22" fmla="*/ 9 w 19"/>
                <a:gd name="T23" fmla="*/ 11 h 15"/>
                <a:gd name="T24" fmla="*/ 9 w 19"/>
                <a:gd name="T25" fmla="*/ 13 h 15"/>
                <a:gd name="T26" fmla="*/ 11 w 19"/>
                <a:gd name="T27" fmla="*/ 13 h 15"/>
                <a:gd name="T28" fmla="*/ 13 w 19"/>
                <a:gd name="T29" fmla="*/ 13 h 15"/>
                <a:gd name="T30" fmla="*/ 17 w 19"/>
                <a:gd name="T31" fmla="*/ 15 h 15"/>
                <a:gd name="T32" fmla="*/ 17 w 19"/>
                <a:gd name="T33" fmla="*/ 2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5"/>
                <a:gd name="T53" fmla="*/ 19 w 19"/>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5">
                  <a:moveTo>
                    <a:pt x="17" y="2"/>
                  </a:moveTo>
                  <a:lnTo>
                    <a:pt x="19" y="4"/>
                  </a:lnTo>
                  <a:lnTo>
                    <a:pt x="15" y="2"/>
                  </a:lnTo>
                  <a:lnTo>
                    <a:pt x="11" y="0"/>
                  </a:lnTo>
                  <a:lnTo>
                    <a:pt x="9" y="0"/>
                  </a:lnTo>
                  <a:lnTo>
                    <a:pt x="6" y="0"/>
                  </a:lnTo>
                  <a:lnTo>
                    <a:pt x="4" y="2"/>
                  </a:lnTo>
                  <a:lnTo>
                    <a:pt x="2" y="2"/>
                  </a:lnTo>
                  <a:lnTo>
                    <a:pt x="0" y="2"/>
                  </a:lnTo>
                  <a:lnTo>
                    <a:pt x="6" y="13"/>
                  </a:lnTo>
                  <a:lnTo>
                    <a:pt x="7" y="11"/>
                  </a:lnTo>
                  <a:lnTo>
                    <a:pt x="9" y="11"/>
                  </a:lnTo>
                  <a:lnTo>
                    <a:pt x="9" y="13"/>
                  </a:lnTo>
                  <a:lnTo>
                    <a:pt x="11" y="13"/>
                  </a:lnTo>
                  <a:lnTo>
                    <a:pt x="13" y="13"/>
                  </a:lnTo>
                  <a:lnTo>
                    <a:pt x="17" y="15"/>
                  </a:lnTo>
                  <a:lnTo>
                    <a:pt x="17"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6" name="Freeform 252"/>
            <p:cNvSpPr/>
            <p:nvPr/>
          </p:nvSpPr>
          <p:spPr bwMode="auto">
            <a:xfrm>
              <a:off x="3949" y="2438"/>
              <a:ext cx="23" cy="19"/>
            </a:xfrm>
            <a:custGeom>
              <a:avLst/>
              <a:gdLst>
                <a:gd name="T0" fmla="*/ 14 w 23"/>
                <a:gd name="T1" fmla="*/ 0 h 19"/>
                <a:gd name="T2" fmla="*/ 12 w 23"/>
                <a:gd name="T3" fmla="*/ 2 h 19"/>
                <a:gd name="T4" fmla="*/ 10 w 23"/>
                <a:gd name="T5" fmla="*/ 4 h 19"/>
                <a:gd name="T6" fmla="*/ 8 w 23"/>
                <a:gd name="T7" fmla="*/ 6 h 19"/>
                <a:gd name="T8" fmla="*/ 4 w 23"/>
                <a:gd name="T9" fmla="*/ 6 h 19"/>
                <a:gd name="T10" fmla="*/ 2 w 23"/>
                <a:gd name="T11" fmla="*/ 6 h 19"/>
                <a:gd name="T12" fmla="*/ 0 w 23"/>
                <a:gd name="T13" fmla="*/ 6 h 19"/>
                <a:gd name="T14" fmla="*/ 0 w 23"/>
                <a:gd name="T15" fmla="*/ 19 h 19"/>
                <a:gd name="T16" fmla="*/ 2 w 23"/>
                <a:gd name="T17" fmla="*/ 19 h 19"/>
                <a:gd name="T18" fmla="*/ 4 w 23"/>
                <a:gd name="T19" fmla="*/ 17 h 19"/>
                <a:gd name="T20" fmla="*/ 8 w 23"/>
                <a:gd name="T21" fmla="*/ 17 h 19"/>
                <a:gd name="T22" fmla="*/ 12 w 23"/>
                <a:gd name="T23" fmla="*/ 15 h 19"/>
                <a:gd name="T24" fmla="*/ 15 w 23"/>
                <a:gd name="T25" fmla="*/ 14 h 19"/>
                <a:gd name="T26" fmla="*/ 19 w 23"/>
                <a:gd name="T27" fmla="*/ 12 h 19"/>
                <a:gd name="T28" fmla="*/ 23 w 23"/>
                <a:gd name="T29" fmla="*/ 8 h 19"/>
                <a:gd name="T30" fmla="*/ 21 w 23"/>
                <a:gd name="T31" fmla="*/ 10 h 19"/>
                <a:gd name="T32" fmla="*/ 14 w 23"/>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9"/>
                <a:gd name="T53" fmla="*/ 23 w 23"/>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9">
                  <a:moveTo>
                    <a:pt x="14" y="0"/>
                  </a:moveTo>
                  <a:lnTo>
                    <a:pt x="12" y="2"/>
                  </a:lnTo>
                  <a:lnTo>
                    <a:pt x="10" y="4"/>
                  </a:lnTo>
                  <a:lnTo>
                    <a:pt x="8" y="6"/>
                  </a:lnTo>
                  <a:lnTo>
                    <a:pt x="4" y="6"/>
                  </a:lnTo>
                  <a:lnTo>
                    <a:pt x="2" y="6"/>
                  </a:lnTo>
                  <a:lnTo>
                    <a:pt x="0" y="6"/>
                  </a:lnTo>
                  <a:lnTo>
                    <a:pt x="0" y="19"/>
                  </a:lnTo>
                  <a:lnTo>
                    <a:pt x="2" y="19"/>
                  </a:lnTo>
                  <a:lnTo>
                    <a:pt x="4" y="17"/>
                  </a:lnTo>
                  <a:lnTo>
                    <a:pt x="8" y="17"/>
                  </a:lnTo>
                  <a:lnTo>
                    <a:pt x="12" y="15"/>
                  </a:lnTo>
                  <a:lnTo>
                    <a:pt x="15" y="14"/>
                  </a:lnTo>
                  <a:lnTo>
                    <a:pt x="19" y="12"/>
                  </a:lnTo>
                  <a:lnTo>
                    <a:pt x="23" y="8"/>
                  </a:lnTo>
                  <a:lnTo>
                    <a:pt x="21" y="1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7" name="Freeform 253"/>
            <p:cNvSpPr/>
            <p:nvPr/>
          </p:nvSpPr>
          <p:spPr bwMode="auto">
            <a:xfrm>
              <a:off x="3963" y="2419"/>
              <a:ext cx="44" cy="29"/>
            </a:xfrm>
            <a:custGeom>
              <a:avLst/>
              <a:gdLst>
                <a:gd name="T0" fmla="*/ 44 w 44"/>
                <a:gd name="T1" fmla="*/ 2 h 29"/>
                <a:gd name="T2" fmla="*/ 42 w 44"/>
                <a:gd name="T3" fmla="*/ 0 h 29"/>
                <a:gd name="T4" fmla="*/ 32 w 44"/>
                <a:gd name="T5" fmla="*/ 2 h 29"/>
                <a:gd name="T6" fmla="*/ 24 w 44"/>
                <a:gd name="T7" fmla="*/ 4 h 29"/>
                <a:gd name="T8" fmla="*/ 19 w 44"/>
                <a:gd name="T9" fmla="*/ 6 h 29"/>
                <a:gd name="T10" fmla="*/ 13 w 44"/>
                <a:gd name="T11" fmla="*/ 9 h 29"/>
                <a:gd name="T12" fmla="*/ 7 w 44"/>
                <a:gd name="T13" fmla="*/ 13 h 29"/>
                <a:gd name="T14" fmla="*/ 3 w 44"/>
                <a:gd name="T15" fmla="*/ 15 h 29"/>
                <a:gd name="T16" fmla="*/ 1 w 44"/>
                <a:gd name="T17" fmla="*/ 17 h 29"/>
                <a:gd name="T18" fmla="*/ 0 w 44"/>
                <a:gd name="T19" fmla="*/ 19 h 29"/>
                <a:gd name="T20" fmla="*/ 7 w 44"/>
                <a:gd name="T21" fmla="*/ 29 h 29"/>
                <a:gd name="T22" fmla="*/ 7 w 44"/>
                <a:gd name="T23" fmla="*/ 27 h 29"/>
                <a:gd name="T24" fmla="*/ 11 w 44"/>
                <a:gd name="T25" fmla="*/ 25 h 29"/>
                <a:gd name="T26" fmla="*/ 13 w 44"/>
                <a:gd name="T27" fmla="*/ 23 h 29"/>
                <a:gd name="T28" fmla="*/ 19 w 44"/>
                <a:gd name="T29" fmla="*/ 21 h 29"/>
                <a:gd name="T30" fmla="*/ 23 w 44"/>
                <a:gd name="T31" fmla="*/ 17 h 29"/>
                <a:gd name="T32" fmla="*/ 28 w 44"/>
                <a:gd name="T33" fmla="*/ 15 h 29"/>
                <a:gd name="T34" fmla="*/ 36 w 44"/>
                <a:gd name="T35" fmla="*/ 13 h 29"/>
                <a:gd name="T36" fmla="*/ 42 w 44"/>
                <a:gd name="T37" fmla="*/ 13 h 29"/>
                <a:gd name="T38" fmla="*/ 38 w 44"/>
                <a:gd name="T39" fmla="*/ 11 h 29"/>
                <a:gd name="T40" fmla="*/ 44 w 44"/>
                <a:gd name="T41" fmla="*/ 2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29"/>
                <a:gd name="T65" fmla="*/ 44 w 44"/>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29">
                  <a:moveTo>
                    <a:pt x="44" y="2"/>
                  </a:moveTo>
                  <a:lnTo>
                    <a:pt x="42" y="0"/>
                  </a:lnTo>
                  <a:lnTo>
                    <a:pt x="32" y="2"/>
                  </a:lnTo>
                  <a:lnTo>
                    <a:pt x="24" y="4"/>
                  </a:lnTo>
                  <a:lnTo>
                    <a:pt x="19" y="6"/>
                  </a:lnTo>
                  <a:lnTo>
                    <a:pt x="13" y="9"/>
                  </a:lnTo>
                  <a:lnTo>
                    <a:pt x="7" y="13"/>
                  </a:lnTo>
                  <a:lnTo>
                    <a:pt x="3" y="15"/>
                  </a:lnTo>
                  <a:lnTo>
                    <a:pt x="1" y="17"/>
                  </a:lnTo>
                  <a:lnTo>
                    <a:pt x="0" y="19"/>
                  </a:lnTo>
                  <a:lnTo>
                    <a:pt x="7" y="29"/>
                  </a:lnTo>
                  <a:lnTo>
                    <a:pt x="7" y="27"/>
                  </a:lnTo>
                  <a:lnTo>
                    <a:pt x="11" y="25"/>
                  </a:lnTo>
                  <a:lnTo>
                    <a:pt x="13" y="23"/>
                  </a:lnTo>
                  <a:lnTo>
                    <a:pt x="19" y="21"/>
                  </a:lnTo>
                  <a:lnTo>
                    <a:pt x="23" y="17"/>
                  </a:lnTo>
                  <a:lnTo>
                    <a:pt x="28" y="15"/>
                  </a:lnTo>
                  <a:lnTo>
                    <a:pt x="36" y="13"/>
                  </a:lnTo>
                  <a:lnTo>
                    <a:pt x="42" y="13"/>
                  </a:lnTo>
                  <a:lnTo>
                    <a:pt x="38" y="11"/>
                  </a:lnTo>
                  <a:lnTo>
                    <a:pt x="44"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8" name="Freeform 254"/>
            <p:cNvSpPr/>
            <p:nvPr/>
          </p:nvSpPr>
          <p:spPr bwMode="auto">
            <a:xfrm>
              <a:off x="4001" y="2400"/>
              <a:ext cx="57" cy="34"/>
            </a:xfrm>
            <a:custGeom>
              <a:avLst/>
              <a:gdLst>
                <a:gd name="T0" fmla="*/ 48 w 57"/>
                <a:gd name="T1" fmla="*/ 0 h 34"/>
                <a:gd name="T2" fmla="*/ 38 w 57"/>
                <a:gd name="T3" fmla="*/ 9 h 34"/>
                <a:gd name="T4" fmla="*/ 31 w 57"/>
                <a:gd name="T5" fmla="*/ 15 h 34"/>
                <a:gd name="T6" fmla="*/ 23 w 57"/>
                <a:gd name="T7" fmla="*/ 19 h 34"/>
                <a:gd name="T8" fmla="*/ 15 w 57"/>
                <a:gd name="T9" fmla="*/ 21 h 34"/>
                <a:gd name="T10" fmla="*/ 11 w 57"/>
                <a:gd name="T11" fmla="*/ 21 h 34"/>
                <a:gd name="T12" fmla="*/ 8 w 57"/>
                <a:gd name="T13" fmla="*/ 21 h 34"/>
                <a:gd name="T14" fmla="*/ 6 w 57"/>
                <a:gd name="T15" fmla="*/ 21 h 34"/>
                <a:gd name="T16" fmla="*/ 0 w 57"/>
                <a:gd name="T17" fmla="*/ 30 h 34"/>
                <a:gd name="T18" fmla="*/ 2 w 57"/>
                <a:gd name="T19" fmla="*/ 32 h 34"/>
                <a:gd name="T20" fmla="*/ 6 w 57"/>
                <a:gd name="T21" fmla="*/ 32 h 34"/>
                <a:gd name="T22" fmla="*/ 11 w 57"/>
                <a:gd name="T23" fmla="*/ 34 h 34"/>
                <a:gd name="T24" fmla="*/ 19 w 57"/>
                <a:gd name="T25" fmla="*/ 32 h 34"/>
                <a:gd name="T26" fmla="*/ 27 w 57"/>
                <a:gd name="T27" fmla="*/ 30 h 34"/>
                <a:gd name="T28" fmla="*/ 36 w 57"/>
                <a:gd name="T29" fmla="*/ 27 h 34"/>
                <a:gd name="T30" fmla="*/ 46 w 57"/>
                <a:gd name="T31" fmla="*/ 19 h 34"/>
                <a:gd name="T32" fmla="*/ 57 w 57"/>
                <a:gd name="T33" fmla="*/ 7 h 34"/>
                <a:gd name="T34" fmla="*/ 48 w 57"/>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34"/>
                <a:gd name="T56" fmla="*/ 57 w 57"/>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34">
                  <a:moveTo>
                    <a:pt x="48" y="0"/>
                  </a:moveTo>
                  <a:lnTo>
                    <a:pt x="38" y="9"/>
                  </a:lnTo>
                  <a:lnTo>
                    <a:pt x="31" y="15"/>
                  </a:lnTo>
                  <a:lnTo>
                    <a:pt x="23" y="19"/>
                  </a:lnTo>
                  <a:lnTo>
                    <a:pt x="15" y="21"/>
                  </a:lnTo>
                  <a:lnTo>
                    <a:pt x="11" y="21"/>
                  </a:lnTo>
                  <a:lnTo>
                    <a:pt x="8" y="21"/>
                  </a:lnTo>
                  <a:lnTo>
                    <a:pt x="6" y="21"/>
                  </a:lnTo>
                  <a:lnTo>
                    <a:pt x="0" y="30"/>
                  </a:lnTo>
                  <a:lnTo>
                    <a:pt x="2" y="32"/>
                  </a:lnTo>
                  <a:lnTo>
                    <a:pt x="6" y="32"/>
                  </a:lnTo>
                  <a:lnTo>
                    <a:pt x="11" y="34"/>
                  </a:lnTo>
                  <a:lnTo>
                    <a:pt x="19" y="32"/>
                  </a:lnTo>
                  <a:lnTo>
                    <a:pt x="27" y="30"/>
                  </a:lnTo>
                  <a:lnTo>
                    <a:pt x="36" y="27"/>
                  </a:lnTo>
                  <a:lnTo>
                    <a:pt x="46" y="19"/>
                  </a:lnTo>
                  <a:lnTo>
                    <a:pt x="57" y="7"/>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19" name="Freeform 255"/>
            <p:cNvSpPr/>
            <p:nvPr/>
          </p:nvSpPr>
          <p:spPr bwMode="auto">
            <a:xfrm>
              <a:off x="4049" y="2379"/>
              <a:ext cx="36" cy="28"/>
            </a:xfrm>
            <a:custGeom>
              <a:avLst/>
              <a:gdLst>
                <a:gd name="T0" fmla="*/ 29 w 36"/>
                <a:gd name="T1" fmla="*/ 1 h 28"/>
                <a:gd name="T2" fmla="*/ 32 w 36"/>
                <a:gd name="T3" fmla="*/ 0 h 28"/>
                <a:gd name="T4" fmla="*/ 27 w 36"/>
                <a:gd name="T5" fmla="*/ 1 h 28"/>
                <a:gd name="T6" fmla="*/ 21 w 36"/>
                <a:gd name="T7" fmla="*/ 3 h 28"/>
                <a:gd name="T8" fmla="*/ 15 w 36"/>
                <a:gd name="T9" fmla="*/ 7 h 28"/>
                <a:gd name="T10" fmla="*/ 11 w 36"/>
                <a:gd name="T11" fmla="*/ 11 h 28"/>
                <a:gd name="T12" fmla="*/ 8 w 36"/>
                <a:gd name="T13" fmla="*/ 15 h 28"/>
                <a:gd name="T14" fmla="*/ 4 w 36"/>
                <a:gd name="T15" fmla="*/ 17 h 28"/>
                <a:gd name="T16" fmla="*/ 2 w 36"/>
                <a:gd name="T17" fmla="*/ 19 h 28"/>
                <a:gd name="T18" fmla="*/ 0 w 36"/>
                <a:gd name="T19" fmla="*/ 21 h 28"/>
                <a:gd name="T20" fmla="*/ 9 w 36"/>
                <a:gd name="T21" fmla="*/ 28 h 28"/>
                <a:gd name="T22" fmla="*/ 11 w 36"/>
                <a:gd name="T23" fmla="*/ 26 h 28"/>
                <a:gd name="T24" fmla="*/ 15 w 36"/>
                <a:gd name="T25" fmla="*/ 23 h 28"/>
                <a:gd name="T26" fmla="*/ 19 w 36"/>
                <a:gd name="T27" fmla="*/ 21 h 28"/>
                <a:gd name="T28" fmla="*/ 23 w 36"/>
                <a:gd name="T29" fmla="*/ 17 h 28"/>
                <a:gd name="T30" fmla="*/ 27 w 36"/>
                <a:gd name="T31" fmla="*/ 15 h 28"/>
                <a:gd name="T32" fmla="*/ 31 w 36"/>
                <a:gd name="T33" fmla="*/ 13 h 28"/>
                <a:gd name="T34" fmla="*/ 32 w 36"/>
                <a:gd name="T35" fmla="*/ 13 h 28"/>
                <a:gd name="T36" fmla="*/ 36 w 36"/>
                <a:gd name="T37" fmla="*/ 11 h 28"/>
                <a:gd name="T38" fmla="*/ 29 w 36"/>
                <a:gd name="T39" fmla="*/ 1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8"/>
                <a:gd name="T62" fmla="*/ 36 w 36"/>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8">
                  <a:moveTo>
                    <a:pt x="29" y="1"/>
                  </a:moveTo>
                  <a:lnTo>
                    <a:pt x="32" y="0"/>
                  </a:lnTo>
                  <a:lnTo>
                    <a:pt x="27" y="1"/>
                  </a:lnTo>
                  <a:lnTo>
                    <a:pt x="21" y="3"/>
                  </a:lnTo>
                  <a:lnTo>
                    <a:pt x="15" y="7"/>
                  </a:lnTo>
                  <a:lnTo>
                    <a:pt x="11" y="11"/>
                  </a:lnTo>
                  <a:lnTo>
                    <a:pt x="8" y="15"/>
                  </a:lnTo>
                  <a:lnTo>
                    <a:pt x="4" y="17"/>
                  </a:lnTo>
                  <a:lnTo>
                    <a:pt x="2" y="19"/>
                  </a:lnTo>
                  <a:lnTo>
                    <a:pt x="0" y="21"/>
                  </a:lnTo>
                  <a:lnTo>
                    <a:pt x="9" y="28"/>
                  </a:lnTo>
                  <a:lnTo>
                    <a:pt x="11" y="26"/>
                  </a:lnTo>
                  <a:lnTo>
                    <a:pt x="15" y="23"/>
                  </a:lnTo>
                  <a:lnTo>
                    <a:pt x="19" y="21"/>
                  </a:lnTo>
                  <a:lnTo>
                    <a:pt x="23" y="17"/>
                  </a:lnTo>
                  <a:lnTo>
                    <a:pt x="27" y="15"/>
                  </a:lnTo>
                  <a:lnTo>
                    <a:pt x="31" y="13"/>
                  </a:lnTo>
                  <a:lnTo>
                    <a:pt x="32" y="13"/>
                  </a:lnTo>
                  <a:lnTo>
                    <a:pt x="36" y="11"/>
                  </a:lnTo>
                  <a:lnTo>
                    <a:pt x="29"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0" name="Freeform 256"/>
            <p:cNvSpPr/>
            <p:nvPr/>
          </p:nvSpPr>
          <p:spPr bwMode="auto">
            <a:xfrm>
              <a:off x="4078" y="2373"/>
              <a:ext cx="25" cy="17"/>
            </a:xfrm>
            <a:custGeom>
              <a:avLst/>
              <a:gdLst>
                <a:gd name="T0" fmla="*/ 25 w 25"/>
                <a:gd name="T1" fmla="*/ 0 h 17"/>
                <a:gd name="T2" fmla="*/ 19 w 25"/>
                <a:gd name="T3" fmla="*/ 0 h 17"/>
                <a:gd name="T4" fmla="*/ 15 w 25"/>
                <a:gd name="T5" fmla="*/ 0 h 17"/>
                <a:gd name="T6" fmla="*/ 11 w 25"/>
                <a:gd name="T7" fmla="*/ 2 h 17"/>
                <a:gd name="T8" fmla="*/ 7 w 25"/>
                <a:gd name="T9" fmla="*/ 4 h 17"/>
                <a:gd name="T10" fmla="*/ 3 w 25"/>
                <a:gd name="T11" fmla="*/ 6 h 17"/>
                <a:gd name="T12" fmla="*/ 2 w 25"/>
                <a:gd name="T13" fmla="*/ 6 h 17"/>
                <a:gd name="T14" fmla="*/ 0 w 25"/>
                <a:gd name="T15" fmla="*/ 7 h 17"/>
                <a:gd name="T16" fmla="*/ 7 w 25"/>
                <a:gd name="T17" fmla="*/ 17 h 17"/>
                <a:gd name="T18" fmla="*/ 9 w 25"/>
                <a:gd name="T19" fmla="*/ 15 h 17"/>
                <a:gd name="T20" fmla="*/ 11 w 25"/>
                <a:gd name="T21" fmla="*/ 13 h 17"/>
                <a:gd name="T22" fmla="*/ 15 w 25"/>
                <a:gd name="T23" fmla="*/ 13 h 17"/>
                <a:gd name="T24" fmla="*/ 17 w 25"/>
                <a:gd name="T25" fmla="*/ 11 h 17"/>
                <a:gd name="T26" fmla="*/ 19 w 25"/>
                <a:gd name="T27" fmla="*/ 11 h 17"/>
                <a:gd name="T28" fmla="*/ 23 w 25"/>
                <a:gd name="T29" fmla="*/ 11 h 17"/>
                <a:gd name="T30" fmla="*/ 25 w 25"/>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17"/>
                <a:gd name="T50" fmla="*/ 25 w 2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17">
                  <a:moveTo>
                    <a:pt x="25" y="0"/>
                  </a:moveTo>
                  <a:lnTo>
                    <a:pt x="19" y="0"/>
                  </a:lnTo>
                  <a:lnTo>
                    <a:pt x="15" y="0"/>
                  </a:lnTo>
                  <a:lnTo>
                    <a:pt x="11" y="2"/>
                  </a:lnTo>
                  <a:lnTo>
                    <a:pt x="7" y="4"/>
                  </a:lnTo>
                  <a:lnTo>
                    <a:pt x="3" y="6"/>
                  </a:lnTo>
                  <a:lnTo>
                    <a:pt x="2" y="6"/>
                  </a:lnTo>
                  <a:lnTo>
                    <a:pt x="0" y="7"/>
                  </a:lnTo>
                  <a:lnTo>
                    <a:pt x="7" y="17"/>
                  </a:lnTo>
                  <a:lnTo>
                    <a:pt x="9" y="15"/>
                  </a:lnTo>
                  <a:lnTo>
                    <a:pt x="11" y="13"/>
                  </a:lnTo>
                  <a:lnTo>
                    <a:pt x="15" y="13"/>
                  </a:lnTo>
                  <a:lnTo>
                    <a:pt x="17" y="11"/>
                  </a:lnTo>
                  <a:lnTo>
                    <a:pt x="19" y="11"/>
                  </a:lnTo>
                  <a:lnTo>
                    <a:pt x="23" y="1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1" name="Freeform 257"/>
            <p:cNvSpPr/>
            <p:nvPr/>
          </p:nvSpPr>
          <p:spPr bwMode="auto">
            <a:xfrm>
              <a:off x="4101" y="2357"/>
              <a:ext cx="28" cy="27"/>
            </a:xfrm>
            <a:custGeom>
              <a:avLst/>
              <a:gdLst>
                <a:gd name="T0" fmla="*/ 17 w 28"/>
                <a:gd name="T1" fmla="*/ 0 h 27"/>
                <a:gd name="T2" fmla="*/ 13 w 28"/>
                <a:gd name="T3" fmla="*/ 6 h 27"/>
                <a:gd name="T4" fmla="*/ 9 w 28"/>
                <a:gd name="T5" fmla="*/ 10 h 27"/>
                <a:gd name="T6" fmla="*/ 7 w 28"/>
                <a:gd name="T7" fmla="*/ 14 h 27"/>
                <a:gd name="T8" fmla="*/ 4 w 28"/>
                <a:gd name="T9" fmla="*/ 16 h 27"/>
                <a:gd name="T10" fmla="*/ 2 w 28"/>
                <a:gd name="T11" fmla="*/ 16 h 27"/>
                <a:gd name="T12" fmla="*/ 0 w 28"/>
                <a:gd name="T13" fmla="*/ 27 h 27"/>
                <a:gd name="T14" fmla="*/ 4 w 28"/>
                <a:gd name="T15" fmla="*/ 27 h 27"/>
                <a:gd name="T16" fmla="*/ 5 w 28"/>
                <a:gd name="T17" fmla="*/ 27 h 27"/>
                <a:gd name="T18" fmla="*/ 9 w 28"/>
                <a:gd name="T19" fmla="*/ 25 h 27"/>
                <a:gd name="T20" fmla="*/ 13 w 28"/>
                <a:gd name="T21" fmla="*/ 23 h 27"/>
                <a:gd name="T22" fmla="*/ 19 w 28"/>
                <a:gd name="T23" fmla="*/ 20 h 27"/>
                <a:gd name="T24" fmla="*/ 23 w 28"/>
                <a:gd name="T25" fmla="*/ 14 h 27"/>
                <a:gd name="T26" fmla="*/ 28 w 28"/>
                <a:gd name="T27" fmla="*/ 6 h 27"/>
                <a:gd name="T28" fmla="*/ 27 w 28"/>
                <a:gd name="T29" fmla="*/ 8 h 27"/>
                <a:gd name="T30" fmla="*/ 17 w 28"/>
                <a:gd name="T31" fmla="*/ 0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27"/>
                <a:gd name="T50" fmla="*/ 28 w 28"/>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27">
                  <a:moveTo>
                    <a:pt x="17" y="0"/>
                  </a:moveTo>
                  <a:lnTo>
                    <a:pt x="13" y="6"/>
                  </a:lnTo>
                  <a:lnTo>
                    <a:pt x="9" y="10"/>
                  </a:lnTo>
                  <a:lnTo>
                    <a:pt x="7" y="14"/>
                  </a:lnTo>
                  <a:lnTo>
                    <a:pt x="4" y="16"/>
                  </a:lnTo>
                  <a:lnTo>
                    <a:pt x="2" y="16"/>
                  </a:lnTo>
                  <a:lnTo>
                    <a:pt x="0" y="27"/>
                  </a:lnTo>
                  <a:lnTo>
                    <a:pt x="4" y="27"/>
                  </a:lnTo>
                  <a:lnTo>
                    <a:pt x="5" y="27"/>
                  </a:lnTo>
                  <a:lnTo>
                    <a:pt x="9" y="25"/>
                  </a:lnTo>
                  <a:lnTo>
                    <a:pt x="13" y="23"/>
                  </a:lnTo>
                  <a:lnTo>
                    <a:pt x="19" y="20"/>
                  </a:lnTo>
                  <a:lnTo>
                    <a:pt x="23" y="14"/>
                  </a:lnTo>
                  <a:lnTo>
                    <a:pt x="28" y="6"/>
                  </a:lnTo>
                  <a:lnTo>
                    <a:pt x="27" y="8"/>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2" name="Freeform 258"/>
            <p:cNvSpPr/>
            <p:nvPr/>
          </p:nvSpPr>
          <p:spPr bwMode="auto">
            <a:xfrm>
              <a:off x="4118" y="2344"/>
              <a:ext cx="38" cy="21"/>
            </a:xfrm>
            <a:custGeom>
              <a:avLst/>
              <a:gdLst>
                <a:gd name="T0" fmla="*/ 38 w 38"/>
                <a:gd name="T1" fmla="*/ 2 h 21"/>
                <a:gd name="T2" fmla="*/ 31 w 38"/>
                <a:gd name="T3" fmla="*/ 0 h 21"/>
                <a:gd name="T4" fmla="*/ 23 w 38"/>
                <a:gd name="T5" fmla="*/ 0 h 21"/>
                <a:gd name="T6" fmla="*/ 17 w 38"/>
                <a:gd name="T7" fmla="*/ 0 h 21"/>
                <a:gd name="T8" fmla="*/ 11 w 38"/>
                <a:gd name="T9" fmla="*/ 4 h 21"/>
                <a:gd name="T10" fmla="*/ 8 w 38"/>
                <a:gd name="T11" fmla="*/ 8 h 21"/>
                <a:gd name="T12" fmla="*/ 4 w 38"/>
                <a:gd name="T13" fmla="*/ 10 h 21"/>
                <a:gd name="T14" fmla="*/ 2 w 38"/>
                <a:gd name="T15" fmla="*/ 12 h 21"/>
                <a:gd name="T16" fmla="*/ 0 w 38"/>
                <a:gd name="T17" fmla="*/ 13 h 21"/>
                <a:gd name="T18" fmla="*/ 10 w 38"/>
                <a:gd name="T19" fmla="*/ 21 h 21"/>
                <a:gd name="T20" fmla="*/ 11 w 38"/>
                <a:gd name="T21" fmla="*/ 19 h 21"/>
                <a:gd name="T22" fmla="*/ 15 w 38"/>
                <a:gd name="T23" fmla="*/ 15 h 21"/>
                <a:gd name="T24" fmla="*/ 17 w 38"/>
                <a:gd name="T25" fmla="*/ 13 h 21"/>
                <a:gd name="T26" fmla="*/ 21 w 38"/>
                <a:gd name="T27" fmla="*/ 12 h 21"/>
                <a:gd name="T28" fmla="*/ 25 w 38"/>
                <a:gd name="T29" fmla="*/ 12 h 21"/>
                <a:gd name="T30" fmla="*/ 29 w 38"/>
                <a:gd name="T31" fmla="*/ 12 h 21"/>
                <a:gd name="T32" fmla="*/ 33 w 38"/>
                <a:gd name="T33" fmla="*/ 12 h 21"/>
                <a:gd name="T34" fmla="*/ 38 w 38"/>
                <a:gd name="T35" fmla="*/ 2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21"/>
                <a:gd name="T56" fmla="*/ 38 w 38"/>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21">
                  <a:moveTo>
                    <a:pt x="38" y="2"/>
                  </a:moveTo>
                  <a:lnTo>
                    <a:pt x="31" y="0"/>
                  </a:lnTo>
                  <a:lnTo>
                    <a:pt x="23" y="0"/>
                  </a:lnTo>
                  <a:lnTo>
                    <a:pt x="17" y="0"/>
                  </a:lnTo>
                  <a:lnTo>
                    <a:pt x="11" y="4"/>
                  </a:lnTo>
                  <a:lnTo>
                    <a:pt x="8" y="8"/>
                  </a:lnTo>
                  <a:lnTo>
                    <a:pt x="4" y="10"/>
                  </a:lnTo>
                  <a:lnTo>
                    <a:pt x="2" y="12"/>
                  </a:lnTo>
                  <a:lnTo>
                    <a:pt x="0" y="13"/>
                  </a:lnTo>
                  <a:lnTo>
                    <a:pt x="10" y="21"/>
                  </a:lnTo>
                  <a:lnTo>
                    <a:pt x="11" y="19"/>
                  </a:lnTo>
                  <a:lnTo>
                    <a:pt x="15" y="15"/>
                  </a:lnTo>
                  <a:lnTo>
                    <a:pt x="17" y="13"/>
                  </a:lnTo>
                  <a:lnTo>
                    <a:pt x="21" y="12"/>
                  </a:lnTo>
                  <a:lnTo>
                    <a:pt x="25" y="12"/>
                  </a:lnTo>
                  <a:lnTo>
                    <a:pt x="29" y="12"/>
                  </a:lnTo>
                  <a:lnTo>
                    <a:pt x="33" y="12"/>
                  </a:lnTo>
                  <a:lnTo>
                    <a:pt x="38"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3" name="Freeform 259"/>
            <p:cNvSpPr/>
            <p:nvPr/>
          </p:nvSpPr>
          <p:spPr bwMode="auto">
            <a:xfrm>
              <a:off x="4151" y="2336"/>
              <a:ext cx="53" cy="25"/>
            </a:xfrm>
            <a:custGeom>
              <a:avLst/>
              <a:gdLst>
                <a:gd name="T0" fmla="*/ 46 w 53"/>
                <a:gd name="T1" fmla="*/ 0 h 25"/>
                <a:gd name="T2" fmla="*/ 38 w 53"/>
                <a:gd name="T3" fmla="*/ 8 h 25"/>
                <a:gd name="T4" fmla="*/ 30 w 53"/>
                <a:gd name="T5" fmla="*/ 12 h 25"/>
                <a:gd name="T6" fmla="*/ 24 w 53"/>
                <a:gd name="T7" fmla="*/ 12 h 25"/>
                <a:gd name="T8" fmla="*/ 19 w 53"/>
                <a:gd name="T9" fmla="*/ 14 h 25"/>
                <a:gd name="T10" fmla="*/ 13 w 53"/>
                <a:gd name="T11" fmla="*/ 12 h 25"/>
                <a:gd name="T12" fmla="*/ 9 w 53"/>
                <a:gd name="T13" fmla="*/ 12 h 25"/>
                <a:gd name="T14" fmla="*/ 7 w 53"/>
                <a:gd name="T15" fmla="*/ 10 h 25"/>
                <a:gd name="T16" fmla="*/ 5 w 53"/>
                <a:gd name="T17" fmla="*/ 10 h 25"/>
                <a:gd name="T18" fmla="*/ 0 w 53"/>
                <a:gd name="T19" fmla="*/ 20 h 25"/>
                <a:gd name="T20" fmla="*/ 1 w 53"/>
                <a:gd name="T21" fmla="*/ 21 h 25"/>
                <a:gd name="T22" fmla="*/ 5 w 53"/>
                <a:gd name="T23" fmla="*/ 23 h 25"/>
                <a:gd name="T24" fmla="*/ 11 w 53"/>
                <a:gd name="T25" fmla="*/ 23 h 25"/>
                <a:gd name="T26" fmla="*/ 19 w 53"/>
                <a:gd name="T27" fmla="*/ 25 h 25"/>
                <a:gd name="T28" fmla="*/ 26 w 53"/>
                <a:gd name="T29" fmla="*/ 25 h 25"/>
                <a:gd name="T30" fmla="*/ 36 w 53"/>
                <a:gd name="T31" fmla="*/ 21 h 25"/>
                <a:gd name="T32" fmla="*/ 46 w 53"/>
                <a:gd name="T33" fmla="*/ 18 h 25"/>
                <a:gd name="T34" fmla="*/ 53 w 53"/>
                <a:gd name="T35" fmla="*/ 8 h 25"/>
                <a:gd name="T36" fmla="*/ 46 w 53"/>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25"/>
                <a:gd name="T59" fmla="*/ 53 w 53"/>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25">
                  <a:moveTo>
                    <a:pt x="46" y="0"/>
                  </a:moveTo>
                  <a:lnTo>
                    <a:pt x="38" y="8"/>
                  </a:lnTo>
                  <a:lnTo>
                    <a:pt x="30" y="12"/>
                  </a:lnTo>
                  <a:lnTo>
                    <a:pt x="24" y="12"/>
                  </a:lnTo>
                  <a:lnTo>
                    <a:pt x="19" y="14"/>
                  </a:lnTo>
                  <a:lnTo>
                    <a:pt x="13" y="12"/>
                  </a:lnTo>
                  <a:lnTo>
                    <a:pt x="9" y="12"/>
                  </a:lnTo>
                  <a:lnTo>
                    <a:pt x="7" y="10"/>
                  </a:lnTo>
                  <a:lnTo>
                    <a:pt x="5" y="10"/>
                  </a:lnTo>
                  <a:lnTo>
                    <a:pt x="0" y="20"/>
                  </a:lnTo>
                  <a:lnTo>
                    <a:pt x="1" y="21"/>
                  </a:lnTo>
                  <a:lnTo>
                    <a:pt x="5" y="23"/>
                  </a:lnTo>
                  <a:lnTo>
                    <a:pt x="11" y="23"/>
                  </a:lnTo>
                  <a:lnTo>
                    <a:pt x="19" y="25"/>
                  </a:lnTo>
                  <a:lnTo>
                    <a:pt x="26" y="25"/>
                  </a:lnTo>
                  <a:lnTo>
                    <a:pt x="36" y="21"/>
                  </a:lnTo>
                  <a:lnTo>
                    <a:pt x="46" y="18"/>
                  </a:lnTo>
                  <a:lnTo>
                    <a:pt x="53" y="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4" name="Freeform 260"/>
            <p:cNvSpPr/>
            <p:nvPr/>
          </p:nvSpPr>
          <p:spPr bwMode="auto">
            <a:xfrm>
              <a:off x="4197" y="2323"/>
              <a:ext cx="21" cy="21"/>
            </a:xfrm>
            <a:custGeom>
              <a:avLst/>
              <a:gdLst>
                <a:gd name="T0" fmla="*/ 2 w 21"/>
                <a:gd name="T1" fmla="*/ 8 h 21"/>
                <a:gd name="T2" fmla="*/ 9 w 21"/>
                <a:gd name="T3" fmla="*/ 15 h 21"/>
                <a:gd name="T4" fmla="*/ 11 w 21"/>
                <a:gd name="T5" fmla="*/ 15 h 21"/>
                <a:gd name="T6" fmla="*/ 13 w 21"/>
                <a:gd name="T7" fmla="*/ 13 h 21"/>
                <a:gd name="T8" fmla="*/ 15 w 21"/>
                <a:gd name="T9" fmla="*/ 11 h 21"/>
                <a:gd name="T10" fmla="*/ 17 w 21"/>
                <a:gd name="T11" fmla="*/ 11 h 21"/>
                <a:gd name="T12" fmla="*/ 9 w 21"/>
                <a:gd name="T13" fmla="*/ 8 h 21"/>
                <a:gd name="T14" fmla="*/ 9 w 21"/>
                <a:gd name="T15" fmla="*/ 4 h 21"/>
                <a:gd name="T16" fmla="*/ 5 w 21"/>
                <a:gd name="T17" fmla="*/ 6 h 21"/>
                <a:gd name="T18" fmla="*/ 0 w 21"/>
                <a:gd name="T19" fmla="*/ 13 h 21"/>
                <a:gd name="T20" fmla="*/ 7 w 21"/>
                <a:gd name="T21" fmla="*/ 21 h 21"/>
                <a:gd name="T22" fmla="*/ 15 w 21"/>
                <a:gd name="T23" fmla="*/ 15 h 21"/>
                <a:gd name="T24" fmla="*/ 19 w 21"/>
                <a:gd name="T25" fmla="*/ 9 h 21"/>
                <a:gd name="T26" fmla="*/ 21 w 21"/>
                <a:gd name="T27" fmla="*/ 4 h 21"/>
                <a:gd name="T28" fmla="*/ 9 w 21"/>
                <a:gd name="T29" fmla="*/ 0 h 21"/>
                <a:gd name="T30" fmla="*/ 7 w 21"/>
                <a:gd name="T31" fmla="*/ 2 h 21"/>
                <a:gd name="T32" fmla="*/ 5 w 21"/>
                <a:gd name="T33" fmla="*/ 4 h 21"/>
                <a:gd name="T34" fmla="*/ 3 w 21"/>
                <a:gd name="T35" fmla="*/ 6 h 21"/>
                <a:gd name="T36" fmla="*/ 2 w 21"/>
                <a:gd name="T37" fmla="*/ 8 h 21"/>
                <a:gd name="T38" fmla="*/ 11 w 21"/>
                <a:gd name="T39" fmla="*/ 15 h 21"/>
                <a:gd name="T40" fmla="*/ 2 w 21"/>
                <a:gd name="T41" fmla="*/ 8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21"/>
                <a:gd name="T65" fmla="*/ 21 w 21"/>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21">
                  <a:moveTo>
                    <a:pt x="2" y="8"/>
                  </a:moveTo>
                  <a:lnTo>
                    <a:pt x="9" y="15"/>
                  </a:lnTo>
                  <a:lnTo>
                    <a:pt x="11" y="15"/>
                  </a:lnTo>
                  <a:lnTo>
                    <a:pt x="13" y="13"/>
                  </a:lnTo>
                  <a:lnTo>
                    <a:pt x="15" y="11"/>
                  </a:lnTo>
                  <a:lnTo>
                    <a:pt x="17" y="11"/>
                  </a:lnTo>
                  <a:lnTo>
                    <a:pt x="9" y="8"/>
                  </a:lnTo>
                  <a:lnTo>
                    <a:pt x="9" y="4"/>
                  </a:lnTo>
                  <a:lnTo>
                    <a:pt x="5" y="6"/>
                  </a:lnTo>
                  <a:lnTo>
                    <a:pt x="0" y="13"/>
                  </a:lnTo>
                  <a:lnTo>
                    <a:pt x="7" y="21"/>
                  </a:lnTo>
                  <a:lnTo>
                    <a:pt x="15" y="15"/>
                  </a:lnTo>
                  <a:lnTo>
                    <a:pt x="19" y="9"/>
                  </a:lnTo>
                  <a:lnTo>
                    <a:pt x="21" y="4"/>
                  </a:lnTo>
                  <a:lnTo>
                    <a:pt x="9" y="0"/>
                  </a:lnTo>
                  <a:lnTo>
                    <a:pt x="7" y="2"/>
                  </a:lnTo>
                  <a:lnTo>
                    <a:pt x="5" y="4"/>
                  </a:lnTo>
                  <a:lnTo>
                    <a:pt x="3" y="6"/>
                  </a:lnTo>
                  <a:lnTo>
                    <a:pt x="2" y="8"/>
                  </a:lnTo>
                  <a:lnTo>
                    <a:pt x="11" y="15"/>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5" name="Freeform 261"/>
            <p:cNvSpPr/>
            <p:nvPr/>
          </p:nvSpPr>
          <p:spPr bwMode="auto">
            <a:xfrm>
              <a:off x="4199" y="2281"/>
              <a:ext cx="40" cy="57"/>
            </a:xfrm>
            <a:custGeom>
              <a:avLst/>
              <a:gdLst>
                <a:gd name="T0" fmla="*/ 30 w 40"/>
                <a:gd name="T1" fmla="*/ 0 h 57"/>
                <a:gd name="T2" fmla="*/ 28 w 40"/>
                <a:gd name="T3" fmla="*/ 2 h 57"/>
                <a:gd name="T4" fmla="*/ 26 w 40"/>
                <a:gd name="T5" fmla="*/ 7 h 57"/>
                <a:gd name="T6" fmla="*/ 23 w 40"/>
                <a:gd name="T7" fmla="*/ 13 h 57"/>
                <a:gd name="T8" fmla="*/ 19 w 40"/>
                <a:gd name="T9" fmla="*/ 23 h 57"/>
                <a:gd name="T10" fmla="*/ 13 w 40"/>
                <a:gd name="T11" fmla="*/ 30 h 57"/>
                <a:gd name="T12" fmla="*/ 7 w 40"/>
                <a:gd name="T13" fmla="*/ 38 h 57"/>
                <a:gd name="T14" fmla="*/ 3 w 40"/>
                <a:gd name="T15" fmla="*/ 44 h 57"/>
                <a:gd name="T16" fmla="*/ 0 w 40"/>
                <a:gd name="T17" fmla="*/ 48 h 57"/>
                <a:gd name="T18" fmla="*/ 0 w 40"/>
                <a:gd name="T19" fmla="*/ 50 h 57"/>
                <a:gd name="T20" fmla="*/ 9 w 40"/>
                <a:gd name="T21" fmla="*/ 57 h 57"/>
                <a:gd name="T22" fmla="*/ 9 w 40"/>
                <a:gd name="T23" fmla="*/ 55 h 57"/>
                <a:gd name="T24" fmla="*/ 13 w 40"/>
                <a:gd name="T25" fmla="*/ 51 h 57"/>
                <a:gd name="T26" fmla="*/ 19 w 40"/>
                <a:gd name="T27" fmla="*/ 44 h 57"/>
                <a:gd name="T28" fmla="*/ 23 w 40"/>
                <a:gd name="T29" fmla="*/ 36 h 57"/>
                <a:gd name="T30" fmla="*/ 28 w 40"/>
                <a:gd name="T31" fmla="*/ 28 h 57"/>
                <a:gd name="T32" fmla="*/ 34 w 40"/>
                <a:gd name="T33" fmla="*/ 19 h 57"/>
                <a:gd name="T34" fmla="*/ 38 w 40"/>
                <a:gd name="T35" fmla="*/ 11 h 57"/>
                <a:gd name="T36" fmla="*/ 40 w 40"/>
                <a:gd name="T37" fmla="*/ 4 h 57"/>
                <a:gd name="T38" fmla="*/ 40 w 40"/>
                <a:gd name="T39" fmla="*/ 5 h 57"/>
                <a:gd name="T40" fmla="*/ 30 w 40"/>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57"/>
                <a:gd name="T65" fmla="*/ 40 w 40"/>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57">
                  <a:moveTo>
                    <a:pt x="30" y="0"/>
                  </a:moveTo>
                  <a:lnTo>
                    <a:pt x="28" y="2"/>
                  </a:lnTo>
                  <a:lnTo>
                    <a:pt x="26" y="7"/>
                  </a:lnTo>
                  <a:lnTo>
                    <a:pt x="23" y="13"/>
                  </a:lnTo>
                  <a:lnTo>
                    <a:pt x="19" y="23"/>
                  </a:lnTo>
                  <a:lnTo>
                    <a:pt x="13" y="30"/>
                  </a:lnTo>
                  <a:lnTo>
                    <a:pt x="7" y="38"/>
                  </a:lnTo>
                  <a:lnTo>
                    <a:pt x="3" y="44"/>
                  </a:lnTo>
                  <a:lnTo>
                    <a:pt x="0" y="48"/>
                  </a:lnTo>
                  <a:lnTo>
                    <a:pt x="0" y="50"/>
                  </a:lnTo>
                  <a:lnTo>
                    <a:pt x="9" y="57"/>
                  </a:lnTo>
                  <a:lnTo>
                    <a:pt x="9" y="55"/>
                  </a:lnTo>
                  <a:lnTo>
                    <a:pt x="13" y="51"/>
                  </a:lnTo>
                  <a:lnTo>
                    <a:pt x="19" y="44"/>
                  </a:lnTo>
                  <a:lnTo>
                    <a:pt x="23" y="36"/>
                  </a:lnTo>
                  <a:lnTo>
                    <a:pt x="28" y="28"/>
                  </a:lnTo>
                  <a:lnTo>
                    <a:pt x="34" y="19"/>
                  </a:lnTo>
                  <a:lnTo>
                    <a:pt x="38" y="11"/>
                  </a:lnTo>
                  <a:lnTo>
                    <a:pt x="40" y="4"/>
                  </a:lnTo>
                  <a:lnTo>
                    <a:pt x="40" y="5"/>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6" name="Freeform 262"/>
            <p:cNvSpPr/>
            <p:nvPr/>
          </p:nvSpPr>
          <p:spPr bwMode="auto">
            <a:xfrm>
              <a:off x="4229" y="2235"/>
              <a:ext cx="64" cy="51"/>
            </a:xfrm>
            <a:custGeom>
              <a:avLst/>
              <a:gdLst>
                <a:gd name="T0" fmla="*/ 64 w 64"/>
                <a:gd name="T1" fmla="*/ 0 h 51"/>
                <a:gd name="T2" fmla="*/ 50 w 64"/>
                <a:gd name="T3" fmla="*/ 2 h 51"/>
                <a:gd name="T4" fmla="*/ 39 w 64"/>
                <a:gd name="T5" fmla="*/ 7 h 51"/>
                <a:gd name="T6" fmla="*/ 27 w 64"/>
                <a:gd name="T7" fmla="*/ 13 h 51"/>
                <a:gd name="T8" fmla="*/ 17 w 64"/>
                <a:gd name="T9" fmla="*/ 23 h 51"/>
                <a:gd name="T10" fmla="*/ 10 w 64"/>
                <a:gd name="T11" fmla="*/ 30 h 51"/>
                <a:gd name="T12" fmla="*/ 4 w 64"/>
                <a:gd name="T13" fmla="*/ 38 h 51"/>
                <a:gd name="T14" fmla="*/ 0 w 64"/>
                <a:gd name="T15" fmla="*/ 44 h 51"/>
                <a:gd name="T16" fmla="*/ 0 w 64"/>
                <a:gd name="T17" fmla="*/ 46 h 51"/>
                <a:gd name="T18" fmla="*/ 10 w 64"/>
                <a:gd name="T19" fmla="*/ 51 h 51"/>
                <a:gd name="T20" fmla="*/ 10 w 64"/>
                <a:gd name="T21" fmla="*/ 50 h 51"/>
                <a:gd name="T22" fmla="*/ 14 w 64"/>
                <a:gd name="T23" fmla="*/ 46 h 51"/>
                <a:gd name="T24" fmla="*/ 19 w 64"/>
                <a:gd name="T25" fmla="*/ 38 h 51"/>
                <a:gd name="T26" fmla="*/ 27 w 64"/>
                <a:gd name="T27" fmla="*/ 30 h 51"/>
                <a:gd name="T28" fmla="*/ 35 w 64"/>
                <a:gd name="T29" fmla="*/ 23 h 51"/>
                <a:gd name="T30" fmla="*/ 44 w 64"/>
                <a:gd name="T31" fmla="*/ 17 h 51"/>
                <a:gd name="T32" fmla="*/ 54 w 64"/>
                <a:gd name="T33" fmla="*/ 13 h 51"/>
                <a:gd name="T34" fmla="*/ 64 w 64"/>
                <a:gd name="T35" fmla="*/ 13 h 51"/>
                <a:gd name="T36" fmla="*/ 64 w 64"/>
                <a:gd name="T37" fmla="*/ 0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51"/>
                <a:gd name="T59" fmla="*/ 64 w 64"/>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51">
                  <a:moveTo>
                    <a:pt x="64" y="0"/>
                  </a:moveTo>
                  <a:lnTo>
                    <a:pt x="50" y="2"/>
                  </a:lnTo>
                  <a:lnTo>
                    <a:pt x="39" y="7"/>
                  </a:lnTo>
                  <a:lnTo>
                    <a:pt x="27" y="13"/>
                  </a:lnTo>
                  <a:lnTo>
                    <a:pt x="17" y="23"/>
                  </a:lnTo>
                  <a:lnTo>
                    <a:pt x="10" y="30"/>
                  </a:lnTo>
                  <a:lnTo>
                    <a:pt x="4" y="38"/>
                  </a:lnTo>
                  <a:lnTo>
                    <a:pt x="0" y="44"/>
                  </a:lnTo>
                  <a:lnTo>
                    <a:pt x="0" y="46"/>
                  </a:lnTo>
                  <a:lnTo>
                    <a:pt x="10" y="51"/>
                  </a:lnTo>
                  <a:lnTo>
                    <a:pt x="10" y="50"/>
                  </a:lnTo>
                  <a:lnTo>
                    <a:pt x="14" y="46"/>
                  </a:lnTo>
                  <a:lnTo>
                    <a:pt x="19" y="38"/>
                  </a:lnTo>
                  <a:lnTo>
                    <a:pt x="27" y="30"/>
                  </a:lnTo>
                  <a:lnTo>
                    <a:pt x="35" y="23"/>
                  </a:lnTo>
                  <a:lnTo>
                    <a:pt x="44" y="17"/>
                  </a:lnTo>
                  <a:lnTo>
                    <a:pt x="54" y="13"/>
                  </a:lnTo>
                  <a:lnTo>
                    <a:pt x="64" y="13"/>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7" name="Freeform 263"/>
            <p:cNvSpPr/>
            <p:nvPr/>
          </p:nvSpPr>
          <p:spPr bwMode="auto">
            <a:xfrm>
              <a:off x="4293" y="2150"/>
              <a:ext cx="69" cy="98"/>
            </a:xfrm>
            <a:custGeom>
              <a:avLst/>
              <a:gdLst>
                <a:gd name="T0" fmla="*/ 57 w 69"/>
                <a:gd name="T1" fmla="*/ 2 h 98"/>
                <a:gd name="T2" fmla="*/ 57 w 69"/>
                <a:gd name="T3" fmla="*/ 0 h 98"/>
                <a:gd name="T4" fmla="*/ 49 w 69"/>
                <a:gd name="T5" fmla="*/ 31 h 98"/>
                <a:gd name="T6" fmla="*/ 40 w 69"/>
                <a:gd name="T7" fmla="*/ 52 h 98"/>
                <a:gd name="T8" fmla="*/ 30 w 69"/>
                <a:gd name="T9" fmla="*/ 67 h 98"/>
                <a:gd name="T10" fmla="*/ 21 w 69"/>
                <a:gd name="T11" fmla="*/ 77 h 98"/>
                <a:gd name="T12" fmla="*/ 13 w 69"/>
                <a:gd name="T13" fmla="*/ 83 h 98"/>
                <a:gd name="T14" fmla="*/ 5 w 69"/>
                <a:gd name="T15" fmla="*/ 85 h 98"/>
                <a:gd name="T16" fmla="*/ 1 w 69"/>
                <a:gd name="T17" fmla="*/ 85 h 98"/>
                <a:gd name="T18" fmla="*/ 0 w 69"/>
                <a:gd name="T19" fmla="*/ 85 h 98"/>
                <a:gd name="T20" fmla="*/ 0 w 69"/>
                <a:gd name="T21" fmla="*/ 98 h 98"/>
                <a:gd name="T22" fmla="*/ 1 w 69"/>
                <a:gd name="T23" fmla="*/ 98 h 98"/>
                <a:gd name="T24" fmla="*/ 9 w 69"/>
                <a:gd name="T25" fmla="*/ 96 h 98"/>
                <a:gd name="T26" fmla="*/ 17 w 69"/>
                <a:gd name="T27" fmla="*/ 92 h 98"/>
                <a:gd name="T28" fmla="*/ 28 w 69"/>
                <a:gd name="T29" fmla="*/ 87 h 98"/>
                <a:gd name="T30" fmla="*/ 40 w 69"/>
                <a:gd name="T31" fmla="*/ 75 h 98"/>
                <a:gd name="T32" fmla="*/ 51 w 69"/>
                <a:gd name="T33" fmla="*/ 58 h 98"/>
                <a:gd name="T34" fmla="*/ 61 w 69"/>
                <a:gd name="T35" fmla="*/ 35 h 98"/>
                <a:gd name="T36" fmla="*/ 69 w 69"/>
                <a:gd name="T37" fmla="*/ 2 h 98"/>
                <a:gd name="T38" fmla="*/ 57 w 69"/>
                <a:gd name="T39" fmla="*/ 2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98"/>
                <a:gd name="T62" fmla="*/ 69 w 69"/>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98">
                  <a:moveTo>
                    <a:pt x="57" y="2"/>
                  </a:moveTo>
                  <a:lnTo>
                    <a:pt x="57" y="0"/>
                  </a:lnTo>
                  <a:lnTo>
                    <a:pt x="49" y="31"/>
                  </a:lnTo>
                  <a:lnTo>
                    <a:pt x="40" y="52"/>
                  </a:lnTo>
                  <a:lnTo>
                    <a:pt x="30" y="67"/>
                  </a:lnTo>
                  <a:lnTo>
                    <a:pt x="21" y="77"/>
                  </a:lnTo>
                  <a:lnTo>
                    <a:pt x="13" y="83"/>
                  </a:lnTo>
                  <a:lnTo>
                    <a:pt x="5" y="85"/>
                  </a:lnTo>
                  <a:lnTo>
                    <a:pt x="1" y="85"/>
                  </a:lnTo>
                  <a:lnTo>
                    <a:pt x="0" y="85"/>
                  </a:lnTo>
                  <a:lnTo>
                    <a:pt x="0" y="98"/>
                  </a:lnTo>
                  <a:lnTo>
                    <a:pt x="1" y="98"/>
                  </a:lnTo>
                  <a:lnTo>
                    <a:pt x="9" y="96"/>
                  </a:lnTo>
                  <a:lnTo>
                    <a:pt x="17" y="92"/>
                  </a:lnTo>
                  <a:lnTo>
                    <a:pt x="28" y="87"/>
                  </a:lnTo>
                  <a:lnTo>
                    <a:pt x="40" y="75"/>
                  </a:lnTo>
                  <a:lnTo>
                    <a:pt x="51" y="58"/>
                  </a:lnTo>
                  <a:lnTo>
                    <a:pt x="61" y="35"/>
                  </a:lnTo>
                  <a:lnTo>
                    <a:pt x="69" y="2"/>
                  </a:lnTo>
                  <a:lnTo>
                    <a:pt x="57"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8" name="Freeform 264"/>
            <p:cNvSpPr/>
            <p:nvPr/>
          </p:nvSpPr>
          <p:spPr bwMode="auto">
            <a:xfrm>
              <a:off x="4350" y="2094"/>
              <a:ext cx="27" cy="58"/>
            </a:xfrm>
            <a:custGeom>
              <a:avLst/>
              <a:gdLst>
                <a:gd name="T0" fmla="*/ 15 w 27"/>
                <a:gd name="T1" fmla="*/ 2 h 58"/>
                <a:gd name="T2" fmla="*/ 17 w 27"/>
                <a:gd name="T3" fmla="*/ 0 h 58"/>
                <a:gd name="T4" fmla="*/ 12 w 27"/>
                <a:gd name="T5" fmla="*/ 8 h 58"/>
                <a:gd name="T6" fmla="*/ 6 w 27"/>
                <a:gd name="T7" fmla="*/ 18 h 58"/>
                <a:gd name="T8" fmla="*/ 4 w 27"/>
                <a:gd name="T9" fmla="*/ 27 h 58"/>
                <a:gd name="T10" fmla="*/ 2 w 27"/>
                <a:gd name="T11" fmla="*/ 37 h 58"/>
                <a:gd name="T12" fmla="*/ 0 w 27"/>
                <a:gd name="T13" fmla="*/ 45 h 58"/>
                <a:gd name="T14" fmla="*/ 0 w 27"/>
                <a:gd name="T15" fmla="*/ 50 h 58"/>
                <a:gd name="T16" fmla="*/ 0 w 27"/>
                <a:gd name="T17" fmla="*/ 56 h 58"/>
                <a:gd name="T18" fmla="*/ 0 w 27"/>
                <a:gd name="T19" fmla="*/ 58 h 58"/>
                <a:gd name="T20" fmla="*/ 12 w 27"/>
                <a:gd name="T21" fmla="*/ 58 h 58"/>
                <a:gd name="T22" fmla="*/ 12 w 27"/>
                <a:gd name="T23" fmla="*/ 56 h 58"/>
                <a:gd name="T24" fmla="*/ 12 w 27"/>
                <a:gd name="T25" fmla="*/ 52 h 58"/>
                <a:gd name="T26" fmla="*/ 12 w 27"/>
                <a:gd name="T27" fmla="*/ 47 h 58"/>
                <a:gd name="T28" fmla="*/ 14 w 27"/>
                <a:gd name="T29" fmla="*/ 39 h 58"/>
                <a:gd name="T30" fmla="*/ 15 w 27"/>
                <a:gd name="T31" fmla="*/ 31 h 58"/>
                <a:gd name="T32" fmla="*/ 17 w 27"/>
                <a:gd name="T33" fmla="*/ 23 h 58"/>
                <a:gd name="T34" fmla="*/ 21 w 27"/>
                <a:gd name="T35" fmla="*/ 16 h 58"/>
                <a:gd name="T36" fmla="*/ 27 w 27"/>
                <a:gd name="T37" fmla="*/ 8 h 58"/>
                <a:gd name="T38" fmla="*/ 27 w 27"/>
                <a:gd name="T39" fmla="*/ 6 h 58"/>
                <a:gd name="T40" fmla="*/ 15 w 27"/>
                <a:gd name="T41" fmla="*/ 2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58"/>
                <a:gd name="T65" fmla="*/ 27 w 27"/>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58">
                  <a:moveTo>
                    <a:pt x="15" y="2"/>
                  </a:moveTo>
                  <a:lnTo>
                    <a:pt x="17" y="0"/>
                  </a:lnTo>
                  <a:lnTo>
                    <a:pt x="12" y="8"/>
                  </a:lnTo>
                  <a:lnTo>
                    <a:pt x="6" y="18"/>
                  </a:lnTo>
                  <a:lnTo>
                    <a:pt x="4" y="27"/>
                  </a:lnTo>
                  <a:lnTo>
                    <a:pt x="2" y="37"/>
                  </a:lnTo>
                  <a:lnTo>
                    <a:pt x="0" y="45"/>
                  </a:lnTo>
                  <a:lnTo>
                    <a:pt x="0" y="50"/>
                  </a:lnTo>
                  <a:lnTo>
                    <a:pt x="0" y="56"/>
                  </a:lnTo>
                  <a:lnTo>
                    <a:pt x="0" y="58"/>
                  </a:lnTo>
                  <a:lnTo>
                    <a:pt x="12" y="58"/>
                  </a:lnTo>
                  <a:lnTo>
                    <a:pt x="12" y="56"/>
                  </a:lnTo>
                  <a:lnTo>
                    <a:pt x="12" y="52"/>
                  </a:lnTo>
                  <a:lnTo>
                    <a:pt x="12" y="47"/>
                  </a:lnTo>
                  <a:lnTo>
                    <a:pt x="14" y="39"/>
                  </a:lnTo>
                  <a:lnTo>
                    <a:pt x="15" y="31"/>
                  </a:lnTo>
                  <a:lnTo>
                    <a:pt x="17" y="23"/>
                  </a:lnTo>
                  <a:lnTo>
                    <a:pt x="21" y="16"/>
                  </a:lnTo>
                  <a:lnTo>
                    <a:pt x="27" y="8"/>
                  </a:lnTo>
                  <a:lnTo>
                    <a:pt x="27" y="6"/>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29" name="Freeform 265"/>
            <p:cNvSpPr/>
            <p:nvPr/>
          </p:nvSpPr>
          <p:spPr bwMode="auto">
            <a:xfrm>
              <a:off x="4365" y="2054"/>
              <a:ext cx="20" cy="46"/>
            </a:xfrm>
            <a:custGeom>
              <a:avLst/>
              <a:gdLst>
                <a:gd name="T0" fmla="*/ 6 w 20"/>
                <a:gd name="T1" fmla="*/ 4 h 46"/>
                <a:gd name="T2" fmla="*/ 8 w 20"/>
                <a:gd name="T3" fmla="*/ 8 h 46"/>
                <a:gd name="T4" fmla="*/ 8 w 20"/>
                <a:gd name="T5" fmla="*/ 14 h 46"/>
                <a:gd name="T6" fmla="*/ 6 w 20"/>
                <a:gd name="T7" fmla="*/ 19 h 46"/>
                <a:gd name="T8" fmla="*/ 4 w 20"/>
                <a:gd name="T9" fmla="*/ 27 h 46"/>
                <a:gd name="T10" fmla="*/ 4 w 20"/>
                <a:gd name="T11" fmla="*/ 33 h 46"/>
                <a:gd name="T12" fmla="*/ 2 w 20"/>
                <a:gd name="T13" fmla="*/ 39 h 46"/>
                <a:gd name="T14" fmla="*/ 0 w 20"/>
                <a:gd name="T15" fmla="*/ 40 h 46"/>
                <a:gd name="T16" fmla="*/ 0 w 20"/>
                <a:gd name="T17" fmla="*/ 42 h 46"/>
                <a:gd name="T18" fmla="*/ 12 w 20"/>
                <a:gd name="T19" fmla="*/ 46 h 46"/>
                <a:gd name="T20" fmla="*/ 14 w 20"/>
                <a:gd name="T21" fmla="*/ 44 h 46"/>
                <a:gd name="T22" fmla="*/ 14 w 20"/>
                <a:gd name="T23" fmla="*/ 40 h 46"/>
                <a:gd name="T24" fmla="*/ 16 w 20"/>
                <a:gd name="T25" fmla="*/ 37 h 46"/>
                <a:gd name="T26" fmla="*/ 18 w 20"/>
                <a:gd name="T27" fmla="*/ 29 h 46"/>
                <a:gd name="T28" fmla="*/ 18 w 20"/>
                <a:gd name="T29" fmla="*/ 21 h 46"/>
                <a:gd name="T30" fmla="*/ 20 w 20"/>
                <a:gd name="T31" fmla="*/ 14 h 46"/>
                <a:gd name="T32" fmla="*/ 20 w 20"/>
                <a:gd name="T33" fmla="*/ 8 h 46"/>
                <a:gd name="T34" fmla="*/ 18 w 20"/>
                <a:gd name="T35" fmla="*/ 0 h 46"/>
                <a:gd name="T36" fmla="*/ 6 w 20"/>
                <a:gd name="T37" fmla="*/ 4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46"/>
                <a:gd name="T59" fmla="*/ 20 w 2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46">
                  <a:moveTo>
                    <a:pt x="6" y="4"/>
                  </a:moveTo>
                  <a:lnTo>
                    <a:pt x="8" y="8"/>
                  </a:lnTo>
                  <a:lnTo>
                    <a:pt x="8" y="14"/>
                  </a:lnTo>
                  <a:lnTo>
                    <a:pt x="6" y="19"/>
                  </a:lnTo>
                  <a:lnTo>
                    <a:pt x="4" y="27"/>
                  </a:lnTo>
                  <a:lnTo>
                    <a:pt x="4" y="33"/>
                  </a:lnTo>
                  <a:lnTo>
                    <a:pt x="2" y="39"/>
                  </a:lnTo>
                  <a:lnTo>
                    <a:pt x="0" y="40"/>
                  </a:lnTo>
                  <a:lnTo>
                    <a:pt x="0" y="42"/>
                  </a:lnTo>
                  <a:lnTo>
                    <a:pt x="12" y="46"/>
                  </a:lnTo>
                  <a:lnTo>
                    <a:pt x="14" y="44"/>
                  </a:lnTo>
                  <a:lnTo>
                    <a:pt x="14" y="40"/>
                  </a:lnTo>
                  <a:lnTo>
                    <a:pt x="16" y="37"/>
                  </a:lnTo>
                  <a:lnTo>
                    <a:pt x="18" y="29"/>
                  </a:lnTo>
                  <a:lnTo>
                    <a:pt x="18" y="21"/>
                  </a:lnTo>
                  <a:lnTo>
                    <a:pt x="20" y="14"/>
                  </a:lnTo>
                  <a:lnTo>
                    <a:pt x="20" y="8"/>
                  </a:lnTo>
                  <a:lnTo>
                    <a:pt x="18" y="0"/>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0" name="Freeform 266"/>
            <p:cNvSpPr/>
            <p:nvPr/>
          </p:nvSpPr>
          <p:spPr bwMode="auto">
            <a:xfrm>
              <a:off x="4358" y="2041"/>
              <a:ext cx="25" cy="17"/>
            </a:xfrm>
            <a:custGeom>
              <a:avLst/>
              <a:gdLst>
                <a:gd name="T0" fmla="*/ 6 w 25"/>
                <a:gd name="T1" fmla="*/ 15 h 17"/>
                <a:gd name="T2" fmla="*/ 6 w 25"/>
                <a:gd name="T3" fmla="*/ 13 h 17"/>
                <a:gd name="T4" fmla="*/ 9 w 25"/>
                <a:gd name="T5" fmla="*/ 13 h 17"/>
                <a:gd name="T6" fmla="*/ 11 w 25"/>
                <a:gd name="T7" fmla="*/ 13 h 17"/>
                <a:gd name="T8" fmla="*/ 13 w 25"/>
                <a:gd name="T9" fmla="*/ 15 h 17"/>
                <a:gd name="T10" fmla="*/ 13 w 25"/>
                <a:gd name="T11" fmla="*/ 17 h 17"/>
                <a:gd name="T12" fmla="*/ 25 w 25"/>
                <a:gd name="T13" fmla="*/ 13 h 17"/>
                <a:gd name="T14" fmla="*/ 25 w 25"/>
                <a:gd name="T15" fmla="*/ 11 h 17"/>
                <a:gd name="T16" fmla="*/ 25 w 25"/>
                <a:gd name="T17" fmla="*/ 9 h 17"/>
                <a:gd name="T18" fmla="*/ 23 w 25"/>
                <a:gd name="T19" fmla="*/ 7 h 17"/>
                <a:gd name="T20" fmla="*/ 21 w 25"/>
                <a:gd name="T21" fmla="*/ 4 h 17"/>
                <a:gd name="T22" fmla="*/ 17 w 25"/>
                <a:gd name="T23" fmla="*/ 2 h 17"/>
                <a:gd name="T24" fmla="*/ 11 w 25"/>
                <a:gd name="T25" fmla="*/ 0 h 17"/>
                <a:gd name="T26" fmla="*/ 6 w 25"/>
                <a:gd name="T27" fmla="*/ 2 h 17"/>
                <a:gd name="T28" fmla="*/ 0 w 25"/>
                <a:gd name="T29" fmla="*/ 4 h 17"/>
                <a:gd name="T30" fmla="*/ 6 w 25"/>
                <a:gd name="T31" fmla="*/ 15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17"/>
                <a:gd name="T50" fmla="*/ 25 w 2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17">
                  <a:moveTo>
                    <a:pt x="6" y="15"/>
                  </a:moveTo>
                  <a:lnTo>
                    <a:pt x="6" y="13"/>
                  </a:lnTo>
                  <a:lnTo>
                    <a:pt x="9" y="13"/>
                  </a:lnTo>
                  <a:lnTo>
                    <a:pt x="11" y="13"/>
                  </a:lnTo>
                  <a:lnTo>
                    <a:pt x="13" y="15"/>
                  </a:lnTo>
                  <a:lnTo>
                    <a:pt x="13" y="17"/>
                  </a:lnTo>
                  <a:lnTo>
                    <a:pt x="25" y="13"/>
                  </a:lnTo>
                  <a:lnTo>
                    <a:pt x="25" y="11"/>
                  </a:lnTo>
                  <a:lnTo>
                    <a:pt x="25" y="9"/>
                  </a:lnTo>
                  <a:lnTo>
                    <a:pt x="23" y="7"/>
                  </a:lnTo>
                  <a:lnTo>
                    <a:pt x="21" y="4"/>
                  </a:lnTo>
                  <a:lnTo>
                    <a:pt x="17" y="2"/>
                  </a:lnTo>
                  <a:lnTo>
                    <a:pt x="11" y="0"/>
                  </a:lnTo>
                  <a:lnTo>
                    <a:pt x="6" y="2"/>
                  </a:lnTo>
                  <a:lnTo>
                    <a:pt x="0" y="4"/>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1" name="Freeform 267"/>
            <p:cNvSpPr/>
            <p:nvPr/>
          </p:nvSpPr>
          <p:spPr bwMode="auto">
            <a:xfrm>
              <a:off x="4341" y="2045"/>
              <a:ext cx="23" cy="13"/>
            </a:xfrm>
            <a:custGeom>
              <a:avLst/>
              <a:gdLst>
                <a:gd name="T0" fmla="*/ 0 w 23"/>
                <a:gd name="T1" fmla="*/ 9 h 13"/>
                <a:gd name="T2" fmla="*/ 0 w 23"/>
                <a:gd name="T3" fmla="*/ 7 h 13"/>
                <a:gd name="T4" fmla="*/ 3 w 23"/>
                <a:gd name="T5" fmla="*/ 11 h 13"/>
                <a:gd name="T6" fmla="*/ 7 w 23"/>
                <a:gd name="T7" fmla="*/ 13 h 13"/>
                <a:gd name="T8" fmla="*/ 11 w 23"/>
                <a:gd name="T9" fmla="*/ 13 h 13"/>
                <a:gd name="T10" fmla="*/ 15 w 23"/>
                <a:gd name="T11" fmla="*/ 13 h 13"/>
                <a:gd name="T12" fmla="*/ 19 w 23"/>
                <a:gd name="T13" fmla="*/ 13 h 13"/>
                <a:gd name="T14" fmla="*/ 21 w 23"/>
                <a:gd name="T15" fmla="*/ 11 h 13"/>
                <a:gd name="T16" fmla="*/ 23 w 23"/>
                <a:gd name="T17" fmla="*/ 11 h 13"/>
                <a:gd name="T18" fmla="*/ 17 w 23"/>
                <a:gd name="T19" fmla="*/ 0 h 13"/>
                <a:gd name="T20" fmla="*/ 15 w 23"/>
                <a:gd name="T21" fmla="*/ 1 h 13"/>
                <a:gd name="T22" fmla="*/ 13 w 23"/>
                <a:gd name="T23" fmla="*/ 1 h 13"/>
                <a:gd name="T24" fmla="*/ 11 w 23"/>
                <a:gd name="T25" fmla="*/ 1 h 13"/>
                <a:gd name="T26" fmla="*/ 9 w 23"/>
                <a:gd name="T27" fmla="*/ 1 h 13"/>
                <a:gd name="T28" fmla="*/ 0 w 23"/>
                <a:gd name="T29" fmla="*/ 9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13"/>
                <a:gd name="T47" fmla="*/ 23 w 23"/>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13">
                  <a:moveTo>
                    <a:pt x="0" y="9"/>
                  </a:moveTo>
                  <a:lnTo>
                    <a:pt x="0" y="7"/>
                  </a:lnTo>
                  <a:lnTo>
                    <a:pt x="3" y="11"/>
                  </a:lnTo>
                  <a:lnTo>
                    <a:pt x="7" y="13"/>
                  </a:lnTo>
                  <a:lnTo>
                    <a:pt x="11" y="13"/>
                  </a:lnTo>
                  <a:lnTo>
                    <a:pt x="15" y="13"/>
                  </a:lnTo>
                  <a:lnTo>
                    <a:pt x="19" y="13"/>
                  </a:lnTo>
                  <a:lnTo>
                    <a:pt x="21" y="11"/>
                  </a:lnTo>
                  <a:lnTo>
                    <a:pt x="23" y="11"/>
                  </a:lnTo>
                  <a:lnTo>
                    <a:pt x="17" y="0"/>
                  </a:lnTo>
                  <a:lnTo>
                    <a:pt x="15" y="1"/>
                  </a:lnTo>
                  <a:lnTo>
                    <a:pt x="13" y="1"/>
                  </a:lnTo>
                  <a:lnTo>
                    <a:pt x="11" y="1"/>
                  </a:lnTo>
                  <a:lnTo>
                    <a:pt x="9" y="1"/>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2" name="Freeform 268"/>
            <p:cNvSpPr/>
            <p:nvPr/>
          </p:nvSpPr>
          <p:spPr bwMode="auto">
            <a:xfrm>
              <a:off x="4317" y="2035"/>
              <a:ext cx="33" cy="19"/>
            </a:xfrm>
            <a:custGeom>
              <a:avLst/>
              <a:gdLst>
                <a:gd name="T0" fmla="*/ 6 w 33"/>
                <a:gd name="T1" fmla="*/ 13 h 19"/>
                <a:gd name="T2" fmla="*/ 10 w 33"/>
                <a:gd name="T3" fmla="*/ 11 h 19"/>
                <a:gd name="T4" fmla="*/ 14 w 33"/>
                <a:gd name="T5" fmla="*/ 11 h 19"/>
                <a:gd name="T6" fmla="*/ 16 w 33"/>
                <a:gd name="T7" fmla="*/ 11 h 19"/>
                <a:gd name="T8" fmla="*/ 18 w 33"/>
                <a:gd name="T9" fmla="*/ 13 h 19"/>
                <a:gd name="T10" fmla="*/ 22 w 33"/>
                <a:gd name="T11" fmla="*/ 15 h 19"/>
                <a:gd name="T12" fmla="*/ 22 w 33"/>
                <a:gd name="T13" fmla="*/ 17 h 19"/>
                <a:gd name="T14" fmla="*/ 24 w 33"/>
                <a:gd name="T15" fmla="*/ 17 h 19"/>
                <a:gd name="T16" fmla="*/ 24 w 33"/>
                <a:gd name="T17" fmla="*/ 19 h 19"/>
                <a:gd name="T18" fmla="*/ 33 w 33"/>
                <a:gd name="T19" fmla="*/ 11 h 19"/>
                <a:gd name="T20" fmla="*/ 33 w 33"/>
                <a:gd name="T21" fmla="*/ 10 h 19"/>
                <a:gd name="T22" fmla="*/ 31 w 33"/>
                <a:gd name="T23" fmla="*/ 8 h 19"/>
                <a:gd name="T24" fmla="*/ 27 w 33"/>
                <a:gd name="T25" fmla="*/ 6 h 19"/>
                <a:gd name="T26" fmla="*/ 25 w 33"/>
                <a:gd name="T27" fmla="*/ 4 h 19"/>
                <a:gd name="T28" fmla="*/ 20 w 33"/>
                <a:gd name="T29" fmla="*/ 2 h 19"/>
                <a:gd name="T30" fmla="*/ 14 w 33"/>
                <a:gd name="T31" fmla="*/ 0 h 19"/>
                <a:gd name="T32" fmla="*/ 8 w 33"/>
                <a:gd name="T33" fmla="*/ 0 h 19"/>
                <a:gd name="T34" fmla="*/ 0 w 33"/>
                <a:gd name="T35" fmla="*/ 2 h 19"/>
                <a:gd name="T36" fmla="*/ 2 w 33"/>
                <a:gd name="T37" fmla="*/ 2 h 19"/>
                <a:gd name="T38" fmla="*/ 6 w 33"/>
                <a:gd name="T39" fmla="*/ 13 h 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19"/>
                <a:gd name="T62" fmla="*/ 33 w 33"/>
                <a:gd name="T63" fmla="*/ 19 h 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19">
                  <a:moveTo>
                    <a:pt x="6" y="13"/>
                  </a:moveTo>
                  <a:lnTo>
                    <a:pt x="10" y="11"/>
                  </a:lnTo>
                  <a:lnTo>
                    <a:pt x="14" y="11"/>
                  </a:lnTo>
                  <a:lnTo>
                    <a:pt x="16" y="11"/>
                  </a:lnTo>
                  <a:lnTo>
                    <a:pt x="18" y="13"/>
                  </a:lnTo>
                  <a:lnTo>
                    <a:pt x="22" y="15"/>
                  </a:lnTo>
                  <a:lnTo>
                    <a:pt x="22" y="17"/>
                  </a:lnTo>
                  <a:lnTo>
                    <a:pt x="24" y="17"/>
                  </a:lnTo>
                  <a:lnTo>
                    <a:pt x="24" y="19"/>
                  </a:lnTo>
                  <a:lnTo>
                    <a:pt x="33" y="11"/>
                  </a:lnTo>
                  <a:lnTo>
                    <a:pt x="33" y="10"/>
                  </a:lnTo>
                  <a:lnTo>
                    <a:pt x="31" y="8"/>
                  </a:lnTo>
                  <a:lnTo>
                    <a:pt x="27" y="6"/>
                  </a:lnTo>
                  <a:lnTo>
                    <a:pt x="25" y="4"/>
                  </a:lnTo>
                  <a:lnTo>
                    <a:pt x="20" y="2"/>
                  </a:lnTo>
                  <a:lnTo>
                    <a:pt x="14" y="0"/>
                  </a:lnTo>
                  <a:lnTo>
                    <a:pt x="8" y="0"/>
                  </a:lnTo>
                  <a:lnTo>
                    <a:pt x="0" y="2"/>
                  </a:lnTo>
                  <a:lnTo>
                    <a:pt x="2" y="2"/>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3" name="Freeform 269"/>
            <p:cNvSpPr/>
            <p:nvPr/>
          </p:nvSpPr>
          <p:spPr bwMode="auto">
            <a:xfrm>
              <a:off x="4268" y="2016"/>
              <a:ext cx="55" cy="32"/>
            </a:xfrm>
            <a:custGeom>
              <a:avLst/>
              <a:gdLst>
                <a:gd name="T0" fmla="*/ 0 w 55"/>
                <a:gd name="T1" fmla="*/ 6 h 32"/>
                <a:gd name="T2" fmla="*/ 2 w 55"/>
                <a:gd name="T3" fmla="*/ 6 h 32"/>
                <a:gd name="T4" fmla="*/ 9 w 55"/>
                <a:gd name="T5" fmla="*/ 17 h 32"/>
                <a:gd name="T6" fmla="*/ 19 w 55"/>
                <a:gd name="T7" fmla="*/ 25 h 32"/>
                <a:gd name="T8" fmla="*/ 26 w 55"/>
                <a:gd name="T9" fmla="*/ 29 h 32"/>
                <a:gd name="T10" fmla="*/ 36 w 55"/>
                <a:gd name="T11" fmla="*/ 32 h 32"/>
                <a:gd name="T12" fmla="*/ 44 w 55"/>
                <a:gd name="T13" fmla="*/ 32 h 32"/>
                <a:gd name="T14" fmla="*/ 49 w 55"/>
                <a:gd name="T15" fmla="*/ 32 h 32"/>
                <a:gd name="T16" fmla="*/ 53 w 55"/>
                <a:gd name="T17" fmla="*/ 32 h 32"/>
                <a:gd name="T18" fmla="*/ 55 w 55"/>
                <a:gd name="T19" fmla="*/ 32 h 32"/>
                <a:gd name="T20" fmla="*/ 51 w 55"/>
                <a:gd name="T21" fmla="*/ 21 h 32"/>
                <a:gd name="T22" fmla="*/ 48 w 55"/>
                <a:gd name="T23" fmla="*/ 21 h 32"/>
                <a:gd name="T24" fmla="*/ 44 w 55"/>
                <a:gd name="T25" fmla="*/ 21 h 32"/>
                <a:gd name="T26" fmla="*/ 38 w 55"/>
                <a:gd name="T27" fmla="*/ 21 h 32"/>
                <a:gd name="T28" fmla="*/ 32 w 55"/>
                <a:gd name="T29" fmla="*/ 19 h 32"/>
                <a:gd name="T30" fmla="*/ 25 w 55"/>
                <a:gd name="T31" fmla="*/ 15 h 32"/>
                <a:gd name="T32" fmla="*/ 19 w 55"/>
                <a:gd name="T33" fmla="*/ 9 h 32"/>
                <a:gd name="T34" fmla="*/ 11 w 55"/>
                <a:gd name="T35" fmla="*/ 0 h 32"/>
                <a:gd name="T36" fmla="*/ 11 w 55"/>
                <a:gd name="T37" fmla="*/ 2 h 32"/>
                <a:gd name="T38" fmla="*/ 0 w 55"/>
                <a:gd name="T39" fmla="*/ 6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32"/>
                <a:gd name="T62" fmla="*/ 55 w 55"/>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32">
                  <a:moveTo>
                    <a:pt x="0" y="6"/>
                  </a:moveTo>
                  <a:lnTo>
                    <a:pt x="2" y="6"/>
                  </a:lnTo>
                  <a:lnTo>
                    <a:pt x="9" y="17"/>
                  </a:lnTo>
                  <a:lnTo>
                    <a:pt x="19" y="25"/>
                  </a:lnTo>
                  <a:lnTo>
                    <a:pt x="26" y="29"/>
                  </a:lnTo>
                  <a:lnTo>
                    <a:pt x="36" y="32"/>
                  </a:lnTo>
                  <a:lnTo>
                    <a:pt x="44" y="32"/>
                  </a:lnTo>
                  <a:lnTo>
                    <a:pt x="49" y="32"/>
                  </a:lnTo>
                  <a:lnTo>
                    <a:pt x="53" y="32"/>
                  </a:lnTo>
                  <a:lnTo>
                    <a:pt x="55" y="32"/>
                  </a:lnTo>
                  <a:lnTo>
                    <a:pt x="51" y="21"/>
                  </a:lnTo>
                  <a:lnTo>
                    <a:pt x="48" y="21"/>
                  </a:lnTo>
                  <a:lnTo>
                    <a:pt x="44" y="21"/>
                  </a:lnTo>
                  <a:lnTo>
                    <a:pt x="38" y="21"/>
                  </a:lnTo>
                  <a:lnTo>
                    <a:pt x="32" y="19"/>
                  </a:lnTo>
                  <a:lnTo>
                    <a:pt x="25" y="15"/>
                  </a:lnTo>
                  <a:lnTo>
                    <a:pt x="19" y="9"/>
                  </a:lnTo>
                  <a:lnTo>
                    <a:pt x="11" y="0"/>
                  </a:lnTo>
                  <a:lnTo>
                    <a:pt x="11" y="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4" name="Freeform 270"/>
            <p:cNvSpPr/>
            <p:nvPr/>
          </p:nvSpPr>
          <p:spPr bwMode="auto">
            <a:xfrm>
              <a:off x="4208" y="1974"/>
              <a:ext cx="71" cy="48"/>
            </a:xfrm>
            <a:custGeom>
              <a:avLst/>
              <a:gdLst>
                <a:gd name="T0" fmla="*/ 4 w 71"/>
                <a:gd name="T1" fmla="*/ 15 h 48"/>
                <a:gd name="T2" fmla="*/ 6 w 71"/>
                <a:gd name="T3" fmla="*/ 15 h 48"/>
                <a:gd name="T4" fmla="*/ 12 w 71"/>
                <a:gd name="T5" fmla="*/ 13 h 48"/>
                <a:gd name="T6" fmla="*/ 17 w 71"/>
                <a:gd name="T7" fmla="*/ 11 h 48"/>
                <a:gd name="T8" fmla="*/ 23 w 71"/>
                <a:gd name="T9" fmla="*/ 11 h 48"/>
                <a:gd name="T10" fmla="*/ 29 w 71"/>
                <a:gd name="T11" fmla="*/ 13 h 48"/>
                <a:gd name="T12" fmla="*/ 38 w 71"/>
                <a:gd name="T13" fmla="*/ 19 h 48"/>
                <a:gd name="T14" fmla="*/ 46 w 71"/>
                <a:gd name="T15" fmla="*/ 24 h 48"/>
                <a:gd name="T16" fmla="*/ 52 w 71"/>
                <a:gd name="T17" fmla="*/ 32 h 48"/>
                <a:gd name="T18" fmla="*/ 58 w 71"/>
                <a:gd name="T19" fmla="*/ 40 h 48"/>
                <a:gd name="T20" fmla="*/ 60 w 71"/>
                <a:gd name="T21" fmla="*/ 46 h 48"/>
                <a:gd name="T22" fmla="*/ 60 w 71"/>
                <a:gd name="T23" fmla="*/ 48 h 48"/>
                <a:gd name="T24" fmla="*/ 71 w 71"/>
                <a:gd name="T25" fmla="*/ 44 h 48"/>
                <a:gd name="T26" fmla="*/ 71 w 71"/>
                <a:gd name="T27" fmla="*/ 40 h 48"/>
                <a:gd name="T28" fmla="*/ 67 w 71"/>
                <a:gd name="T29" fmla="*/ 34 h 48"/>
                <a:gd name="T30" fmla="*/ 62 w 71"/>
                <a:gd name="T31" fmla="*/ 26 h 48"/>
                <a:gd name="T32" fmla="*/ 54 w 71"/>
                <a:gd name="T33" fmla="*/ 17 h 48"/>
                <a:gd name="T34" fmla="*/ 44 w 71"/>
                <a:gd name="T35" fmla="*/ 9 h 48"/>
                <a:gd name="T36" fmla="*/ 33 w 71"/>
                <a:gd name="T37" fmla="*/ 1 h 48"/>
                <a:gd name="T38" fmla="*/ 25 w 71"/>
                <a:gd name="T39" fmla="*/ 0 h 48"/>
                <a:gd name="T40" fmla="*/ 17 w 71"/>
                <a:gd name="T41" fmla="*/ 0 h 48"/>
                <a:gd name="T42" fmla="*/ 10 w 71"/>
                <a:gd name="T43" fmla="*/ 0 h 48"/>
                <a:gd name="T44" fmla="*/ 0 w 71"/>
                <a:gd name="T45" fmla="*/ 3 h 48"/>
                <a:gd name="T46" fmla="*/ 2 w 71"/>
                <a:gd name="T47" fmla="*/ 3 h 48"/>
                <a:gd name="T48" fmla="*/ 4 w 71"/>
                <a:gd name="T49" fmla="*/ 15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1"/>
                <a:gd name="T76" fmla="*/ 0 h 48"/>
                <a:gd name="T77" fmla="*/ 71 w 71"/>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1" h="48">
                  <a:moveTo>
                    <a:pt x="4" y="15"/>
                  </a:moveTo>
                  <a:lnTo>
                    <a:pt x="6" y="15"/>
                  </a:lnTo>
                  <a:lnTo>
                    <a:pt x="12" y="13"/>
                  </a:lnTo>
                  <a:lnTo>
                    <a:pt x="17" y="11"/>
                  </a:lnTo>
                  <a:lnTo>
                    <a:pt x="23" y="11"/>
                  </a:lnTo>
                  <a:lnTo>
                    <a:pt x="29" y="13"/>
                  </a:lnTo>
                  <a:lnTo>
                    <a:pt x="38" y="19"/>
                  </a:lnTo>
                  <a:lnTo>
                    <a:pt x="46" y="24"/>
                  </a:lnTo>
                  <a:lnTo>
                    <a:pt x="52" y="32"/>
                  </a:lnTo>
                  <a:lnTo>
                    <a:pt x="58" y="40"/>
                  </a:lnTo>
                  <a:lnTo>
                    <a:pt x="60" y="46"/>
                  </a:lnTo>
                  <a:lnTo>
                    <a:pt x="60" y="48"/>
                  </a:lnTo>
                  <a:lnTo>
                    <a:pt x="71" y="44"/>
                  </a:lnTo>
                  <a:lnTo>
                    <a:pt x="71" y="40"/>
                  </a:lnTo>
                  <a:lnTo>
                    <a:pt x="67" y="34"/>
                  </a:lnTo>
                  <a:lnTo>
                    <a:pt x="62" y="26"/>
                  </a:lnTo>
                  <a:lnTo>
                    <a:pt x="54" y="17"/>
                  </a:lnTo>
                  <a:lnTo>
                    <a:pt x="44" y="9"/>
                  </a:lnTo>
                  <a:lnTo>
                    <a:pt x="33" y="1"/>
                  </a:lnTo>
                  <a:lnTo>
                    <a:pt x="25" y="0"/>
                  </a:lnTo>
                  <a:lnTo>
                    <a:pt x="17" y="0"/>
                  </a:lnTo>
                  <a:lnTo>
                    <a:pt x="10" y="0"/>
                  </a:lnTo>
                  <a:lnTo>
                    <a:pt x="0" y="3"/>
                  </a:lnTo>
                  <a:lnTo>
                    <a:pt x="2" y="3"/>
                  </a:lnTo>
                  <a:lnTo>
                    <a:pt x="4"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5" name="Freeform 271"/>
            <p:cNvSpPr/>
            <p:nvPr/>
          </p:nvSpPr>
          <p:spPr bwMode="auto">
            <a:xfrm>
              <a:off x="4143" y="1958"/>
              <a:ext cx="69" cy="31"/>
            </a:xfrm>
            <a:custGeom>
              <a:avLst/>
              <a:gdLst>
                <a:gd name="T0" fmla="*/ 0 w 69"/>
                <a:gd name="T1" fmla="*/ 8 h 31"/>
                <a:gd name="T2" fmla="*/ 11 w 69"/>
                <a:gd name="T3" fmla="*/ 17 h 31"/>
                <a:gd name="T4" fmla="*/ 23 w 69"/>
                <a:gd name="T5" fmla="*/ 23 h 31"/>
                <a:gd name="T6" fmla="*/ 34 w 69"/>
                <a:gd name="T7" fmla="*/ 27 h 31"/>
                <a:gd name="T8" fmla="*/ 44 w 69"/>
                <a:gd name="T9" fmla="*/ 29 h 31"/>
                <a:gd name="T10" fmla="*/ 54 w 69"/>
                <a:gd name="T11" fmla="*/ 31 h 31"/>
                <a:gd name="T12" fmla="*/ 61 w 69"/>
                <a:gd name="T13" fmla="*/ 31 h 31"/>
                <a:gd name="T14" fmla="*/ 67 w 69"/>
                <a:gd name="T15" fmla="*/ 31 h 31"/>
                <a:gd name="T16" fmla="*/ 69 w 69"/>
                <a:gd name="T17" fmla="*/ 31 h 31"/>
                <a:gd name="T18" fmla="*/ 67 w 69"/>
                <a:gd name="T19" fmla="*/ 19 h 31"/>
                <a:gd name="T20" fmla="*/ 65 w 69"/>
                <a:gd name="T21" fmla="*/ 19 h 31"/>
                <a:gd name="T22" fmla="*/ 61 w 69"/>
                <a:gd name="T23" fmla="*/ 19 h 31"/>
                <a:gd name="T24" fmla="*/ 56 w 69"/>
                <a:gd name="T25" fmla="*/ 19 h 31"/>
                <a:gd name="T26" fmla="*/ 46 w 69"/>
                <a:gd name="T27" fmla="*/ 17 h 31"/>
                <a:gd name="T28" fmla="*/ 36 w 69"/>
                <a:gd name="T29" fmla="*/ 16 h 31"/>
                <a:gd name="T30" fmla="*/ 27 w 69"/>
                <a:gd name="T31" fmla="*/ 12 h 31"/>
                <a:gd name="T32" fmla="*/ 17 w 69"/>
                <a:gd name="T33" fmla="*/ 8 h 31"/>
                <a:gd name="T34" fmla="*/ 9 w 69"/>
                <a:gd name="T35" fmla="*/ 0 h 31"/>
                <a:gd name="T36" fmla="*/ 0 w 69"/>
                <a:gd name="T37" fmla="*/ 8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31"/>
                <a:gd name="T59" fmla="*/ 69 w 69"/>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31">
                  <a:moveTo>
                    <a:pt x="0" y="8"/>
                  </a:moveTo>
                  <a:lnTo>
                    <a:pt x="11" y="17"/>
                  </a:lnTo>
                  <a:lnTo>
                    <a:pt x="23" y="23"/>
                  </a:lnTo>
                  <a:lnTo>
                    <a:pt x="34" y="27"/>
                  </a:lnTo>
                  <a:lnTo>
                    <a:pt x="44" y="29"/>
                  </a:lnTo>
                  <a:lnTo>
                    <a:pt x="54" y="31"/>
                  </a:lnTo>
                  <a:lnTo>
                    <a:pt x="61" y="31"/>
                  </a:lnTo>
                  <a:lnTo>
                    <a:pt x="67" y="31"/>
                  </a:lnTo>
                  <a:lnTo>
                    <a:pt x="69" y="31"/>
                  </a:lnTo>
                  <a:lnTo>
                    <a:pt x="67" y="19"/>
                  </a:lnTo>
                  <a:lnTo>
                    <a:pt x="65" y="19"/>
                  </a:lnTo>
                  <a:lnTo>
                    <a:pt x="61" y="19"/>
                  </a:lnTo>
                  <a:lnTo>
                    <a:pt x="56" y="19"/>
                  </a:lnTo>
                  <a:lnTo>
                    <a:pt x="46" y="17"/>
                  </a:lnTo>
                  <a:lnTo>
                    <a:pt x="36" y="16"/>
                  </a:lnTo>
                  <a:lnTo>
                    <a:pt x="27" y="12"/>
                  </a:lnTo>
                  <a:lnTo>
                    <a:pt x="17" y="8"/>
                  </a:lnTo>
                  <a:lnTo>
                    <a:pt x="9"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6" name="Freeform 272"/>
            <p:cNvSpPr/>
            <p:nvPr/>
          </p:nvSpPr>
          <p:spPr bwMode="auto">
            <a:xfrm>
              <a:off x="4095" y="1943"/>
              <a:ext cx="57" cy="23"/>
            </a:xfrm>
            <a:custGeom>
              <a:avLst/>
              <a:gdLst>
                <a:gd name="T0" fmla="*/ 10 w 57"/>
                <a:gd name="T1" fmla="*/ 19 h 23"/>
                <a:gd name="T2" fmla="*/ 8 w 57"/>
                <a:gd name="T3" fmla="*/ 19 h 23"/>
                <a:gd name="T4" fmla="*/ 17 w 57"/>
                <a:gd name="T5" fmla="*/ 15 h 23"/>
                <a:gd name="T6" fmla="*/ 25 w 57"/>
                <a:gd name="T7" fmla="*/ 13 h 23"/>
                <a:gd name="T8" fmla="*/ 31 w 57"/>
                <a:gd name="T9" fmla="*/ 13 h 23"/>
                <a:gd name="T10" fmla="*/ 36 w 57"/>
                <a:gd name="T11" fmla="*/ 15 h 23"/>
                <a:gd name="T12" fmla="*/ 42 w 57"/>
                <a:gd name="T13" fmla="*/ 17 h 23"/>
                <a:gd name="T14" fmla="*/ 44 w 57"/>
                <a:gd name="T15" fmla="*/ 21 h 23"/>
                <a:gd name="T16" fmla="*/ 48 w 57"/>
                <a:gd name="T17" fmla="*/ 23 h 23"/>
                <a:gd name="T18" fmla="*/ 57 w 57"/>
                <a:gd name="T19" fmla="*/ 15 h 23"/>
                <a:gd name="T20" fmla="*/ 56 w 57"/>
                <a:gd name="T21" fmla="*/ 13 h 23"/>
                <a:gd name="T22" fmla="*/ 54 w 57"/>
                <a:gd name="T23" fmla="*/ 11 h 23"/>
                <a:gd name="T24" fmla="*/ 48 w 57"/>
                <a:gd name="T25" fmla="*/ 7 h 23"/>
                <a:gd name="T26" fmla="*/ 42 w 57"/>
                <a:gd name="T27" fmla="*/ 4 h 23"/>
                <a:gd name="T28" fmla="*/ 33 w 57"/>
                <a:gd name="T29" fmla="*/ 0 h 23"/>
                <a:gd name="T30" fmla="*/ 23 w 57"/>
                <a:gd name="T31" fmla="*/ 0 h 23"/>
                <a:gd name="T32" fmla="*/ 11 w 57"/>
                <a:gd name="T33" fmla="*/ 4 h 23"/>
                <a:gd name="T34" fmla="*/ 0 w 57"/>
                <a:gd name="T35" fmla="*/ 9 h 23"/>
                <a:gd name="T36" fmla="*/ 0 w 57"/>
                <a:gd name="T37" fmla="*/ 11 h 23"/>
                <a:gd name="T38" fmla="*/ 10 w 57"/>
                <a:gd name="T39" fmla="*/ 19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7"/>
                <a:gd name="T61" fmla="*/ 0 h 23"/>
                <a:gd name="T62" fmla="*/ 57 w 57"/>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7" h="23">
                  <a:moveTo>
                    <a:pt x="10" y="19"/>
                  </a:moveTo>
                  <a:lnTo>
                    <a:pt x="8" y="19"/>
                  </a:lnTo>
                  <a:lnTo>
                    <a:pt x="17" y="15"/>
                  </a:lnTo>
                  <a:lnTo>
                    <a:pt x="25" y="13"/>
                  </a:lnTo>
                  <a:lnTo>
                    <a:pt x="31" y="13"/>
                  </a:lnTo>
                  <a:lnTo>
                    <a:pt x="36" y="15"/>
                  </a:lnTo>
                  <a:lnTo>
                    <a:pt x="42" y="17"/>
                  </a:lnTo>
                  <a:lnTo>
                    <a:pt x="44" y="21"/>
                  </a:lnTo>
                  <a:lnTo>
                    <a:pt x="48" y="23"/>
                  </a:lnTo>
                  <a:lnTo>
                    <a:pt x="57" y="15"/>
                  </a:lnTo>
                  <a:lnTo>
                    <a:pt x="56" y="13"/>
                  </a:lnTo>
                  <a:lnTo>
                    <a:pt x="54" y="11"/>
                  </a:lnTo>
                  <a:lnTo>
                    <a:pt x="48" y="7"/>
                  </a:lnTo>
                  <a:lnTo>
                    <a:pt x="42" y="4"/>
                  </a:lnTo>
                  <a:lnTo>
                    <a:pt x="33" y="0"/>
                  </a:lnTo>
                  <a:lnTo>
                    <a:pt x="23" y="0"/>
                  </a:lnTo>
                  <a:lnTo>
                    <a:pt x="11" y="4"/>
                  </a:lnTo>
                  <a:lnTo>
                    <a:pt x="0" y="9"/>
                  </a:lnTo>
                  <a:lnTo>
                    <a:pt x="0" y="11"/>
                  </a:lnTo>
                  <a:lnTo>
                    <a:pt x="10"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7" name="Freeform 273"/>
            <p:cNvSpPr/>
            <p:nvPr/>
          </p:nvSpPr>
          <p:spPr bwMode="auto">
            <a:xfrm>
              <a:off x="4055" y="1954"/>
              <a:ext cx="50" cy="31"/>
            </a:xfrm>
            <a:custGeom>
              <a:avLst/>
              <a:gdLst>
                <a:gd name="T0" fmla="*/ 0 w 50"/>
                <a:gd name="T1" fmla="*/ 25 h 31"/>
                <a:gd name="T2" fmla="*/ 2 w 50"/>
                <a:gd name="T3" fmla="*/ 27 h 31"/>
                <a:gd name="T4" fmla="*/ 9 w 50"/>
                <a:gd name="T5" fmla="*/ 31 h 31"/>
                <a:gd name="T6" fmla="*/ 19 w 50"/>
                <a:gd name="T7" fmla="*/ 31 h 31"/>
                <a:gd name="T8" fmla="*/ 26 w 50"/>
                <a:gd name="T9" fmla="*/ 27 h 31"/>
                <a:gd name="T10" fmla="*/ 34 w 50"/>
                <a:gd name="T11" fmla="*/ 23 h 31"/>
                <a:gd name="T12" fmla="*/ 40 w 50"/>
                <a:gd name="T13" fmla="*/ 18 h 31"/>
                <a:gd name="T14" fmla="*/ 44 w 50"/>
                <a:gd name="T15" fmla="*/ 12 h 31"/>
                <a:gd name="T16" fmla="*/ 48 w 50"/>
                <a:gd name="T17" fmla="*/ 10 h 31"/>
                <a:gd name="T18" fmla="*/ 50 w 50"/>
                <a:gd name="T19" fmla="*/ 8 h 31"/>
                <a:gd name="T20" fmla="*/ 40 w 50"/>
                <a:gd name="T21" fmla="*/ 0 h 31"/>
                <a:gd name="T22" fmla="*/ 38 w 50"/>
                <a:gd name="T23" fmla="*/ 2 h 31"/>
                <a:gd name="T24" fmla="*/ 36 w 50"/>
                <a:gd name="T25" fmla="*/ 4 h 31"/>
                <a:gd name="T26" fmla="*/ 30 w 50"/>
                <a:gd name="T27" fmla="*/ 10 h 31"/>
                <a:gd name="T28" fmla="*/ 26 w 50"/>
                <a:gd name="T29" fmla="*/ 14 h 31"/>
                <a:gd name="T30" fmla="*/ 21 w 50"/>
                <a:gd name="T31" fmla="*/ 18 h 31"/>
                <a:gd name="T32" fmla="*/ 17 w 50"/>
                <a:gd name="T33" fmla="*/ 20 h 31"/>
                <a:gd name="T34" fmla="*/ 13 w 50"/>
                <a:gd name="T35" fmla="*/ 20 h 31"/>
                <a:gd name="T36" fmla="*/ 9 w 50"/>
                <a:gd name="T37" fmla="*/ 18 h 31"/>
                <a:gd name="T38" fmla="*/ 9 w 50"/>
                <a:gd name="T39" fmla="*/ 20 h 31"/>
                <a:gd name="T40" fmla="*/ 0 w 50"/>
                <a:gd name="T41" fmla="*/ 25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31"/>
                <a:gd name="T65" fmla="*/ 50 w 5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31">
                  <a:moveTo>
                    <a:pt x="0" y="25"/>
                  </a:moveTo>
                  <a:lnTo>
                    <a:pt x="2" y="27"/>
                  </a:lnTo>
                  <a:lnTo>
                    <a:pt x="9" y="31"/>
                  </a:lnTo>
                  <a:lnTo>
                    <a:pt x="19" y="31"/>
                  </a:lnTo>
                  <a:lnTo>
                    <a:pt x="26" y="27"/>
                  </a:lnTo>
                  <a:lnTo>
                    <a:pt x="34" y="23"/>
                  </a:lnTo>
                  <a:lnTo>
                    <a:pt x="40" y="18"/>
                  </a:lnTo>
                  <a:lnTo>
                    <a:pt x="44" y="12"/>
                  </a:lnTo>
                  <a:lnTo>
                    <a:pt x="48" y="10"/>
                  </a:lnTo>
                  <a:lnTo>
                    <a:pt x="50" y="8"/>
                  </a:lnTo>
                  <a:lnTo>
                    <a:pt x="40" y="0"/>
                  </a:lnTo>
                  <a:lnTo>
                    <a:pt x="38" y="2"/>
                  </a:lnTo>
                  <a:lnTo>
                    <a:pt x="36" y="4"/>
                  </a:lnTo>
                  <a:lnTo>
                    <a:pt x="30" y="10"/>
                  </a:lnTo>
                  <a:lnTo>
                    <a:pt x="26" y="14"/>
                  </a:lnTo>
                  <a:lnTo>
                    <a:pt x="21" y="18"/>
                  </a:lnTo>
                  <a:lnTo>
                    <a:pt x="17" y="20"/>
                  </a:lnTo>
                  <a:lnTo>
                    <a:pt x="13" y="20"/>
                  </a:lnTo>
                  <a:lnTo>
                    <a:pt x="9" y="18"/>
                  </a:lnTo>
                  <a:lnTo>
                    <a:pt x="9" y="2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8" name="Freeform 274"/>
            <p:cNvSpPr/>
            <p:nvPr/>
          </p:nvSpPr>
          <p:spPr bwMode="auto">
            <a:xfrm>
              <a:off x="4009" y="1958"/>
              <a:ext cx="55" cy="27"/>
            </a:xfrm>
            <a:custGeom>
              <a:avLst/>
              <a:gdLst>
                <a:gd name="T0" fmla="*/ 9 w 55"/>
                <a:gd name="T1" fmla="*/ 27 h 27"/>
                <a:gd name="T2" fmla="*/ 17 w 55"/>
                <a:gd name="T3" fmla="*/ 17 h 27"/>
                <a:gd name="T4" fmla="*/ 25 w 55"/>
                <a:gd name="T5" fmla="*/ 14 h 27"/>
                <a:gd name="T6" fmla="*/ 30 w 55"/>
                <a:gd name="T7" fmla="*/ 12 h 27"/>
                <a:gd name="T8" fmla="*/ 34 w 55"/>
                <a:gd name="T9" fmla="*/ 14 h 27"/>
                <a:gd name="T10" fmla="*/ 40 w 55"/>
                <a:gd name="T11" fmla="*/ 16 h 27"/>
                <a:gd name="T12" fmla="*/ 44 w 55"/>
                <a:gd name="T13" fmla="*/ 19 h 27"/>
                <a:gd name="T14" fmla="*/ 46 w 55"/>
                <a:gd name="T15" fmla="*/ 21 h 27"/>
                <a:gd name="T16" fmla="*/ 55 w 55"/>
                <a:gd name="T17" fmla="*/ 16 h 27"/>
                <a:gd name="T18" fmla="*/ 55 w 55"/>
                <a:gd name="T19" fmla="*/ 14 h 27"/>
                <a:gd name="T20" fmla="*/ 51 w 55"/>
                <a:gd name="T21" fmla="*/ 10 h 27"/>
                <a:gd name="T22" fmla="*/ 46 w 55"/>
                <a:gd name="T23" fmla="*/ 6 h 27"/>
                <a:gd name="T24" fmla="*/ 40 w 55"/>
                <a:gd name="T25" fmla="*/ 2 h 27"/>
                <a:gd name="T26" fmla="*/ 30 w 55"/>
                <a:gd name="T27" fmla="*/ 0 h 27"/>
                <a:gd name="T28" fmla="*/ 21 w 55"/>
                <a:gd name="T29" fmla="*/ 2 h 27"/>
                <a:gd name="T30" fmla="*/ 9 w 55"/>
                <a:gd name="T31" fmla="*/ 8 h 27"/>
                <a:gd name="T32" fmla="*/ 0 w 55"/>
                <a:gd name="T33" fmla="*/ 19 h 27"/>
                <a:gd name="T34" fmla="*/ 9 w 55"/>
                <a:gd name="T35" fmla="*/ 27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27"/>
                <a:gd name="T56" fmla="*/ 55 w 55"/>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27">
                  <a:moveTo>
                    <a:pt x="9" y="27"/>
                  </a:moveTo>
                  <a:lnTo>
                    <a:pt x="17" y="17"/>
                  </a:lnTo>
                  <a:lnTo>
                    <a:pt x="25" y="14"/>
                  </a:lnTo>
                  <a:lnTo>
                    <a:pt x="30" y="12"/>
                  </a:lnTo>
                  <a:lnTo>
                    <a:pt x="34" y="14"/>
                  </a:lnTo>
                  <a:lnTo>
                    <a:pt x="40" y="16"/>
                  </a:lnTo>
                  <a:lnTo>
                    <a:pt x="44" y="19"/>
                  </a:lnTo>
                  <a:lnTo>
                    <a:pt x="46" y="21"/>
                  </a:lnTo>
                  <a:lnTo>
                    <a:pt x="55" y="16"/>
                  </a:lnTo>
                  <a:lnTo>
                    <a:pt x="55" y="14"/>
                  </a:lnTo>
                  <a:lnTo>
                    <a:pt x="51" y="10"/>
                  </a:lnTo>
                  <a:lnTo>
                    <a:pt x="46" y="6"/>
                  </a:lnTo>
                  <a:lnTo>
                    <a:pt x="40" y="2"/>
                  </a:lnTo>
                  <a:lnTo>
                    <a:pt x="30" y="0"/>
                  </a:lnTo>
                  <a:lnTo>
                    <a:pt x="21" y="2"/>
                  </a:lnTo>
                  <a:lnTo>
                    <a:pt x="9" y="8"/>
                  </a:lnTo>
                  <a:lnTo>
                    <a:pt x="0" y="19"/>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39" name="Freeform 275"/>
            <p:cNvSpPr/>
            <p:nvPr/>
          </p:nvSpPr>
          <p:spPr bwMode="auto">
            <a:xfrm>
              <a:off x="3982" y="1977"/>
              <a:ext cx="36" cy="43"/>
            </a:xfrm>
            <a:custGeom>
              <a:avLst/>
              <a:gdLst>
                <a:gd name="T0" fmla="*/ 5 w 36"/>
                <a:gd name="T1" fmla="*/ 41 h 43"/>
                <a:gd name="T2" fmla="*/ 5 w 36"/>
                <a:gd name="T3" fmla="*/ 43 h 43"/>
                <a:gd name="T4" fmla="*/ 11 w 36"/>
                <a:gd name="T5" fmla="*/ 39 h 43"/>
                <a:gd name="T6" fmla="*/ 17 w 36"/>
                <a:gd name="T7" fmla="*/ 33 h 43"/>
                <a:gd name="T8" fmla="*/ 21 w 36"/>
                <a:gd name="T9" fmla="*/ 29 h 43"/>
                <a:gd name="T10" fmla="*/ 27 w 36"/>
                <a:gd name="T11" fmla="*/ 21 h 43"/>
                <a:gd name="T12" fmla="*/ 30 w 36"/>
                <a:gd name="T13" fmla="*/ 18 h 43"/>
                <a:gd name="T14" fmla="*/ 34 w 36"/>
                <a:gd name="T15" fmla="*/ 12 h 43"/>
                <a:gd name="T16" fmla="*/ 36 w 36"/>
                <a:gd name="T17" fmla="*/ 8 h 43"/>
                <a:gd name="T18" fmla="*/ 27 w 36"/>
                <a:gd name="T19" fmla="*/ 0 h 43"/>
                <a:gd name="T20" fmla="*/ 27 w 36"/>
                <a:gd name="T21" fmla="*/ 2 h 43"/>
                <a:gd name="T22" fmla="*/ 23 w 36"/>
                <a:gd name="T23" fmla="*/ 4 h 43"/>
                <a:gd name="T24" fmla="*/ 21 w 36"/>
                <a:gd name="T25" fmla="*/ 10 h 43"/>
                <a:gd name="T26" fmla="*/ 17 w 36"/>
                <a:gd name="T27" fmla="*/ 16 h 43"/>
                <a:gd name="T28" fmla="*/ 13 w 36"/>
                <a:gd name="T29" fmla="*/ 20 h 43"/>
                <a:gd name="T30" fmla="*/ 7 w 36"/>
                <a:gd name="T31" fmla="*/ 25 h 43"/>
                <a:gd name="T32" fmla="*/ 4 w 36"/>
                <a:gd name="T33" fmla="*/ 29 h 43"/>
                <a:gd name="T34" fmla="*/ 2 w 36"/>
                <a:gd name="T35" fmla="*/ 31 h 43"/>
                <a:gd name="T36" fmla="*/ 0 w 36"/>
                <a:gd name="T37" fmla="*/ 31 h 43"/>
                <a:gd name="T38" fmla="*/ 5 w 36"/>
                <a:gd name="T39" fmla="*/ 41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43"/>
                <a:gd name="T62" fmla="*/ 36 w 36"/>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43">
                  <a:moveTo>
                    <a:pt x="5" y="41"/>
                  </a:moveTo>
                  <a:lnTo>
                    <a:pt x="5" y="43"/>
                  </a:lnTo>
                  <a:lnTo>
                    <a:pt x="11" y="39"/>
                  </a:lnTo>
                  <a:lnTo>
                    <a:pt x="17" y="33"/>
                  </a:lnTo>
                  <a:lnTo>
                    <a:pt x="21" y="29"/>
                  </a:lnTo>
                  <a:lnTo>
                    <a:pt x="27" y="21"/>
                  </a:lnTo>
                  <a:lnTo>
                    <a:pt x="30" y="18"/>
                  </a:lnTo>
                  <a:lnTo>
                    <a:pt x="34" y="12"/>
                  </a:lnTo>
                  <a:lnTo>
                    <a:pt x="36" y="8"/>
                  </a:lnTo>
                  <a:lnTo>
                    <a:pt x="27" y="0"/>
                  </a:lnTo>
                  <a:lnTo>
                    <a:pt x="27" y="2"/>
                  </a:lnTo>
                  <a:lnTo>
                    <a:pt x="23" y="4"/>
                  </a:lnTo>
                  <a:lnTo>
                    <a:pt x="21" y="10"/>
                  </a:lnTo>
                  <a:lnTo>
                    <a:pt x="17" y="16"/>
                  </a:lnTo>
                  <a:lnTo>
                    <a:pt x="13" y="20"/>
                  </a:lnTo>
                  <a:lnTo>
                    <a:pt x="7" y="25"/>
                  </a:lnTo>
                  <a:lnTo>
                    <a:pt x="4" y="29"/>
                  </a:lnTo>
                  <a:lnTo>
                    <a:pt x="2" y="31"/>
                  </a:lnTo>
                  <a:lnTo>
                    <a:pt x="0" y="31"/>
                  </a:lnTo>
                  <a:lnTo>
                    <a:pt x="5" y="4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0" name="Freeform 276"/>
            <p:cNvSpPr/>
            <p:nvPr/>
          </p:nvSpPr>
          <p:spPr bwMode="auto">
            <a:xfrm>
              <a:off x="3945" y="2008"/>
              <a:ext cx="42" cy="17"/>
            </a:xfrm>
            <a:custGeom>
              <a:avLst/>
              <a:gdLst>
                <a:gd name="T0" fmla="*/ 2 w 42"/>
                <a:gd name="T1" fmla="*/ 10 h 17"/>
                <a:gd name="T2" fmla="*/ 0 w 42"/>
                <a:gd name="T3" fmla="*/ 10 h 17"/>
                <a:gd name="T4" fmla="*/ 8 w 42"/>
                <a:gd name="T5" fmla="*/ 14 h 17"/>
                <a:gd name="T6" fmla="*/ 16 w 42"/>
                <a:gd name="T7" fmla="*/ 17 h 17"/>
                <a:gd name="T8" fmla="*/ 21 w 42"/>
                <a:gd name="T9" fmla="*/ 17 h 17"/>
                <a:gd name="T10" fmla="*/ 29 w 42"/>
                <a:gd name="T11" fmla="*/ 15 h 17"/>
                <a:gd name="T12" fmla="*/ 35 w 42"/>
                <a:gd name="T13" fmla="*/ 15 h 17"/>
                <a:gd name="T14" fmla="*/ 39 w 42"/>
                <a:gd name="T15" fmla="*/ 14 h 17"/>
                <a:gd name="T16" fmla="*/ 42 w 42"/>
                <a:gd name="T17" fmla="*/ 12 h 17"/>
                <a:gd name="T18" fmla="*/ 42 w 42"/>
                <a:gd name="T19" fmla="*/ 10 h 17"/>
                <a:gd name="T20" fmla="*/ 37 w 42"/>
                <a:gd name="T21" fmla="*/ 0 h 17"/>
                <a:gd name="T22" fmla="*/ 35 w 42"/>
                <a:gd name="T23" fmla="*/ 2 h 17"/>
                <a:gd name="T24" fmla="*/ 31 w 42"/>
                <a:gd name="T25" fmla="*/ 4 h 17"/>
                <a:gd name="T26" fmla="*/ 25 w 42"/>
                <a:gd name="T27" fmla="*/ 4 h 17"/>
                <a:gd name="T28" fmla="*/ 21 w 42"/>
                <a:gd name="T29" fmla="*/ 6 h 17"/>
                <a:gd name="T30" fmla="*/ 18 w 42"/>
                <a:gd name="T31" fmla="*/ 6 h 17"/>
                <a:gd name="T32" fmla="*/ 14 w 42"/>
                <a:gd name="T33" fmla="*/ 4 h 17"/>
                <a:gd name="T34" fmla="*/ 10 w 42"/>
                <a:gd name="T35" fmla="*/ 2 h 17"/>
                <a:gd name="T36" fmla="*/ 10 w 42"/>
                <a:gd name="T37" fmla="*/ 0 h 17"/>
                <a:gd name="T38" fmla="*/ 2 w 42"/>
                <a:gd name="T39" fmla="*/ 1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7"/>
                <a:gd name="T62" fmla="*/ 42 w 42"/>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7">
                  <a:moveTo>
                    <a:pt x="2" y="10"/>
                  </a:moveTo>
                  <a:lnTo>
                    <a:pt x="0" y="10"/>
                  </a:lnTo>
                  <a:lnTo>
                    <a:pt x="8" y="14"/>
                  </a:lnTo>
                  <a:lnTo>
                    <a:pt x="16" y="17"/>
                  </a:lnTo>
                  <a:lnTo>
                    <a:pt x="21" y="17"/>
                  </a:lnTo>
                  <a:lnTo>
                    <a:pt x="29" y="15"/>
                  </a:lnTo>
                  <a:lnTo>
                    <a:pt x="35" y="15"/>
                  </a:lnTo>
                  <a:lnTo>
                    <a:pt x="39" y="14"/>
                  </a:lnTo>
                  <a:lnTo>
                    <a:pt x="42" y="12"/>
                  </a:lnTo>
                  <a:lnTo>
                    <a:pt x="42" y="10"/>
                  </a:lnTo>
                  <a:lnTo>
                    <a:pt x="37" y="0"/>
                  </a:lnTo>
                  <a:lnTo>
                    <a:pt x="35" y="2"/>
                  </a:lnTo>
                  <a:lnTo>
                    <a:pt x="31" y="4"/>
                  </a:lnTo>
                  <a:lnTo>
                    <a:pt x="25" y="4"/>
                  </a:lnTo>
                  <a:lnTo>
                    <a:pt x="21" y="6"/>
                  </a:lnTo>
                  <a:lnTo>
                    <a:pt x="18" y="6"/>
                  </a:lnTo>
                  <a:lnTo>
                    <a:pt x="14" y="4"/>
                  </a:lnTo>
                  <a:lnTo>
                    <a:pt x="10" y="2"/>
                  </a:lnTo>
                  <a:lnTo>
                    <a:pt x="10" y="0"/>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1" name="Freeform 277"/>
            <p:cNvSpPr/>
            <p:nvPr/>
          </p:nvSpPr>
          <p:spPr bwMode="auto">
            <a:xfrm>
              <a:off x="3915" y="2000"/>
              <a:ext cx="40" cy="18"/>
            </a:xfrm>
            <a:custGeom>
              <a:avLst/>
              <a:gdLst>
                <a:gd name="T0" fmla="*/ 7 w 40"/>
                <a:gd name="T1" fmla="*/ 18 h 18"/>
                <a:gd name="T2" fmla="*/ 13 w 40"/>
                <a:gd name="T3" fmla="*/ 16 h 18"/>
                <a:gd name="T4" fmla="*/ 17 w 40"/>
                <a:gd name="T5" fmla="*/ 14 h 18"/>
                <a:gd name="T6" fmla="*/ 21 w 40"/>
                <a:gd name="T7" fmla="*/ 14 h 18"/>
                <a:gd name="T8" fmla="*/ 24 w 40"/>
                <a:gd name="T9" fmla="*/ 14 h 18"/>
                <a:gd name="T10" fmla="*/ 28 w 40"/>
                <a:gd name="T11" fmla="*/ 16 h 18"/>
                <a:gd name="T12" fmla="*/ 30 w 40"/>
                <a:gd name="T13" fmla="*/ 16 h 18"/>
                <a:gd name="T14" fmla="*/ 32 w 40"/>
                <a:gd name="T15" fmla="*/ 18 h 18"/>
                <a:gd name="T16" fmla="*/ 40 w 40"/>
                <a:gd name="T17" fmla="*/ 8 h 18"/>
                <a:gd name="T18" fmla="*/ 36 w 40"/>
                <a:gd name="T19" fmla="*/ 6 h 18"/>
                <a:gd name="T20" fmla="*/ 32 w 40"/>
                <a:gd name="T21" fmla="*/ 4 h 18"/>
                <a:gd name="T22" fmla="*/ 28 w 40"/>
                <a:gd name="T23" fmla="*/ 2 h 18"/>
                <a:gd name="T24" fmla="*/ 23 w 40"/>
                <a:gd name="T25" fmla="*/ 0 h 18"/>
                <a:gd name="T26" fmla="*/ 15 w 40"/>
                <a:gd name="T27" fmla="*/ 2 h 18"/>
                <a:gd name="T28" fmla="*/ 7 w 40"/>
                <a:gd name="T29" fmla="*/ 4 h 18"/>
                <a:gd name="T30" fmla="*/ 0 w 40"/>
                <a:gd name="T31" fmla="*/ 8 h 18"/>
                <a:gd name="T32" fmla="*/ 7 w 40"/>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18"/>
                <a:gd name="T53" fmla="*/ 40 w 4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18">
                  <a:moveTo>
                    <a:pt x="7" y="18"/>
                  </a:moveTo>
                  <a:lnTo>
                    <a:pt x="13" y="16"/>
                  </a:lnTo>
                  <a:lnTo>
                    <a:pt x="17" y="14"/>
                  </a:lnTo>
                  <a:lnTo>
                    <a:pt x="21" y="14"/>
                  </a:lnTo>
                  <a:lnTo>
                    <a:pt x="24" y="14"/>
                  </a:lnTo>
                  <a:lnTo>
                    <a:pt x="28" y="16"/>
                  </a:lnTo>
                  <a:lnTo>
                    <a:pt x="30" y="16"/>
                  </a:lnTo>
                  <a:lnTo>
                    <a:pt x="32" y="18"/>
                  </a:lnTo>
                  <a:lnTo>
                    <a:pt x="40" y="8"/>
                  </a:lnTo>
                  <a:lnTo>
                    <a:pt x="36" y="6"/>
                  </a:lnTo>
                  <a:lnTo>
                    <a:pt x="32" y="4"/>
                  </a:lnTo>
                  <a:lnTo>
                    <a:pt x="28" y="2"/>
                  </a:lnTo>
                  <a:lnTo>
                    <a:pt x="23" y="0"/>
                  </a:lnTo>
                  <a:lnTo>
                    <a:pt x="15" y="2"/>
                  </a:lnTo>
                  <a:lnTo>
                    <a:pt x="7" y="4"/>
                  </a:lnTo>
                  <a:lnTo>
                    <a:pt x="0" y="8"/>
                  </a:lnTo>
                  <a:lnTo>
                    <a:pt x="7"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2" name="Freeform 278"/>
            <p:cNvSpPr/>
            <p:nvPr/>
          </p:nvSpPr>
          <p:spPr bwMode="auto">
            <a:xfrm>
              <a:off x="3884" y="2008"/>
              <a:ext cx="38" cy="23"/>
            </a:xfrm>
            <a:custGeom>
              <a:avLst/>
              <a:gdLst>
                <a:gd name="T0" fmla="*/ 0 w 38"/>
                <a:gd name="T1" fmla="*/ 6 h 23"/>
                <a:gd name="T2" fmla="*/ 2 w 38"/>
                <a:gd name="T3" fmla="*/ 15 h 23"/>
                <a:gd name="T4" fmla="*/ 8 w 38"/>
                <a:gd name="T5" fmla="*/ 21 h 23"/>
                <a:gd name="T6" fmla="*/ 15 w 38"/>
                <a:gd name="T7" fmla="*/ 23 h 23"/>
                <a:gd name="T8" fmla="*/ 23 w 38"/>
                <a:gd name="T9" fmla="*/ 21 h 23"/>
                <a:gd name="T10" fmla="*/ 29 w 38"/>
                <a:gd name="T11" fmla="*/ 17 h 23"/>
                <a:gd name="T12" fmla="*/ 32 w 38"/>
                <a:gd name="T13" fmla="*/ 14 h 23"/>
                <a:gd name="T14" fmla="*/ 36 w 38"/>
                <a:gd name="T15" fmla="*/ 12 h 23"/>
                <a:gd name="T16" fmla="*/ 38 w 38"/>
                <a:gd name="T17" fmla="*/ 10 h 23"/>
                <a:gd name="T18" fmla="*/ 31 w 38"/>
                <a:gd name="T19" fmla="*/ 0 h 23"/>
                <a:gd name="T20" fmla="*/ 29 w 38"/>
                <a:gd name="T21" fmla="*/ 2 h 23"/>
                <a:gd name="T22" fmla="*/ 27 w 38"/>
                <a:gd name="T23" fmla="*/ 4 h 23"/>
                <a:gd name="T24" fmla="*/ 21 w 38"/>
                <a:gd name="T25" fmla="*/ 8 h 23"/>
                <a:gd name="T26" fmla="*/ 17 w 38"/>
                <a:gd name="T27" fmla="*/ 10 h 23"/>
                <a:gd name="T28" fmla="*/ 13 w 38"/>
                <a:gd name="T29" fmla="*/ 12 h 23"/>
                <a:gd name="T30" fmla="*/ 11 w 38"/>
                <a:gd name="T31" fmla="*/ 8 h 23"/>
                <a:gd name="T32" fmla="*/ 0 w 38"/>
                <a:gd name="T33" fmla="*/ 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3"/>
                <a:gd name="T53" fmla="*/ 38 w 38"/>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3">
                  <a:moveTo>
                    <a:pt x="0" y="6"/>
                  </a:moveTo>
                  <a:lnTo>
                    <a:pt x="2" y="15"/>
                  </a:lnTo>
                  <a:lnTo>
                    <a:pt x="8" y="21"/>
                  </a:lnTo>
                  <a:lnTo>
                    <a:pt x="15" y="23"/>
                  </a:lnTo>
                  <a:lnTo>
                    <a:pt x="23" y="21"/>
                  </a:lnTo>
                  <a:lnTo>
                    <a:pt x="29" y="17"/>
                  </a:lnTo>
                  <a:lnTo>
                    <a:pt x="32" y="14"/>
                  </a:lnTo>
                  <a:lnTo>
                    <a:pt x="36" y="12"/>
                  </a:lnTo>
                  <a:lnTo>
                    <a:pt x="38" y="10"/>
                  </a:lnTo>
                  <a:lnTo>
                    <a:pt x="31" y="0"/>
                  </a:lnTo>
                  <a:lnTo>
                    <a:pt x="29" y="2"/>
                  </a:lnTo>
                  <a:lnTo>
                    <a:pt x="27" y="4"/>
                  </a:lnTo>
                  <a:lnTo>
                    <a:pt x="21" y="8"/>
                  </a:lnTo>
                  <a:lnTo>
                    <a:pt x="17" y="10"/>
                  </a:lnTo>
                  <a:lnTo>
                    <a:pt x="13" y="12"/>
                  </a:lnTo>
                  <a:lnTo>
                    <a:pt x="11" y="8"/>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3" name="Freeform 279"/>
            <p:cNvSpPr/>
            <p:nvPr/>
          </p:nvSpPr>
          <p:spPr bwMode="auto">
            <a:xfrm>
              <a:off x="3865" y="1970"/>
              <a:ext cx="32" cy="46"/>
            </a:xfrm>
            <a:custGeom>
              <a:avLst/>
              <a:gdLst>
                <a:gd name="T0" fmla="*/ 2 w 32"/>
                <a:gd name="T1" fmla="*/ 11 h 46"/>
                <a:gd name="T2" fmla="*/ 0 w 32"/>
                <a:gd name="T3" fmla="*/ 11 h 46"/>
                <a:gd name="T4" fmla="*/ 9 w 32"/>
                <a:gd name="T5" fmla="*/ 13 h 46"/>
                <a:gd name="T6" fmla="*/ 13 w 32"/>
                <a:gd name="T7" fmla="*/ 17 h 46"/>
                <a:gd name="T8" fmla="*/ 17 w 32"/>
                <a:gd name="T9" fmla="*/ 21 h 46"/>
                <a:gd name="T10" fmla="*/ 19 w 32"/>
                <a:gd name="T11" fmla="*/ 27 h 46"/>
                <a:gd name="T12" fmla="*/ 19 w 32"/>
                <a:gd name="T13" fmla="*/ 32 h 46"/>
                <a:gd name="T14" fmla="*/ 19 w 32"/>
                <a:gd name="T15" fmla="*/ 38 h 46"/>
                <a:gd name="T16" fmla="*/ 19 w 32"/>
                <a:gd name="T17" fmla="*/ 42 h 46"/>
                <a:gd name="T18" fmla="*/ 19 w 32"/>
                <a:gd name="T19" fmla="*/ 44 h 46"/>
                <a:gd name="T20" fmla="*/ 30 w 32"/>
                <a:gd name="T21" fmla="*/ 46 h 46"/>
                <a:gd name="T22" fmla="*/ 32 w 32"/>
                <a:gd name="T23" fmla="*/ 44 h 46"/>
                <a:gd name="T24" fmla="*/ 32 w 32"/>
                <a:gd name="T25" fmla="*/ 38 h 46"/>
                <a:gd name="T26" fmla="*/ 32 w 32"/>
                <a:gd name="T27" fmla="*/ 32 h 46"/>
                <a:gd name="T28" fmla="*/ 30 w 32"/>
                <a:gd name="T29" fmla="*/ 25 h 46"/>
                <a:gd name="T30" fmla="*/ 28 w 32"/>
                <a:gd name="T31" fmla="*/ 15 h 46"/>
                <a:gd name="T32" fmla="*/ 23 w 32"/>
                <a:gd name="T33" fmla="*/ 7 h 46"/>
                <a:gd name="T34" fmla="*/ 13 w 32"/>
                <a:gd name="T35" fmla="*/ 2 h 46"/>
                <a:gd name="T36" fmla="*/ 2 w 32"/>
                <a:gd name="T37" fmla="*/ 0 h 46"/>
                <a:gd name="T38" fmla="*/ 0 w 32"/>
                <a:gd name="T39" fmla="*/ 0 h 46"/>
                <a:gd name="T40" fmla="*/ 2 w 32"/>
                <a:gd name="T41" fmla="*/ 11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46"/>
                <a:gd name="T65" fmla="*/ 32 w 32"/>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46">
                  <a:moveTo>
                    <a:pt x="2" y="11"/>
                  </a:moveTo>
                  <a:lnTo>
                    <a:pt x="0" y="11"/>
                  </a:lnTo>
                  <a:lnTo>
                    <a:pt x="9" y="13"/>
                  </a:lnTo>
                  <a:lnTo>
                    <a:pt x="13" y="17"/>
                  </a:lnTo>
                  <a:lnTo>
                    <a:pt x="17" y="21"/>
                  </a:lnTo>
                  <a:lnTo>
                    <a:pt x="19" y="27"/>
                  </a:lnTo>
                  <a:lnTo>
                    <a:pt x="19" y="32"/>
                  </a:lnTo>
                  <a:lnTo>
                    <a:pt x="19" y="38"/>
                  </a:lnTo>
                  <a:lnTo>
                    <a:pt x="19" y="42"/>
                  </a:lnTo>
                  <a:lnTo>
                    <a:pt x="19" y="44"/>
                  </a:lnTo>
                  <a:lnTo>
                    <a:pt x="30" y="46"/>
                  </a:lnTo>
                  <a:lnTo>
                    <a:pt x="32" y="44"/>
                  </a:lnTo>
                  <a:lnTo>
                    <a:pt x="32" y="38"/>
                  </a:lnTo>
                  <a:lnTo>
                    <a:pt x="32" y="32"/>
                  </a:lnTo>
                  <a:lnTo>
                    <a:pt x="30" y="25"/>
                  </a:lnTo>
                  <a:lnTo>
                    <a:pt x="28" y="15"/>
                  </a:lnTo>
                  <a:lnTo>
                    <a:pt x="23" y="7"/>
                  </a:lnTo>
                  <a:lnTo>
                    <a:pt x="13" y="2"/>
                  </a:lnTo>
                  <a:lnTo>
                    <a:pt x="2" y="0"/>
                  </a:lnTo>
                  <a:lnTo>
                    <a:pt x="0" y="0"/>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4" name="Freeform 280"/>
            <p:cNvSpPr/>
            <p:nvPr/>
          </p:nvSpPr>
          <p:spPr bwMode="auto">
            <a:xfrm>
              <a:off x="3840" y="1956"/>
              <a:ext cx="27" cy="27"/>
            </a:xfrm>
            <a:custGeom>
              <a:avLst/>
              <a:gdLst>
                <a:gd name="T0" fmla="*/ 2 w 27"/>
                <a:gd name="T1" fmla="*/ 0 h 27"/>
                <a:gd name="T2" fmla="*/ 0 w 27"/>
                <a:gd name="T3" fmla="*/ 10 h 27"/>
                <a:gd name="T4" fmla="*/ 2 w 27"/>
                <a:gd name="T5" fmla="*/ 18 h 27"/>
                <a:gd name="T6" fmla="*/ 5 w 27"/>
                <a:gd name="T7" fmla="*/ 23 h 27"/>
                <a:gd name="T8" fmla="*/ 11 w 27"/>
                <a:gd name="T9" fmla="*/ 27 h 27"/>
                <a:gd name="T10" fmla="*/ 17 w 27"/>
                <a:gd name="T11" fmla="*/ 27 h 27"/>
                <a:gd name="T12" fmla="*/ 23 w 27"/>
                <a:gd name="T13" fmla="*/ 27 h 27"/>
                <a:gd name="T14" fmla="*/ 27 w 27"/>
                <a:gd name="T15" fmla="*/ 25 h 27"/>
                <a:gd name="T16" fmla="*/ 25 w 27"/>
                <a:gd name="T17" fmla="*/ 14 h 27"/>
                <a:gd name="T18" fmla="*/ 23 w 27"/>
                <a:gd name="T19" fmla="*/ 14 h 27"/>
                <a:gd name="T20" fmla="*/ 21 w 27"/>
                <a:gd name="T21" fmla="*/ 16 h 27"/>
                <a:gd name="T22" fmla="*/ 17 w 27"/>
                <a:gd name="T23" fmla="*/ 16 h 27"/>
                <a:gd name="T24" fmla="*/ 15 w 27"/>
                <a:gd name="T25" fmla="*/ 16 h 27"/>
                <a:gd name="T26" fmla="*/ 13 w 27"/>
                <a:gd name="T27" fmla="*/ 14 h 27"/>
                <a:gd name="T28" fmla="*/ 11 w 27"/>
                <a:gd name="T29" fmla="*/ 14 h 27"/>
                <a:gd name="T30" fmla="*/ 11 w 27"/>
                <a:gd name="T31" fmla="*/ 10 h 27"/>
                <a:gd name="T32" fmla="*/ 13 w 27"/>
                <a:gd name="T33" fmla="*/ 4 h 27"/>
                <a:gd name="T34" fmla="*/ 2 w 27"/>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27"/>
                <a:gd name="T56" fmla="*/ 27 w 27"/>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27">
                  <a:moveTo>
                    <a:pt x="2" y="0"/>
                  </a:moveTo>
                  <a:lnTo>
                    <a:pt x="0" y="10"/>
                  </a:lnTo>
                  <a:lnTo>
                    <a:pt x="2" y="18"/>
                  </a:lnTo>
                  <a:lnTo>
                    <a:pt x="5" y="23"/>
                  </a:lnTo>
                  <a:lnTo>
                    <a:pt x="11" y="27"/>
                  </a:lnTo>
                  <a:lnTo>
                    <a:pt x="17" y="27"/>
                  </a:lnTo>
                  <a:lnTo>
                    <a:pt x="23" y="27"/>
                  </a:lnTo>
                  <a:lnTo>
                    <a:pt x="27" y="25"/>
                  </a:lnTo>
                  <a:lnTo>
                    <a:pt x="25" y="14"/>
                  </a:lnTo>
                  <a:lnTo>
                    <a:pt x="23" y="14"/>
                  </a:lnTo>
                  <a:lnTo>
                    <a:pt x="21" y="16"/>
                  </a:lnTo>
                  <a:lnTo>
                    <a:pt x="17" y="16"/>
                  </a:lnTo>
                  <a:lnTo>
                    <a:pt x="15" y="16"/>
                  </a:lnTo>
                  <a:lnTo>
                    <a:pt x="13" y="14"/>
                  </a:lnTo>
                  <a:lnTo>
                    <a:pt x="11" y="14"/>
                  </a:lnTo>
                  <a:lnTo>
                    <a:pt x="11" y="10"/>
                  </a:lnTo>
                  <a:lnTo>
                    <a:pt x="13" y="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5" name="Freeform 281"/>
            <p:cNvSpPr/>
            <p:nvPr/>
          </p:nvSpPr>
          <p:spPr bwMode="auto">
            <a:xfrm>
              <a:off x="3828" y="1914"/>
              <a:ext cx="27" cy="46"/>
            </a:xfrm>
            <a:custGeom>
              <a:avLst/>
              <a:gdLst>
                <a:gd name="T0" fmla="*/ 6 w 27"/>
                <a:gd name="T1" fmla="*/ 13 h 46"/>
                <a:gd name="T2" fmla="*/ 8 w 27"/>
                <a:gd name="T3" fmla="*/ 12 h 46"/>
                <a:gd name="T4" fmla="*/ 10 w 27"/>
                <a:gd name="T5" fmla="*/ 12 h 46"/>
                <a:gd name="T6" fmla="*/ 12 w 27"/>
                <a:gd name="T7" fmla="*/ 13 h 46"/>
                <a:gd name="T8" fmla="*/ 14 w 27"/>
                <a:gd name="T9" fmla="*/ 17 h 46"/>
                <a:gd name="T10" fmla="*/ 16 w 27"/>
                <a:gd name="T11" fmla="*/ 23 h 46"/>
                <a:gd name="T12" fmla="*/ 16 w 27"/>
                <a:gd name="T13" fmla="*/ 29 h 46"/>
                <a:gd name="T14" fmla="*/ 14 w 27"/>
                <a:gd name="T15" fmla="*/ 36 h 46"/>
                <a:gd name="T16" fmla="*/ 14 w 27"/>
                <a:gd name="T17" fmla="*/ 40 h 46"/>
                <a:gd name="T18" fmla="*/ 14 w 27"/>
                <a:gd name="T19" fmla="*/ 42 h 46"/>
                <a:gd name="T20" fmla="*/ 25 w 27"/>
                <a:gd name="T21" fmla="*/ 46 h 46"/>
                <a:gd name="T22" fmla="*/ 25 w 27"/>
                <a:gd name="T23" fmla="*/ 42 h 46"/>
                <a:gd name="T24" fmla="*/ 27 w 27"/>
                <a:gd name="T25" fmla="*/ 38 h 46"/>
                <a:gd name="T26" fmla="*/ 27 w 27"/>
                <a:gd name="T27" fmla="*/ 31 h 46"/>
                <a:gd name="T28" fmla="*/ 27 w 27"/>
                <a:gd name="T29" fmla="*/ 21 h 46"/>
                <a:gd name="T30" fmla="*/ 25 w 27"/>
                <a:gd name="T31" fmla="*/ 13 h 46"/>
                <a:gd name="T32" fmla="*/ 21 w 27"/>
                <a:gd name="T33" fmla="*/ 6 h 46"/>
                <a:gd name="T34" fmla="*/ 17 w 27"/>
                <a:gd name="T35" fmla="*/ 2 h 46"/>
                <a:gd name="T36" fmla="*/ 12 w 27"/>
                <a:gd name="T37" fmla="*/ 0 h 46"/>
                <a:gd name="T38" fmla="*/ 8 w 27"/>
                <a:gd name="T39" fmla="*/ 0 h 46"/>
                <a:gd name="T40" fmla="*/ 2 w 27"/>
                <a:gd name="T41" fmla="*/ 2 h 46"/>
                <a:gd name="T42" fmla="*/ 0 w 27"/>
                <a:gd name="T43" fmla="*/ 2 h 46"/>
                <a:gd name="T44" fmla="*/ 6 w 27"/>
                <a:gd name="T45" fmla="*/ 13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46"/>
                <a:gd name="T71" fmla="*/ 27 w 27"/>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46">
                  <a:moveTo>
                    <a:pt x="6" y="13"/>
                  </a:moveTo>
                  <a:lnTo>
                    <a:pt x="8" y="12"/>
                  </a:lnTo>
                  <a:lnTo>
                    <a:pt x="10" y="12"/>
                  </a:lnTo>
                  <a:lnTo>
                    <a:pt x="12" y="13"/>
                  </a:lnTo>
                  <a:lnTo>
                    <a:pt x="14" y="17"/>
                  </a:lnTo>
                  <a:lnTo>
                    <a:pt x="16" y="23"/>
                  </a:lnTo>
                  <a:lnTo>
                    <a:pt x="16" y="29"/>
                  </a:lnTo>
                  <a:lnTo>
                    <a:pt x="14" y="36"/>
                  </a:lnTo>
                  <a:lnTo>
                    <a:pt x="14" y="40"/>
                  </a:lnTo>
                  <a:lnTo>
                    <a:pt x="14" y="42"/>
                  </a:lnTo>
                  <a:lnTo>
                    <a:pt x="25" y="46"/>
                  </a:lnTo>
                  <a:lnTo>
                    <a:pt x="25" y="42"/>
                  </a:lnTo>
                  <a:lnTo>
                    <a:pt x="27" y="38"/>
                  </a:lnTo>
                  <a:lnTo>
                    <a:pt x="27" y="31"/>
                  </a:lnTo>
                  <a:lnTo>
                    <a:pt x="27" y="21"/>
                  </a:lnTo>
                  <a:lnTo>
                    <a:pt x="25" y="13"/>
                  </a:lnTo>
                  <a:lnTo>
                    <a:pt x="21" y="6"/>
                  </a:lnTo>
                  <a:lnTo>
                    <a:pt x="17" y="2"/>
                  </a:lnTo>
                  <a:lnTo>
                    <a:pt x="12" y="0"/>
                  </a:lnTo>
                  <a:lnTo>
                    <a:pt x="8" y="0"/>
                  </a:lnTo>
                  <a:lnTo>
                    <a:pt x="2" y="2"/>
                  </a:lnTo>
                  <a:lnTo>
                    <a:pt x="0" y="2"/>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6" name="Freeform 282"/>
            <p:cNvSpPr/>
            <p:nvPr/>
          </p:nvSpPr>
          <p:spPr bwMode="auto">
            <a:xfrm>
              <a:off x="3794" y="1916"/>
              <a:ext cx="40" cy="31"/>
            </a:xfrm>
            <a:custGeom>
              <a:avLst/>
              <a:gdLst>
                <a:gd name="T0" fmla="*/ 11 w 40"/>
                <a:gd name="T1" fmla="*/ 29 h 31"/>
                <a:gd name="T2" fmla="*/ 9 w 40"/>
                <a:gd name="T3" fmla="*/ 31 h 31"/>
                <a:gd name="T4" fmla="*/ 13 w 40"/>
                <a:gd name="T5" fmla="*/ 27 h 31"/>
                <a:gd name="T6" fmla="*/ 17 w 40"/>
                <a:gd name="T7" fmla="*/ 23 h 31"/>
                <a:gd name="T8" fmla="*/ 23 w 40"/>
                <a:gd name="T9" fmla="*/ 19 h 31"/>
                <a:gd name="T10" fmla="*/ 28 w 40"/>
                <a:gd name="T11" fmla="*/ 17 h 31"/>
                <a:gd name="T12" fmla="*/ 32 w 40"/>
                <a:gd name="T13" fmla="*/ 13 h 31"/>
                <a:gd name="T14" fmla="*/ 36 w 40"/>
                <a:gd name="T15" fmla="*/ 11 h 31"/>
                <a:gd name="T16" fmla="*/ 38 w 40"/>
                <a:gd name="T17" fmla="*/ 11 h 31"/>
                <a:gd name="T18" fmla="*/ 40 w 40"/>
                <a:gd name="T19" fmla="*/ 11 h 31"/>
                <a:gd name="T20" fmla="*/ 34 w 40"/>
                <a:gd name="T21" fmla="*/ 0 h 31"/>
                <a:gd name="T22" fmla="*/ 30 w 40"/>
                <a:gd name="T23" fmla="*/ 2 h 31"/>
                <a:gd name="T24" fmla="*/ 27 w 40"/>
                <a:gd name="T25" fmla="*/ 4 h 31"/>
                <a:gd name="T26" fmla="*/ 23 w 40"/>
                <a:gd name="T27" fmla="*/ 6 h 31"/>
                <a:gd name="T28" fmla="*/ 17 w 40"/>
                <a:gd name="T29" fmla="*/ 10 h 31"/>
                <a:gd name="T30" fmla="*/ 11 w 40"/>
                <a:gd name="T31" fmla="*/ 13 h 31"/>
                <a:gd name="T32" fmla="*/ 5 w 40"/>
                <a:gd name="T33" fmla="*/ 17 h 31"/>
                <a:gd name="T34" fmla="*/ 0 w 40"/>
                <a:gd name="T35" fmla="*/ 23 h 31"/>
                <a:gd name="T36" fmla="*/ 11 w 4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1"/>
                <a:gd name="T59" fmla="*/ 40 w 4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1">
                  <a:moveTo>
                    <a:pt x="11" y="29"/>
                  </a:moveTo>
                  <a:lnTo>
                    <a:pt x="9" y="31"/>
                  </a:lnTo>
                  <a:lnTo>
                    <a:pt x="13" y="27"/>
                  </a:lnTo>
                  <a:lnTo>
                    <a:pt x="17" y="23"/>
                  </a:lnTo>
                  <a:lnTo>
                    <a:pt x="23" y="19"/>
                  </a:lnTo>
                  <a:lnTo>
                    <a:pt x="28" y="17"/>
                  </a:lnTo>
                  <a:lnTo>
                    <a:pt x="32" y="13"/>
                  </a:lnTo>
                  <a:lnTo>
                    <a:pt x="36" y="11"/>
                  </a:lnTo>
                  <a:lnTo>
                    <a:pt x="38" y="11"/>
                  </a:lnTo>
                  <a:lnTo>
                    <a:pt x="40" y="11"/>
                  </a:lnTo>
                  <a:lnTo>
                    <a:pt x="34" y="0"/>
                  </a:lnTo>
                  <a:lnTo>
                    <a:pt x="30" y="2"/>
                  </a:lnTo>
                  <a:lnTo>
                    <a:pt x="27" y="4"/>
                  </a:lnTo>
                  <a:lnTo>
                    <a:pt x="23" y="6"/>
                  </a:lnTo>
                  <a:lnTo>
                    <a:pt x="17" y="10"/>
                  </a:lnTo>
                  <a:lnTo>
                    <a:pt x="11" y="13"/>
                  </a:lnTo>
                  <a:lnTo>
                    <a:pt x="5" y="17"/>
                  </a:lnTo>
                  <a:lnTo>
                    <a:pt x="0" y="23"/>
                  </a:lnTo>
                  <a:lnTo>
                    <a:pt x="11" y="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7" name="Freeform 283"/>
            <p:cNvSpPr/>
            <p:nvPr/>
          </p:nvSpPr>
          <p:spPr bwMode="auto">
            <a:xfrm>
              <a:off x="3769" y="1939"/>
              <a:ext cx="36" cy="17"/>
            </a:xfrm>
            <a:custGeom>
              <a:avLst/>
              <a:gdLst>
                <a:gd name="T0" fmla="*/ 0 w 36"/>
                <a:gd name="T1" fmla="*/ 11 h 17"/>
                <a:gd name="T2" fmla="*/ 7 w 36"/>
                <a:gd name="T3" fmla="*/ 15 h 17"/>
                <a:gd name="T4" fmla="*/ 13 w 36"/>
                <a:gd name="T5" fmla="*/ 17 h 17"/>
                <a:gd name="T6" fmla="*/ 21 w 36"/>
                <a:gd name="T7" fmla="*/ 17 h 17"/>
                <a:gd name="T8" fmla="*/ 27 w 36"/>
                <a:gd name="T9" fmla="*/ 15 h 17"/>
                <a:gd name="T10" fmla="*/ 30 w 36"/>
                <a:gd name="T11" fmla="*/ 11 h 17"/>
                <a:gd name="T12" fmla="*/ 32 w 36"/>
                <a:gd name="T13" fmla="*/ 10 h 17"/>
                <a:gd name="T14" fmla="*/ 34 w 36"/>
                <a:gd name="T15" fmla="*/ 8 h 17"/>
                <a:gd name="T16" fmla="*/ 36 w 36"/>
                <a:gd name="T17" fmla="*/ 6 h 17"/>
                <a:gd name="T18" fmla="*/ 25 w 36"/>
                <a:gd name="T19" fmla="*/ 0 h 17"/>
                <a:gd name="T20" fmla="*/ 25 w 36"/>
                <a:gd name="T21" fmla="*/ 2 h 17"/>
                <a:gd name="T22" fmla="*/ 23 w 36"/>
                <a:gd name="T23" fmla="*/ 4 h 17"/>
                <a:gd name="T24" fmla="*/ 21 w 36"/>
                <a:gd name="T25" fmla="*/ 4 h 17"/>
                <a:gd name="T26" fmla="*/ 19 w 36"/>
                <a:gd name="T27" fmla="*/ 6 h 17"/>
                <a:gd name="T28" fmla="*/ 15 w 36"/>
                <a:gd name="T29" fmla="*/ 6 h 17"/>
                <a:gd name="T30" fmla="*/ 11 w 36"/>
                <a:gd name="T31" fmla="*/ 6 h 17"/>
                <a:gd name="T32" fmla="*/ 5 w 36"/>
                <a:gd name="T33" fmla="*/ 2 h 17"/>
                <a:gd name="T34" fmla="*/ 0 w 36"/>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17"/>
                <a:gd name="T56" fmla="*/ 36 w 3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17">
                  <a:moveTo>
                    <a:pt x="0" y="11"/>
                  </a:moveTo>
                  <a:lnTo>
                    <a:pt x="7" y="15"/>
                  </a:lnTo>
                  <a:lnTo>
                    <a:pt x="13" y="17"/>
                  </a:lnTo>
                  <a:lnTo>
                    <a:pt x="21" y="17"/>
                  </a:lnTo>
                  <a:lnTo>
                    <a:pt x="27" y="15"/>
                  </a:lnTo>
                  <a:lnTo>
                    <a:pt x="30" y="11"/>
                  </a:lnTo>
                  <a:lnTo>
                    <a:pt x="32" y="10"/>
                  </a:lnTo>
                  <a:lnTo>
                    <a:pt x="34" y="8"/>
                  </a:lnTo>
                  <a:lnTo>
                    <a:pt x="36" y="6"/>
                  </a:lnTo>
                  <a:lnTo>
                    <a:pt x="25" y="0"/>
                  </a:lnTo>
                  <a:lnTo>
                    <a:pt x="25" y="2"/>
                  </a:lnTo>
                  <a:lnTo>
                    <a:pt x="23" y="4"/>
                  </a:lnTo>
                  <a:lnTo>
                    <a:pt x="21" y="4"/>
                  </a:lnTo>
                  <a:lnTo>
                    <a:pt x="19" y="6"/>
                  </a:lnTo>
                  <a:lnTo>
                    <a:pt x="15" y="6"/>
                  </a:lnTo>
                  <a:lnTo>
                    <a:pt x="11" y="6"/>
                  </a:lnTo>
                  <a:lnTo>
                    <a:pt x="5" y="2"/>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8" name="Freeform 284"/>
            <p:cNvSpPr/>
            <p:nvPr/>
          </p:nvSpPr>
          <p:spPr bwMode="auto">
            <a:xfrm>
              <a:off x="3744" y="1885"/>
              <a:ext cx="30" cy="65"/>
            </a:xfrm>
            <a:custGeom>
              <a:avLst/>
              <a:gdLst>
                <a:gd name="T0" fmla="*/ 0 w 30"/>
                <a:gd name="T1" fmla="*/ 0 h 65"/>
                <a:gd name="T2" fmla="*/ 0 w 30"/>
                <a:gd name="T3" fmla="*/ 16 h 65"/>
                <a:gd name="T4" fmla="*/ 2 w 30"/>
                <a:gd name="T5" fmla="*/ 31 h 65"/>
                <a:gd name="T6" fmla="*/ 4 w 30"/>
                <a:gd name="T7" fmla="*/ 42 h 65"/>
                <a:gd name="T8" fmla="*/ 9 w 30"/>
                <a:gd name="T9" fmla="*/ 52 h 65"/>
                <a:gd name="T10" fmla="*/ 15 w 30"/>
                <a:gd name="T11" fmla="*/ 58 h 65"/>
                <a:gd name="T12" fmla="*/ 19 w 30"/>
                <a:gd name="T13" fmla="*/ 62 h 65"/>
                <a:gd name="T14" fmla="*/ 23 w 30"/>
                <a:gd name="T15" fmla="*/ 65 h 65"/>
                <a:gd name="T16" fmla="*/ 25 w 30"/>
                <a:gd name="T17" fmla="*/ 65 h 65"/>
                <a:gd name="T18" fmla="*/ 30 w 30"/>
                <a:gd name="T19" fmla="*/ 56 h 65"/>
                <a:gd name="T20" fmla="*/ 27 w 30"/>
                <a:gd name="T21" fmla="*/ 54 h 65"/>
                <a:gd name="T22" fmla="*/ 23 w 30"/>
                <a:gd name="T23" fmla="*/ 50 h 65"/>
                <a:gd name="T24" fmla="*/ 19 w 30"/>
                <a:gd name="T25" fmla="*/ 44 h 65"/>
                <a:gd name="T26" fmla="*/ 15 w 30"/>
                <a:gd name="T27" fmla="*/ 37 h 65"/>
                <a:gd name="T28" fmla="*/ 13 w 30"/>
                <a:gd name="T29" fmla="*/ 29 h 65"/>
                <a:gd name="T30" fmla="*/ 11 w 30"/>
                <a:gd name="T31" fmla="*/ 16 h 65"/>
                <a:gd name="T32" fmla="*/ 13 w 30"/>
                <a:gd name="T33" fmla="*/ 0 h 65"/>
                <a:gd name="T34" fmla="*/ 0 w 30"/>
                <a:gd name="T35" fmla="*/ 0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65"/>
                <a:gd name="T56" fmla="*/ 30 w 30"/>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65">
                  <a:moveTo>
                    <a:pt x="0" y="0"/>
                  </a:moveTo>
                  <a:lnTo>
                    <a:pt x="0" y="16"/>
                  </a:lnTo>
                  <a:lnTo>
                    <a:pt x="2" y="31"/>
                  </a:lnTo>
                  <a:lnTo>
                    <a:pt x="4" y="42"/>
                  </a:lnTo>
                  <a:lnTo>
                    <a:pt x="9" y="52"/>
                  </a:lnTo>
                  <a:lnTo>
                    <a:pt x="15" y="58"/>
                  </a:lnTo>
                  <a:lnTo>
                    <a:pt x="19" y="62"/>
                  </a:lnTo>
                  <a:lnTo>
                    <a:pt x="23" y="65"/>
                  </a:lnTo>
                  <a:lnTo>
                    <a:pt x="25" y="65"/>
                  </a:lnTo>
                  <a:lnTo>
                    <a:pt x="30" y="56"/>
                  </a:lnTo>
                  <a:lnTo>
                    <a:pt x="27" y="54"/>
                  </a:lnTo>
                  <a:lnTo>
                    <a:pt x="23" y="50"/>
                  </a:lnTo>
                  <a:lnTo>
                    <a:pt x="19" y="44"/>
                  </a:lnTo>
                  <a:lnTo>
                    <a:pt x="15" y="37"/>
                  </a:lnTo>
                  <a:lnTo>
                    <a:pt x="13" y="29"/>
                  </a:lnTo>
                  <a:lnTo>
                    <a:pt x="11" y="16"/>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49" name="Freeform 285"/>
            <p:cNvSpPr/>
            <p:nvPr/>
          </p:nvSpPr>
          <p:spPr bwMode="auto">
            <a:xfrm>
              <a:off x="3947" y="1985"/>
              <a:ext cx="395" cy="415"/>
            </a:xfrm>
            <a:custGeom>
              <a:avLst/>
              <a:gdLst>
                <a:gd name="T0" fmla="*/ 219 w 395"/>
                <a:gd name="T1" fmla="*/ 344 h 415"/>
                <a:gd name="T2" fmla="*/ 240 w 395"/>
                <a:gd name="T3" fmla="*/ 330 h 415"/>
                <a:gd name="T4" fmla="*/ 248 w 395"/>
                <a:gd name="T5" fmla="*/ 319 h 415"/>
                <a:gd name="T6" fmla="*/ 273 w 395"/>
                <a:gd name="T7" fmla="*/ 269 h 415"/>
                <a:gd name="T8" fmla="*/ 301 w 395"/>
                <a:gd name="T9" fmla="*/ 246 h 415"/>
                <a:gd name="T10" fmla="*/ 324 w 395"/>
                <a:gd name="T11" fmla="*/ 240 h 415"/>
                <a:gd name="T12" fmla="*/ 353 w 395"/>
                <a:gd name="T13" fmla="*/ 219 h 415"/>
                <a:gd name="T14" fmla="*/ 367 w 395"/>
                <a:gd name="T15" fmla="*/ 198 h 415"/>
                <a:gd name="T16" fmla="*/ 370 w 395"/>
                <a:gd name="T17" fmla="*/ 173 h 415"/>
                <a:gd name="T18" fmla="*/ 382 w 395"/>
                <a:gd name="T19" fmla="*/ 142 h 415"/>
                <a:gd name="T20" fmla="*/ 388 w 395"/>
                <a:gd name="T21" fmla="*/ 127 h 415"/>
                <a:gd name="T22" fmla="*/ 395 w 395"/>
                <a:gd name="T23" fmla="*/ 108 h 415"/>
                <a:gd name="T24" fmla="*/ 386 w 395"/>
                <a:gd name="T25" fmla="*/ 88 h 415"/>
                <a:gd name="T26" fmla="*/ 369 w 395"/>
                <a:gd name="T27" fmla="*/ 81 h 415"/>
                <a:gd name="T28" fmla="*/ 336 w 395"/>
                <a:gd name="T29" fmla="*/ 77 h 415"/>
                <a:gd name="T30" fmla="*/ 303 w 395"/>
                <a:gd name="T31" fmla="*/ 58 h 415"/>
                <a:gd name="T32" fmla="*/ 292 w 395"/>
                <a:gd name="T33" fmla="*/ 44 h 415"/>
                <a:gd name="T34" fmla="*/ 276 w 395"/>
                <a:gd name="T35" fmla="*/ 27 h 415"/>
                <a:gd name="T36" fmla="*/ 261 w 395"/>
                <a:gd name="T37" fmla="*/ 25 h 415"/>
                <a:gd name="T38" fmla="*/ 248 w 395"/>
                <a:gd name="T39" fmla="*/ 27 h 415"/>
                <a:gd name="T40" fmla="*/ 221 w 395"/>
                <a:gd name="T41" fmla="*/ 23 h 415"/>
                <a:gd name="T42" fmla="*/ 205 w 395"/>
                <a:gd name="T43" fmla="*/ 13 h 415"/>
                <a:gd name="T44" fmla="*/ 188 w 395"/>
                <a:gd name="T45" fmla="*/ 2 h 415"/>
                <a:gd name="T46" fmla="*/ 169 w 395"/>
                <a:gd name="T47" fmla="*/ 4 h 415"/>
                <a:gd name="T48" fmla="*/ 161 w 395"/>
                <a:gd name="T49" fmla="*/ 12 h 415"/>
                <a:gd name="T50" fmla="*/ 146 w 395"/>
                <a:gd name="T51" fmla="*/ 23 h 415"/>
                <a:gd name="T52" fmla="*/ 133 w 395"/>
                <a:gd name="T53" fmla="*/ 25 h 415"/>
                <a:gd name="T54" fmla="*/ 115 w 395"/>
                <a:gd name="T55" fmla="*/ 17 h 415"/>
                <a:gd name="T56" fmla="*/ 90 w 395"/>
                <a:gd name="T57" fmla="*/ 12 h 415"/>
                <a:gd name="T58" fmla="*/ 81 w 395"/>
                <a:gd name="T59" fmla="*/ 19 h 415"/>
                <a:gd name="T60" fmla="*/ 73 w 395"/>
                <a:gd name="T61" fmla="*/ 33 h 415"/>
                <a:gd name="T62" fmla="*/ 58 w 395"/>
                <a:gd name="T63" fmla="*/ 54 h 415"/>
                <a:gd name="T64" fmla="*/ 48 w 395"/>
                <a:gd name="T65" fmla="*/ 63 h 415"/>
                <a:gd name="T66" fmla="*/ 14 w 395"/>
                <a:gd name="T67" fmla="*/ 98 h 415"/>
                <a:gd name="T68" fmla="*/ 2 w 395"/>
                <a:gd name="T69" fmla="*/ 125 h 415"/>
                <a:gd name="T70" fmla="*/ 4 w 395"/>
                <a:gd name="T71" fmla="*/ 148 h 415"/>
                <a:gd name="T72" fmla="*/ 16 w 395"/>
                <a:gd name="T73" fmla="*/ 161 h 415"/>
                <a:gd name="T74" fmla="*/ 33 w 395"/>
                <a:gd name="T75" fmla="*/ 179 h 415"/>
                <a:gd name="T76" fmla="*/ 42 w 395"/>
                <a:gd name="T77" fmla="*/ 196 h 415"/>
                <a:gd name="T78" fmla="*/ 48 w 395"/>
                <a:gd name="T79" fmla="*/ 211 h 415"/>
                <a:gd name="T80" fmla="*/ 77 w 395"/>
                <a:gd name="T81" fmla="*/ 234 h 415"/>
                <a:gd name="T82" fmla="*/ 104 w 395"/>
                <a:gd name="T83" fmla="*/ 244 h 415"/>
                <a:gd name="T84" fmla="*/ 119 w 395"/>
                <a:gd name="T85" fmla="*/ 257 h 415"/>
                <a:gd name="T86" fmla="*/ 111 w 395"/>
                <a:gd name="T87" fmla="*/ 307 h 415"/>
                <a:gd name="T88" fmla="*/ 69 w 395"/>
                <a:gd name="T89" fmla="*/ 392 h 415"/>
                <a:gd name="T90" fmla="*/ 56 w 395"/>
                <a:gd name="T91" fmla="*/ 415 h 415"/>
                <a:gd name="T92" fmla="*/ 79 w 395"/>
                <a:gd name="T93" fmla="*/ 405 h 415"/>
                <a:gd name="T94" fmla="*/ 111 w 395"/>
                <a:gd name="T95" fmla="*/ 386 h 415"/>
                <a:gd name="T96" fmla="*/ 129 w 395"/>
                <a:gd name="T97" fmla="*/ 371 h 415"/>
                <a:gd name="T98" fmla="*/ 159 w 395"/>
                <a:gd name="T99" fmla="*/ 347 h 415"/>
                <a:gd name="T100" fmla="*/ 186 w 395"/>
                <a:gd name="T101" fmla="*/ 340 h 4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5"/>
                <a:gd name="T154" fmla="*/ 0 h 415"/>
                <a:gd name="T155" fmla="*/ 395 w 395"/>
                <a:gd name="T156" fmla="*/ 415 h 4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5" h="415">
                  <a:moveTo>
                    <a:pt x="200" y="342"/>
                  </a:moveTo>
                  <a:lnTo>
                    <a:pt x="209" y="344"/>
                  </a:lnTo>
                  <a:lnTo>
                    <a:pt x="219" y="344"/>
                  </a:lnTo>
                  <a:lnTo>
                    <a:pt x="228" y="340"/>
                  </a:lnTo>
                  <a:lnTo>
                    <a:pt x="234" y="336"/>
                  </a:lnTo>
                  <a:lnTo>
                    <a:pt x="240" y="330"/>
                  </a:lnTo>
                  <a:lnTo>
                    <a:pt x="244" y="324"/>
                  </a:lnTo>
                  <a:lnTo>
                    <a:pt x="246" y="321"/>
                  </a:lnTo>
                  <a:lnTo>
                    <a:pt x="248" y="319"/>
                  </a:lnTo>
                  <a:lnTo>
                    <a:pt x="253" y="300"/>
                  </a:lnTo>
                  <a:lnTo>
                    <a:pt x="263" y="282"/>
                  </a:lnTo>
                  <a:lnTo>
                    <a:pt x="273" y="269"/>
                  </a:lnTo>
                  <a:lnTo>
                    <a:pt x="284" y="259"/>
                  </a:lnTo>
                  <a:lnTo>
                    <a:pt x="294" y="252"/>
                  </a:lnTo>
                  <a:lnTo>
                    <a:pt x="301" y="246"/>
                  </a:lnTo>
                  <a:lnTo>
                    <a:pt x="307" y="242"/>
                  </a:lnTo>
                  <a:lnTo>
                    <a:pt x="309" y="242"/>
                  </a:lnTo>
                  <a:lnTo>
                    <a:pt x="324" y="240"/>
                  </a:lnTo>
                  <a:lnTo>
                    <a:pt x="336" y="234"/>
                  </a:lnTo>
                  <a:lnTo>
                    <a:pt x="346" y="227"/>
                  </a:lnTo>
                  <a:lnTo>
                    <a:pt x="353" y="219"/>
                  </a:lnTo>
                  <a:lnTo>
                    <a:pt x="361" y="209"/>
                  </a:lnTo>
                  <a:lnTo>
                    <a:pt x="365" y="202"/>
                  </a:lnTo>
                  <a:lnTo>
                    <a:pt x="367" y="198"/>
                  </a:lnTo>
                  <a:lnTo>
                    <a:pt x="367" y="194"/>
                  </a:lnTo>
                  <a:lnTo>
                    <a:pt x="369" y="184"/>
                  </a:lnTo>
                  <a:lnTo>
                    <a:pt x="370" y="173"/>
                  </a:lnTo>
                  <a:lnTo>
                    <a:pt x="374" y="161"/>
                  </a:lnTo>
                  <a:lnTo>
                    <a:pt x="378" y="152"/>
                  </a:lnTo>
                  <a:lnTo>
                    <a:pt x="382" y="142"/>
                  </a:lnTo>
                  <a:lnTo>
                    <a:pt x="386" y="134"/>
                  </a:lnTo>
                  <a:lnTo>
                    <a:pt x="388" y="129"/>
                  </a:lnTo>
                  <a:lnTo>
                    <a:pt x="388" y="127"/>
                  </a:lnTo>
                  <a:lnTo>
                    <a:pt x="392" y="119"/>
                  </a:lnTo>
                  <a:lnTo>
                    <a:pt x="394" y="113"/>
                  </a:lnTo>
                  <a:lnTo>
                    <a:pt x="395" y="108"/>
                  </a:lnTo>
                  <a:lnTo>
                    <a:pt x="395" y="102"/>
                  </a:lnTo>
                  <a:lnTo>
                    <a:pt x="392" y="94"/>
                  </a:lnTo>
                  <a:lnTo>
                    <a:pt x="386" y="88"/>
                  </a:lnTo>
                  <a:lnTo>
                    <a:pt x="380" y="85"/>
                  </a:lnTo>
                  <a:lnTo>
                    <a:pt x="372" y="83"/>
                  </a:lnTo>
                  <a:lnTo>
                    <a:pt x="369" y="81"/>
                  </a:lnTo>
                  <a:lnTo>
                    <a:pt x="365" y="81"/>
                  </a:lnTo>
                  <a:lnTo>
                    <a:pt x="349" y="81"/>
                  </a:lnTo>
                  <a:lnTo>
                    <a:pt x="336" y="77"/>
                  </a:lnTo>
                  <a:lnTo>
                    <a:pt x="323" y="71"/>
                  </a:lnTo>
                  <a:lnTo>
                    <a:pt x="311" y="63"/>
                  </a:lnTo>
                  <a:lnTo>
                    <a:pt x="303" y="58"/>
                  </a:lnTo>
                  <a:lnTo>
                    <a:pt x="298" y="50"/>
                  </a:lnTo>
                  <a:lnTo>
                    <a:pt x="294" y="46"/>
                  </a:lnTo>
                  <a:lnTo>
                    <a:pt x="292" y="44"/>
                  </a:lnTo>
                  <a:lnTo>
                    <a:pt x="288" y="37"/>
                  </a:lnTo>
                  <a:lnTo>
                    <a:pt x="282" y="31"/>
                  </a:lnTo>
                  <a:lnTo>
                    <a:pt x="276" y="27"/>
                  </a:lnTo>
                  <a:lnTo>
                    <a:pt x="271" y="27"/>
                  </a:lnTo>
                  <a:lnTo>
                    <a:pt x="265" y="25"/>
                  </a:lnTo>
                  <a:lnTo>
                    <a:pt x="261" y="25"/>
                  </a:lnTo>
                  <a:lnTo>
                    <a:pt x="259" y="27"/>
                  </a:lnTo>
                  <a:lnTo>
                    <a:pt x="257" y="27"/>
                  </a:lnTo>
                  <a:lnTo>
                    <a:pt x="248" y="27"/>
                  </a:lnTo>
                  <a:lnTo>
                    <a:pt x="238" y="27"/>
                  </a:lnTo>
                  <a:lnTo>
                    <a:pt x="230" y="25"/>
                  </a:lnTo>
                  <a:lnTo>
                    <a:pt x="221" y="23"/>
                  </a:lnTo>
                  <a:lnTo>
                    <a:pt x="215" y="19"/>
                  </a:lnTo>
                  <a:lnTo>
                    <a:pt x="209" y="15"/>
                  </a:lnTo>
                  <a:lnTo>
                    <a:pt x="205" y="13"/>
                  </a:lnTo>
                  <a:lnTo>
                    <a:pt x="204" y="13"/>
                  </a:lnTo>
                  <a:lnTo>
                    <a:pt x="196" y="6"/>
                  </a:lnTo>
                  <a:lnTo>
                    <a:pt x="188" y="2"/>
                  </a:lnTo>
                  <a:lnTo>
                    <a:pt x="181" y="0"/>
                  </a:lnTo>
                  <a:lnTo>
                    <a:pt x="175" y="2"/>
                  </a:lnTo>
                  <a:lnTo>
                    <a:pt x="169" y="4"/>
                  </a:lnTo>
                  <a:lnTo>
                    <a:pt x="165" y="8"/>
                  </a:lnTo>
                  <a:lnTo>
                    <a:pt x="161" y="10"/>
                  </a:lnTo>
                  <a:lnTo>
                    <a:pt x="161" y="12"/>
                  </a:lnTo>
                  <a:lnTo>
                    <a:pt x="158" y="17"/>
                  </a:lnTo>
                  <a:lnTo>
                    <a:pt x="152" y="21"/>
                  </a:lnTo>
                  <a:lnTo>
                    <a:pt x="146" y="23"/>
                  </a:lnTo>
                  <a:lnTo>
                    <a:pt x="140" y="25"/>
                  </a:lnTo>
                  <a:lnTo>
                    <a:pt x="136" y="25"/>
                  </a:lnTo>
                  <a:lnTo>
                    <a:pt x="133" y="25"/>
                  </a:lnTo>
                  <a:lnTo>
                    <a:pt x="129" y="25"/>
                  </a:lnTo>
                  <a:lnTo>
                    <a:pt x="115" y="17"/>
                  </a:lnTo>
                  <a:lnTo>
                    <a:pt x="106" y="12"/>
                  </a:lnTo>
                  <a:lnTo>
                    <a:pt x="98" y="12"/>
                  </a:lnTo>
                  <a:lnTo>
                    <a:pt x="90" y="12"/>
                  </a:lnTo>
                  <a:lnTo>
                    <a:pt x="87" y="15"/>
                  </a:lnTo>
                  <a:lnTo>
                    <a:pt x="83" y="17"/>
                  </a:lnTo>
                  <a:lnTo>
                    <a:pt x="81" y="19"/>
                  </a:lnTo>
                  <a:lnTo>
                    <a:pt x="81" y="21"/>
                  </a:lnTo>
                  <a:lnTo>
                    <a:pt x="79" y="27"/>
                  </a:lnTo>
                  <a:lnTo>
                    <a:pt x="73" y="33"/>
                  </a:lnTo>
                  <a:lnTo>
                    <a:pt x="69" y="40"/>
                  </a:lnTo>
                  <a:lnTo>
                    <a:pt x="63" y="46"/>
                  </a:lnTo>
                  <a:lnTo>
                    <a:pt x="58" y="54"/>
                  </a:lnTo>
                  <a:lnTo>
                    <a:pt x="54" y="58"/>
                  </a:lnTo>
                  <a:lnTo>
                    <a:pt x="50" y="61"/>
                  </a:lnTo>
                  <a:lnTo>
                    <a:pt x="48" y="63"/>
                  </a:lnTo>
                  <a:lnTo>
                    <a:pt x="35" y="77"/>
                  </a:lnTo>
                  <a:lnTo>
                    <a:pt x="23" y="88"/>
                  </a:lnTo>
                  <a:lnTo>
                    <a:pt x="14" y="98"/>
                  </a:lnTo>
                  <a:lnTo>
                    <a:pt x="8" y="108"/>
                  </a:lnTo>
                  <a:lnTo>
                    <a:pt x="4" y="117"/>
                  </a:lnTo>
                  <a:lnTo>
                    <a:pt x="2" y="125"/>
                  </a:lnTo>
                  <a:lnTo>
                    <a:pt x="0" y="132"/>
                  </a:lnTo>
                  <a:lnTo>
                    <a:pt x="0" y="138"/>
                  </a:lnTo>
                  <a:lnTo>
                    <a:pt x="4" y="148"/>
                  </a:lnTo>
                  <a:lnTo>
                    <a:pt x="10" y="156"/>
                  </a:lnTo>
                  <a:lnTo>
                    <a:pt x="14" y="159"/>
                  </a:lnTo>
                  <a:lnTo>
                    <a:pt x="16" y="161"/>
                  </a:lnTo>
                  <a:lnTo>
                    <a:pt x="21" y="165"/>
                  </a:lnTo>
                  <a:lnTo>
                    <a:pt x="27" y="171"/>
                  </a:lnTo>
                  <a:lnTo>
                    <a:pt x="33" y="179"/>
                  </a:lnTo>
                  <a:lnTo>
                    <a:pt x="37" y="184"/>
                  </a:lnTo>
                  <a:lnTo>
                    <a:pt x="40" y="192"/>
                  </a:lnTo>
                  <a:lnTo>
                    <a:pt x="42" y="196"/>
                  </a:lnTo>
                  <a:lnTo>
                    <a:pt x="44" y="200"/>
                  </a:lnTo>
                  <a:lnTo>
                    <a:pt x="44" y="202"/>
                  </a:lnTo>
                  <a:lnTo>
                    <a:pt x="48" y="211"/>
                  </a:lnTo>
                  <a:lnTo>
                    <a:pt x="56" y="221"/>
                  </a:lnTo>
                  <a:lnTo>
                    <a:pt x="65" y="228"/>
                  </a:lnTo>
                  <a:lnTo>
                    <a:pt x="77" y="234"/>
                  </a:lnTo>
                  <a:lnTo>
                    <a:pt x="88" y="238"/>
                  </a:lnTo>
                  <a:lnTo>
                    <a:pt x="98" y="242"/>
                  </a:lnTo>
                  <a:lnTo>
                    <a:pt x="104" y="244"/>
                  </a:lnTo>
                  <a:lnTo>
                    <a:pt x="108" y="244"/>
                  </a:lnTo>
                  <a:lnTo>
                    <a:pt x="115" y="250"/>
                  </a:lnTo>
                  <a:lnTo>
                    <a:pt x="119" y="257"/>
                  </a:lnTo>
                  <a:lnTo>
                    <a:pt x="121" y="269"/>
                  </a:lnTo>
                  <a:lnTo>
                    <a:pt x="119" y="280"/>
                  </a:lnTo>
                  <a:lnTo>
                    <a:pt x="111" y="307"/>
                  </a:lnTo>
                  <a:lnTo>
                    <a:pt x="100" y="338"/>
                  </a:lnTo>
                  <a:lnTo>
                    <a:pt x="85" y="367"/>
                  </a:lnTo>
                  <a:lnTo>
                    <a:pt x="69" y="392"/>
                  </a:lnTo>
                  <a:lnTo>
                    <a:pt x="60" y="409"/>
                  </a:lnTo>
                  <a:lnTo>
                    <a:pt x="54" y="415"/>
                  </a:lnTo>
                  <a:lnTo>
                    <a:pt x="56" y="415"/>
                  </a:lnTo>
                  <a:lnTo>
                    <a:pt x="62" y="413"/>
                  </a:lnTo>
                  <a:lnTo>
                    <a:pt x="69" y="409"/>
                  </a:lnTo>
                  <a:lnTo>
                    <a:pt x="79" y="405"/>
                  </a:lnTo>
                  <a:lnTo>
                    <a:pt x="90" y="399"/>
                  </a:lnTo>
                  <a:lnTo>
                    <a:pt x="102" y="394"/>
                  </a:lnTo>
                  <a:lnTo>
                    <a:pt x="111" y="386"/>
                  </a:lnTo>
                  <a:lnTo>
                    <a:pt x="121" y="378"/>
                  </a:lnTo>
                  <a:lnTo>
                    <a:pt x="123" y="376"/>
                  </a:lnTo>
                  <a:lnTo>
                    <a:pt x="129" y="371"/>
                  </a:lnTo>
                  <a:lnTo>
                    <a:pt x="138" y="363"/>
                  </a:lnTo>
                  <a:lnTo>
                    <a:pt x="148" y="355"/>
                  </a:lnTo>
                  <a:lnTo>
                    <a:pt x="159" y="347"/>
                  </a:lnTo>
                  <a:lnTo>
                    <a:pt x="173" y="342"/>
                  </a:lnTo>
                  <a:lnTo>
                    <a:pt x="181" y="340"/>
                  </a:lnTo>
                  <a:lnTo>
                    <a:pt x="186" y="340"/>
                  </a:lnTo>
                  <a:lnTo>
                    <a:pt x="192" y="340"/>
                  </a:lnTo>
                  <a:lnTo>
                    <a:pt x="200" y="342"/>
                  </a:lnTo>
                  <a:close/>
                </a:path>
              </a:pathLst>
            </a:custGeom>
            <a:solidFill>
              <a:srgbClr val="FFF2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0" name="Freeform 286"/>
            <p:cNvSpPr/>
            <p:nvPr/>
          </p:nvSpPr>
          <p:spPr bwMode="auto">
            <a:xfrm>
              <a:off x="3604" y="1590"/>
              <a:ext cx="341" cy="387"/>
            </a:xfrm>
            <a:custGeom>
              <a:avLst/>
              <a:gdLst>
                <a:gd name="T0" fmla="*/ 155 w 341"/>
                <a:gd name="T1" fmla="*/ 3 h 387"/>
                <a:gd name="T2" fmla="*/ 167 w 341"/>
                <a:gd name="T3" fmla="*/ 2 h 387"/>
                <a:gd name="T4" fmla="*/ 165 w 341"/>
                <a:gd name="T5" fmla="*/ 17 h 387"/>
                <a:gd name="T6" fmla="*/ 163 w 341"/>
                <a:gd name="T7" fmla="*/ 34 h 387"/>
                <a:gd name="T8" fmla="*/ 178 w 341"/>
                <a:gd name="T9" fmla="*/ 61 h 387"/>
                <a:gd name="T10" fmla="*/ 199 w 341"/>
                <a:gd name="T11" fmla="*/ 67 h 387"/>
                <a:gd name="T12" fmla="*/ 213 w 341"/>
                <a:gd name="T13" fmla="*/ 76 h 387"/>
                <a:gd name="T14" fmla="*/ 228 w 341"/>
                <a:gd name="T15" fmla="*/ 101 h 387"/>
                <a:gd name="T16" fmla="*/ 251 w 341"/>
                <a:gd name="T17" fmla="*/ 97 h 387"/>
                <a:gd name="T18" fmla="*/ 257 w 341"/>
                <a:gd name="T19" fmla="*/ 82 h 387"/>
                <a:gd name="T20" fmla="*/ 263 w 341"/>
                <a:gd name="T21" fmla="*/ 76 h 387"/>
                <a:gd name="T22" fmla="*/ 268 w 341"/>
                <a:gd name="T23" fmla="*/ 69 h 387"/>
                <a:gd name="T24" fmla="*/ 263 w 341"/>
                <a:gd name="T25" fmla="*/ 48 h 387"/>
                <a:gd name="T26" fmla="*/ 257 w 341"/>
                <a:gd name="T27" fmla="*/ 32 h 387"/>
                <a:gd name="T28" fmla="*/ 274 w 341"/>
                <a:gd name="T29" fmla="*/ 42 h 387"/>
                <a:gd name="T30" fmla="*/ 297 w 341"/>
                <a:gd name="T31" fmla="*/ 42 h 387"/>
                <a:gd name="T32" fmla="*/ 312 w 341"/>
                <a:gd name="T33" fmla="*/ 40 h 387"/>
                <a:gd name="T34" fmla="*/ 324 w 341"/>
                <a:gd name="T35" fmla="*/ 46 h 387"/>
                <a:gd name="T36" fmla="*/ 337 w 341"/>
                <a:gd name="T37" fmla="*/ 48 h 387"/>
                <a:gd name="T38" fmla="*/ 337 w 341"/>
                <a:gd name="T39" fmla="*/ 53 h 387"/>
                <a:gd name="T40" fmla="*/ 320 w 341"/>
                <a:gd name="T41" fmla="*/ 59 h 387"/>
                <a:gd name="T42" fmla="*/ 301 w 341"/>
                <a:gd name="T43" fmla="*/ 84 h 387"/>
                <a:gd name="T44" fmla="*/ 288 w 341"/>
                <a:gd name="T45" fmla="*/ 115 h 387"/>
                <a:gd name="T46" fmla="*/ 305 w 341"/>
                <a:gd name="T47" fmla="*/ 103 h 387"/>
                <a:gd name="T48" fmla="*/ 322 w 341"/>
                <a:gd name="T49" fmla="*/ 101 h 387"/>
                <a:gd name="T50" fmla="*/ 320 w 341"/>
                <a:gd name="T51" fmla="*/ 115 h 387"/>
                <a:gd name="T52" fmla="*/ 309 w 341"/>
                <a:gd name="T53" fmla="*/ 124 h 387"/>
                <a:gd name="T54" fmla="*/ 278 w 341"/>
                <a:gd name="T55" fmla="*/ 188 h 387"/>
                <a:gd name="T56" fmla="*/ 257 w 341"/>
                <a:gd name="T57" fmla="*/ 234 h 387"/>
                <a:gd name="T58" fmla="*/ 232 w 341"/>
                <a:gd name="T59" fmla="*/ 236 h 387"/>
                <a:gd name="T60" fmla="*/ 209 w 341"/>
                <a:gd name="T61" fmla="*/ 245 h 387"/>
                <a:gd name="T62" fmla="*/ 180 w 341"/>
                <a:gd name="T63" fmla="*/ 253 h 387"/>
                <a:gd name="T64" fmla="*/ 151 w 341"/>
                <a:gd name="T65" fmla="*/ 255 h 387"/>
                <a:gd name="T66" fmla="*/ 126 w 341"/>
                <a:gd name="T67" fmla="*/ 295 h 387"/>
                <a:gd name="T68" fmla="*/ 138 w 341"/>
                <a:gd name="T69" fmla="*/ 353 h 387"/>
                <a:gd name="T70" fmla="*/ 155 w 341"/>
                <a:gd name="T71" fmla="*/ 368 h 387"/>
                <a:gd name="T72" fmla="*/ 161 w 341"/>
                <a:gd name="T73" fmla="*/ 384 h 387"/>
                <a:gd name="T74" fmla="*/ 146 w 341"/>
                <a:gd name="T75" fmla="*/ 380 h 387"/>
                <a:gd name="T76" fmla="*/ 124 w 341"/>
                <a:gd name="T77" fmla="*/ 362 h 387"/>
                <a:gd name="T78" fmla="*/ 103 w 341"/>
                <a:gd name="T79" fmla="*/ 351 h 387"/>
                <a:gd name="T80" fmla="*/ 94 w 341"/>
                <a:gd name="T81" fmla="*/ 332 h 387"/>
                <a:gd name="T82" fmla="*/ 78 w 341"/>
                <a:gd name="T83" fmla="*/ 309 h 387"/>
                <a:gd name="T84" fmla="*/ 67 w 341"/>
                <a:gd name="T85" fmla="*/ 289 h 387"/>
                <a:gd name="T86" fmla="*/ 57 w 341"/>
                <a:gd name="T87" fmla="*/ 266 h 387"/>
                <a:gd name="T88" fmla="*/ 44 w 341"/>
                <a:gd name="T89" fmla="*/ 251 h 387"/>
                <a:gd name="T90" fmla="*/ 9 w 341"/>
                <a:gd name="T91" fmla="*/ 234 h 387"/>
                <a:gd name="T92" fmla="*/ 0 w 341"/>
                <a:gd name="T93" fmla="*/ 211 h 387"/>
                <a:gd name="T94" fmla="*/ 4 w 341"/>
                <a:gd name="T95" fmla="*/ 184 h 387"/>
                <a:gd name="T96" fmla="*/ 5 w 341"/>
                <a:gd name="T97" fmla="*/ 159 h 387"/>
                <a:gd name="T98" fmla="*/ 13 w 341"/>
                <a:gd name="T99" fmla="*/ 153 h 387"/>
                <a:gd name="T100" fmla="*/ 27 w 341"/>
                <a:gd name="T101" fmla="*/ 153 h 387"/>
                <a:gd name="T102" fmla="*/ 38 w 341"/>
                <a:gd name="T103" fmla="*/ 140 h 387"/>
                <a:gd name="T104" fmla="*/ 32 w 341"/>
                <a:gd name="T105" fmla="*/ 107 h 387"/>
                <a:gd name="T106" fmla="*/ 21 w 341"/>
                <a:gd name="T107" fmla="*/ 61 h 387"/>
                <a:gd name="T108" fmla="*/ 15 w 341"/>
                <a:gd name="T109" fmla="*/ 30 h 387"/>
                <a:gd name="T110" fmla="*/ 30 w 341"/>
                <a:gd name="T111" fmla="*/ 7 h 387"/>
                <a:gd name="T112" fmla="*/ 55 w 341"/>
                <a:gd name="T113" fmla="*/ 9 h 387"/>
                <a:gd name="T114" fmla="*/ 78 w 341"/>
                <a:gd name="T115" fmla="*/ 5 h 387"/>
                <a:gd name="T116" fmla="*/ 107 w 341"/>
                <a:gd name="T117" fmla="*/ 9 h 387"/>
                <a:gd name="T118" fmla="*/ 124 w 341"/>
                <a:gd name="T119" fmla="*/ 21 h 387"/>
                <a:gd name="T120" fmla="*/ 136 w 341"/>
                <a:gd name="T121" fmla="*/ 19 h 387"/>
                <a:gd name="T122" fmla="*/ 146 w 341"/>
                <a:gd name="T123" fmla="*/ 15 h 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1"/>
                <a:gd name="T187" fmla="*/ 0 h 387"/>
                <a:gd name="T188" fmla="*/ 341 w 341"/>
                <a:gd name="T189" fmla="*/ 387 h 3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1" h="387">
                  <a:moveTo>
                    <a:pt x="147" y="15"/>
                  </a:moveTo>
                  <a:lnTo>
                    <a:pt x="149" y="13"/>
                  </a:lnTo>
                  <a:lnTo>
                    <a:pt x="151" y="11"/>
                  </a:lnTo>
                  <a:lnTo>
                    <a:pt x="153" y="9"/>
                  </a:lnTo>
                  <a:lnTo>
                    <a:pt x="155" y="5"/>
                  </a:lnTo>
                  <a:lnTo>
                    <a:pt x="155" y="3"/>
                  </a:lnTo>
                  <a:lnTo>
                    <a:pt x="157" y="2"/>
                  </a:lnTo>
                  <a:lnTo>
                    <a:pt x="163" y="0"/>
                  </a:lnTo>
                  <a:lnTo>
                    <a:pt x="165" y="0"/>
                  </a:lnTo>
                  <a:lnTo>
                    <a:pt x="167" y="2"/>
                  </a:lnTo>
                  <a:lnTo>
                    <a:pt x="169" y="5"/>
                  </a:lnTo>
                  <a:lnTo>
                    <a:pt x="169" y="7"/>
                  </a:lnTo>
                  <a:lnTo>
                    <a:pt x="169" y="11"/>
                  </a:lnTo>
                  <a:lnTo>
                    <a:pt x="167" y="13"/>
                  </a:lnTo>
                  <a:lnTo>
                    <a:pt x="167" y="15"/>
                  </a:lnTo>
                  <a:lnTo>
                    <a:pt x="165" y="17"/>
                  </a:lnTo>
                  <a:lnTo>
                    <a:pt x="163" y="19"/>
                  </a:lnTo>
                  <a:lnTo>
                    <a:pt x="163" y="23"/>
                  </a:lnTo>
                  <a:lnTo>
                    <a:pt x="163" y="26"/>
                  </a:lnTo>
                  <a:lnTo>
                    <a:pt x="163" y="30"/>
                  </a:lnTo>
                  <a:lnTo>
                    <a:pt x="163" y="32"/>
                  </a:lnTo>
                  <a:lnTo>
                    <a:pt x="163" y="34"/>
                  </a:lnTo>
                  <a:lnTo>
                    <a:pt x="163" y="36"/>
                  </a:lnTo>
                  <a:lnTo>
                    <a:pt x="165" y="44"/>
                  </a:lnTo>
                  <a:lnTo>
                    <a:pt x="167" y="50"/>
                  </a:lnTo>
                  <a:lnTo>
                    <a:pt x="170" y="55"/>
                  </a:lnTo>
                  <a:lnTo>
                    <a:pt x="174" y="57"/>
                  </a:lnTo>
                  <a:lnTo>
                    <a:pt x="178" y="61"/>
                  </a:lnTo>
                  <a:lnTo>
                    <a:pt x="182" y="63"/>
                  </a:lnTo>
                  <a:lnTo>
                    <a:pt x="184" y="63"/>
                  </a:lnTo>
                  <a:lnTo>
                    <a:pt x="186" y="63"/>
                  </a:lnTo>
                  <a:lnTo>
                    <a:pt x="190" y="63"/>
                  </a:lnTo>
                  <a:lnTo>
                    <a:pt x="195" y="65"/>
                  </a:lnTo>
                  <a:lnTo>
                    <a:pt x="199" y="67"/>
                  </a:lnTo>
                  <a:lnTo>
                    <a:pt x="203" y="69"/>
                  </a:lnTo>
                  <a:lnTo>
                    <a:pt x="207" y="71"/>
                  </a:lnTo>
                  <a:lnTo>
                    <a:pt x="209" y="73"/>
                  </a:lnTo>
                  <a:lnTo>
                    <a:pt x="211" y="73"/>
                  </a:lnTo>
                  <a:lnTo>
                    <a:pt x="211" y="74"/>
                  </a:lnTo>
                  <a:lnTo>
                    <a:pt x="213" y="76"/>
                  </a:lnTo>
                  <a:lnTo>
                    <a:pt x="215" y="80"/>
                  </a:lnTo>
                  <a:lnTo>
                    <a:pt x="218" y="86"/>
                  </a:lnTo>
                  <a:lnTo>
                    <a:pt x="222" y="90"/>
                  </a:lnTo>
                  <a:lnTo>
                    <a:pt x="224" y="94"/>
                  </a:lnTo>
                  <a:lnTo>
                    <a:pt x="226" y="97"/>
                  </a:lnTo>
                  <a:lnTo>
                    <a:pt x="228" y="101"/>
                  </a:lnTo>
                  <a:lnTo>
                    <a:pt x="230" y="101"/>
                  </a:lnTo>
                  <a:lnTo>
                    <a:pt x="236" y="107"/>
                  </a:lnTo>
                  <a:lnTo>
                    <a:pt x="241" y="107"/>
                  </a:lnTo>
                  <a:lnTo>
                    <a:pt x="245" y="105"/>
                  </a:lnTo>
                  <a:lnTo>
                    <a:pt x="249" y="101"/>
                  </a:lnTo>
                  <a:lnTo>
                    <a:pt x="251" y="97"/>
                  </a:lnTo>
                  <a:lnTo>
                    <a:pt x="253" y="94"/>
                  </a:lnTo>
                  <a:lnTo>
                    <a:pt x="255" y="90"/>
                  </a:lnTo>
                  <a:lnTo>
                    <a:pt x="255" y="88"/>
                  </a:lnTo>
                  <a:lnTo>
                    <a:pt x="255" y="86"/>
                  </a:lnTo>
                  <a:lnTo>
                    <a:pt x="255" y="84"/>
                  </a:lnTo>
                  <a:lnTo>
                    <a:pt x="257" y="82"/>
                  </a:lnTo>
                  <a:lnTo>
                    <a:pt x="259" y="80"/>
                  </a:lnTo>
                  <a:lnTo>
                    <a:pt x="259" y="78"/>
                  </a:lnTo>
                  <a:lnTo>
                    <a:pt x="261" y="78"/>
                  </a:lnTo>
                  <a:lnTo>
                    <a:pt x="263" y="76"/>
                  </a:lnTo>
                  <a:lnTo>
                    <a:pt x="264" y="74"/>
                  </a:lnTo>
                  <a:lnTo>
                    <a:pt x="266" y="73"/>
                  </a:lnTo>
                  <a:lnTo>
                    <a:pt x="268" y="71"/>
                  </a:lnTo>
                  <a:lnTo>
                    <a:pt x="268" y="69"/>
                  </a:lnTo>
                  <a:lnTo>
                    <a:pt x="270" y="65"/>
                  </a:lnTo>
                  <a:lnTo>
                    <a:pt x="270" y="61"/>
                  </a:lnTo>
                  <a:lnTo>
                    <a:pt x="268" y="55"/>
                  </a:lnTo>
                  <a:lnTo>
                    <a:pt x="264" y="51"/>
                  </a:lnTo>
                  <a:lnTo>
                    <a:pt x="263" y="48"/>
                  </a:lnTo>
                  <a:lnTo>
                    <a:pt x="261" y="44"/>
                  </a:lnTo>
                  <a:lnTo>
                    <a:pt x="259" y="40"/>
                  </a:lnTo>
                  <a:lnTo>
                    <a:pt x="257" y="40"/>
                  </a:lnTo>
                  <a:lnTo>
                    <a:pt x="255" y="36"/>
                  </a:lnTo>
                  <a:lnTo>
                    <a:pt x="255" y="32"/>
                  </a:lnTo>
                  <a:lnTo>
                    <a:pt x="257" y="32"/>
                  </a:lnTo>
                  <a:lnTo>
                    <a:pt x="261" y="34"/>
                  </a:lnTo>
                  <a:lnTo>
                    <a:pt x="263" y="34"/>
                  </a:lnTo>
                  <a:lnTo>
                    <a:pt x="266" y="36"/>
                  </a:lnTo>
                  <a:lnTo>
                    <a:pt x="268" y="38"/>
                  </a:lnTo>
                  <a:lnTo>
                    <a:pt x="274" y="42"/>
                  </a:lnTo>
                  <a:lnTo>
                    <a:pt x="280" y="44"/>
                  </a:lnTo>
                  <a:lnTo>
                    <a:pt x="286" y="44"/>
                  </a:lnTo>
                  <a:lnTo>
                    <a:pt x="289" y="44"/>
                  </a:lnTo>
                  <a:lnTo>
                    <a:pt x="291" y="44"/>
                  </a:lnTo>
                  <a:lnTo>
                    <a:pt x="295" y="42"/>
                  </a:lnTo>
                  <a:lnTo>
                    <a:pt x="297" y="42"/>
                  </a:lnTo>
                  <a:lnTo>
                    <a:pt x="301" y="38"/>
                  </a:lnTo>
                  <a:lnTo>
                    <a:pt x="305" y="38"/>
                  </a:lnTo>
                  <a:lnTo>
                    <a:pt x="307" y="38"/>
                  </a:lnTo>
                  <a:lnTo>
                    <a:pt x="311" y="38"/>
                  </a:lnTo>
                  <a:lnTo>
                    <a:pt x="312" y="40"/>
                  </a:lnTo>
                  <a:lnTo>
                    <a:pt x="314" y="40"/>
                  </a:lnTo>
                  <a:lnTo>
                    <a:pt x="314" y="42"/>
                  </a:lnTo>
                  <a:lnTo>
                    <a:pt x="318" y="44"/>
                  </a:lnTo>
                  <a:lnTo>
                    <a:pt x="320" y="46"/>
                  </a:lnTo>
                  <a:lnTo>
                    <a:pt x="324" y="46"/>
                  </a:lnTo>
                  <a:lnTo>
                    <a:pt x="326" y="46"/>
                  </a:lnTo>
                  <a:lnTo>
                    <a:pt x="328" y="46"/>
                  </a:lnTo>
                  <a:lnTo>
                    <a:pt x="330" y="46"/>
                  </a:lnTo>
                  <a:lnTo>
                    <a:pt x="332" y="46"/>
                  </a:lnTo>
                  <a:lnTo>
                    <a:pt x="337" y="48"/>
                  </a:lnTo>
                  <a:lnTo>
                    <a:pt x="341" y="48"/>
                  </a:lnTo>
                  <a:lnTo>
                    <a:pt x="341" y="50"/>
                  </a:lnTo>
                  <a:lnTo>
                    <a:pt x="341" y="51"/>
                  </a:lnTo>
                  <a:lnTo>
                    <a:pt x="339" y="51"/>
                  </a:lnTo>
                  <a:lnTo>
                    <a:pt x="337" y="53"/>
                  </a:lnTo>
                  <a:lnTo>
                    <a:pt x="335" y="53"/>
                  </a:lnTo>
                  <a:lnTo>
                    <a:pt x="332" y="53"/>
                  </a:lnTo>
                  <a:lnTo>
                    <a:pt x="328" y="53"/>
                  </a:lnTo>
                  <a:lnTo>
                    <a:pt x="324" y="55"/>
                  </a:lnTo>
                  <a:lnTo>
                    <a:pt x="322" y="57"/>
                  </a:lnTo>
                  <a:lnTo>
                    <a:pt x="320" y="59"/>
                  </a:lnTo>
                  <a:lnTo>
                    <a:pt x="318" y="61"/>
                  </a:lnTo>
                  <a:lnTo>
                    <a:pt x="312" y="67"/>
                  </a:lnTo>
                  <a:lnTo>
                    <a:pt x="307" y="74"/>
                  </a:lnTo>
                  <a:lnTo>
                    <a:pt x="301" y="84"/>
                  </a:lnTo>
                  <a:lnTo>
                    <a:pt x="297" y="94"/>
                  </a:lnTo>
                  <a:lnTo>
                    <a:pt x="291" y="103"/>
                  </a:lnTo>
                  <a:lnTo>
                    <a:pt x="288" y="111"/>
                  </a:lnTo>
                  <a:lnTo>
                    <a:pt x="286" y="117"/>
                  </a:lnTo>
                  <a:lnTo>
                    <a:pt x="286" y="119"/>
                  </a:lnTo>
                  <a:lnTo>
                    <a:pt x="288" y="115"/>
                  </a:lnTo>
                  <a:lnTo>
                    <a:pt x="289" y="113"/>
                  </a:lnTo>
                  <a:lnTo>
                    <a:pt x="293" y="109"/>
                  </a:lnTo>
                  <a:lnTo>
                    <a:pt x="297" y="107"/>
                  </a:lnTo>
                  <a:lnTo>
                    <a:pt x="301" y="105"/>
                  </a:lnTo>
                  <a:lnTo>
                    <a:pt x="303" y="105"/>
                  </a:lnTo>
                  <a:lnTo>
                    <a:pt x="305" y="103"/>
                  </a:lnTo>
                  <a:lnTo>
                    <a:pt x="307" y="103"/>
                  </a:lnTo>
                  <a:lnTo>
                    <a:pt x="311" y="101"/>
                  </a:lnTo>
                  <a:lnTo>
                    <a:pt x="314" y="99"/>
                  </a:lnTo>
                  <a:lnTo>
                    <a:pt x="318" y="99"/>
                  </a:lnTo>
                  <a:lnTo>
                    <a:pt x="320" y="99"/>
                  </a:lnTo>
                  <a:lnTo>
                    <a:pt x="322" y="101"/>
                  </a:lnTo>
                  <a:lnTo>
                    <a:pt x="324" y="103"/>
                  </a:lnTo>
                  <a:lnTo>
                    <a:pt x="324" y="109"/>
                  </a:lnTo>
                  <a:lnTo>
                    <a:pt x="322" y="113"/>
                  </a:lnTo>
                  <a:lnTo>
                    <a:pt x="320" y="115"/>
                  </a:lnTo>
                  <a:lnTo>
                    <a:pt x="318" y="119"/>
                  </a:lnTo>
                  <a:lnTo>
                    <a:pt x="316" y="121"/>
                  </a:lnTo>
                  <a:lnTo>
                    <a:pt x="314" y="121"/>
                  </a:lnTo>
                  <a:lnTo>
                    <a:pt x="314" y="122"/>
                  </a:lnTo>
                  <a:lnTo>
                    <a:pt x="309" y="124"/>
                  </a:lnTo>
                  <a:lnTo>
                    <a:pt x="305" y="128"/>
                  </a:lnTo>
                  <a:lnTo>
                    <a:pt x="301" y="134"/>
                  </a:lnTo>
                  <a:lnTo>
                    <a:pt x="297" y="140"/>
                  </a:lnTo>
                  <a:lnTo>
                    <a:pt x="289" y="155"/>
                  </a:lnTo>
                  <a:lnTo>
                    <a:pt x="284" y="172"/>
                  </a:lnTo>
                  <a:lnTo>
                    <a:pt x="278" y="188"/>
                  </a:lnTo>
                  <a:lnTo>
                    <a:pt x="274" y="203"/>
                  </a:lnTo>
                  <a:lnTo>
                    <a:pt x="272" y="213"/>
                  </a:lnTo>
                  <a:lnTo>
                    <a:pt x="272" y="217"/>
                  </a:lnTo>
                  <a:lnTo>
                    <a:pt x="268" y="224"/>
                  </a:lnTo>
                  <a:lnTo>
                    <a:pt x="263" y="230"/>
                  </a:lnTo>
                  <a:lnTo>
                    <a:pt x="257" y="234"/>
                  </a:lnTo>
                  <a:lnTo>
                    <a:pt x="251" y="236"/>
                  </a:lnTo>
                  <a:lnTo>
                    <a:pt x="247" y="236"/>
                  </a:lnTo>
                  <a:lnTo>
                    <a:pt x="241" y="236"/>
                  </a:lnTo>
                  <a:lnTo>
                    <a:pt x="240" y="236"/>
                  </a:lnTo>
                  <a:lnTo>
                    <a:pt x="238" y="236"/>
                  </a:lnTo>
                  <a:lnTo>
                    <a:pt x="232" y="236"/>
                  </a:lnTo>
                  <a:lnTo>
                    <a:pt x="226" y="236"/>
                  </a:lnTo>
                  <a:lnTo>
                    <a:pt x="220" y="238"/>
                  </a:lnTo>
                  <a:lnTo>
                    <a:pt x="217" y="240"/>
                  </a:lnTo>
                  <a:lnTo>
                    <a:pt x="215" y="241"/>
                  </a:lnTo>
                  <a:lnTo>
                    <a:pt x="211" y="243"/>
                  </a:lnTo>
                  <a:lnTo>
                    <a:pt x="209" y="245"/>
                  </a:lnTo>
                  <a:lnTo>
                    <a:pt x="203" y="249"/>
                  </a:lnTo>
                  <a:lnTo>
                    <a:pt x="197" y="251"/>
                  </a:lnTo>
                  <a:lnTo>
                    <a:pt x="192" y="253"/>
                  </a:lnTo>
                  <a:lnTo>
                    <a:pt x="186" y="253"/>
                  </a:lnTo>
                  <a:lnTo>
                    <a:pt x="180" y="253"/>
                  </a:lnTo>
                  <a:lnTo>
                    <a:pt x="176" y="253"/>
                  </a:lnTo>
                  <a:lnTo>
                    <a:pt x="174" y="253"/>
                  </a:lnTo>
                  <a:lnTo>
                    <a:pt x="172" y="251"/>
                  </a:lnTo>
                  <a:lnTo>
                    <a:pt x="165" y="251"/>
                  </a:lnTo>
                  <a:lnTo>
                    <a:pt x="157" y="253"/>
                  </a:lnTo>
                  <a:lnTo>
                    <a:pt x="151" y="255"/>
                  </a:lnTo>
                  <a:lnTo>
                    <a:pt x="146" y="257"/>
                  </a:lnTo>
                  <a:lnTo>
                    <a:pt x="138" y="265"/>
                  </a:lnTo>
                  <a:lnTo>
                    <a:pt x="132" y="274"/>
                  </a:lnTo>
                  <a:lnTo>
                    <a:pt x="128" y="282"/>
                  </a:lnTo>
                  <a:lnTo>
                    <a:pt x="126" y="289"/>
                  </a:lnTo>
                  <a:lnTo>
                    <a:pt x="126" y="295"/>
                  </a:lnTo>
                  <a:lnTo>
                    <a:pt x="126" y="299"/>
                  </a:lnTo>
                  <a:lnTo>
                    <a:pt x="124" y="314"/>
                  </a:lnTo>
                  <a:lnTo>
                    <a:pt x="124" y="328"/>
                  </a:lnTo>
                  <a:lnTo>
                    <a:pt x="128" y="339"/>
                  </a:lnTo>
                  <a:lnTo>
                    <a:pt x="132" y="347"/>
                  </a:lnTo>
                  <a:lnTo>
                    <a:pt x="138" y="353"/>
                  </a:lnTo>
                  <a:lnTo>
                    <a:pt x="142" y="359"/>
                  </a:lnTo>
                  <a:lnTo>
                    <a:pt x="144" y="360"/>
                  </a:lnTo>
                  <a:lnTo>
                    <a:pt x="146" y="360"/>
                  </a:lnTo>
                  <a:lnTo>
                    <a:pt x="149" y="362"/>
                  </a:lnTo>
                  <a:lnTo>
                    <a:pt x="153" y="366"/>
                  </a:lnTo>
                  <a:lnTo>
                    <a:pt x="155" y="368"/>
                  </a:lnTo>
                  <a:lnTo>
                    <a:pt x="159" y="372"/>
                  </a:lnTo>
                  <a:lnTo>
                    <a:pt x="161" y="374"/>
                  </a:lnTo>
                  <a:lnTo>
                    <a:pt x="163" y="378"/>
                  </a:lnTo>
                  <a:lnTo>
                    <a:pt x="163" y="380"/>
                  </a:lnTo>
                  <a:lnTo>
                    <a:pt x="161" y="384"/>
                  </a:lnTo>
                  <a:lnTo>
                    <a:pt x="159" y="387"/>
                  </a:lnTo>
                  <a:lnTo>
                    <a:pt x="157" y="387"/>
                  </a:lnTo>
                  <a:lnTo>
                    <a:pt x="153" y="385"/>
                  </a:lnTo>
                  <a:lnTo>
                    <a:pt x="151" y="384"/>
                  </a:lnTo>
                  <a:lnTo>
                    <a:pt x="147" y="382"/>
                  </a:lnTo>
                  <a:lnTo>
                    <a:pt x="146" y="380"/>
                  </a:lnTo>
                  <a:lnTo>
                    <a:pt x="142" y="374"/>
                  </a:lnTo>
                  <a:lnTo>
                    <a:pt x="138" y="370"/>
                  </a:lnTo>
                  <a:lnTo>
                    <a:pt x="134" y="366"/>
                  </a:lnTo>
                  <a:lnTo>
                    <a:pt x="130" y="364"/>
                  </a:lnTo>
                  <a:lnTo>
                    <a:pt x="124" y="362"/>
                  </a:lnTo>
                  <a:lnTo>
                    <a:pt x="121" y="360"/>
                  </a:lnTo>
                  <a:lnTo>
                    <a:pt x="119" y="359"/>
                  </a:lnTo>
                  <a:lnTo>
                    <a:pt x="111" y="357"/>
                  </a:lnTo>
                  <a:lnTo>
                    <a:pt x="107" y="355"/>
                  </a:lnTo>
                  <a:lnTo>
                    <a:pt x="103" y="351"/>
                  </a:lnTo>
                  <a:lnTo>
                    <a:pt x="101" y="347"/>
                  </a:lnTo>
                  <a:lnTo>
                    <a:pt x="99" y="343"/>
                  </a:lnTo>
                  <a:lnTo>
                    <a:pt x="98" y="341"/>
                  </a:lnTo>
                  <a:lnTo>
                    <a:pt x="98" y="339"/>
                  </a:lnTo>
                  <a:lnTo>
                    <a:pt x="98" y="337"/>
                  </a:lnTo>
                  <a:lnTo>
                    <a:pt x="94" y="332"/>
                  </a:lnTo>
                  <a:lnTo>
                    <a:pt x="92" y="326"/>
                  </a:lnTo>
                  <a:lnTo>
                    <a:pt x="88" y="320"/>
                  </a:lnTo>
                  <a:lnTo>
                    <a:pt x="84" y="316"/>
                  </a:lnTo>
                  <a:lnTo>
                    <a:pt x="82" y="312"/>
                  </a:lnTo>
                  <a:lnTo>
                    <a:pt x="80" y="309"/>
                  </a:lnTo>
                  <a:lnTo>
                    <a:pt x="78" y="309"/>
                  </a:lnTo>
                  <a:lnTo>
                    <a:pt x="78" y="307"/>
                  </a:lnTo>
                  <a:lnTo>
                    <a:pt x="75" y="305"/>
                  </a:lnTo>
                  <a:lnTo>
                    <a:pt x="73" y="301"/>
                  </a:lnTo>
                  <a:lnTo>
                    <a:pt x="71" y="297"/>
                  </a:lnTo>
                  <a:lnTo>
                    <a:pt x="69" y="293"/>
                  </a:lnTo>
                  <a:lnTo>
                    <a:pt x="67" y="289"/>
                  </a:lnTo>
                  <a:lnTo>
                    <a:pt x="65" y="286"/>
                  </a:lnTo>
                  <a:lnTo>
                    <a:pt x="65" y="284"/>
                  </a:lnTo>
                  <a:lnTo>
                    <a:pt x="61" y="278"/>
                  </a:lnTo>
                  <a:lnTo>
                    <a:pt x="59" y="272"/>
                  </a:lnTo>
                  <a:lnTo>
                    <a:pt x="57" y="266"/>
                  </a:lnTo>
                  <a:lnTo>
                    <a:pt x="55" y="263"/>
                  </a:lnTo>
                  <a:lnTo>
                    <a:pt x="53" y="261"/>
                  </a:lnTo>
                  <a:lnTo>
                    <a:pt x="52" y="259"/>
                  </a:lnTo>
                  <a:lnTo>
                    <a:pt x="50" y="257"/>
                  </a:lnTo>
                  <a:lnTo>
                    <a:pt x="44" y="251"/>
                  </a:lnTo>
                  <a:lnTo>
                    <a:pt x="38" y="247"/>
                  </a:lnTo>
                  <a:lnTo>
                    <a:pt x="30" y="243"/>
                  </a:lnTo>
                  <a:lnTo>
                    <a:pt x="23" y="240"/>
                  </a:lnTo>
                  <a:lnTo>
                    <a:pt x="17" y="238"/>
                  </a:lnTo>
                  <a:lnTo>
                    <a:pt x="11" y="234"/>
                  </a:lnTo>
                  <a:lnTo>
                    <a:pt x="9" y="234"/>
                  </a:lnTo>
                  <a:lnTo>
                    <a:pt x="7" y="232"/>
                  </a:lnTo>
                  <a:lnTo>
                    <a:pt x="4" y="230"/>
                  </a:lnTo>
                  <a:lnTo>
                    <a:pt x="2" y="226"/>
                  </a:lnTo>
                  <a:lnTo>
                    <a:pt x="0" y="220"/>
                  </a:lnTo>
                  <a:lnTo>
                    <a:pt x="0" y="217"/>
                  </a:lnTo>
                  <a:lnTo>
                    <a:pt x="0" y="211"/>
                  </a:lnTo>
                  <a:lnTo>
                    <a:pt x="0" y="207"/>
                  </a:lnTo>
                  <a:lnTo>
                    <a:pt x="0" y="203"/>
                  </a:lnTo>
                  <a:lnTo>
                    <a:pt x="0" y="201"/>
                  </a:lnTo>
                  <a:lnTo>
                    <a:pt x="2" y="195"/>
                  </a:lnTo>
                  <a:lnTo>
                    <a:pt x="4" y="190"/>
                  </a:lnTo>
                  <a:lnTo>
                    <a:pt x="4" y="184"/>
                  </a:lnTo>
                  <a:lnTo>
                    <a:pt x="5" y="178"/>
                  </a:lnTo>
                  <a:lnTo>
                    <a:pt x="5" y="172"/>
                  </a:lnTo>
                  <a:lnTo>
                    <a:pt x="5" y="167"/>
                  </a:lnTo>
                  <a:lnTo>
                    <a:pt x="5" y="165"/>
                  </a:lnTo>
                  <a:lnTo>
                    <a:pt x="5" y="163"/>
                  </a:lnTo>
                  <a:lnTo>
                    <a:pt x="5" y="159"/>
                  </a:lnTo>
                  <a:lnTo>
                    <a:pt x="5" y="155"/>
                  </a:lnTo>
                  <a:lnTo>
                    <a:pt x="7" y="153"/>
                  </a:lnTo>
                  <a:lnTo>
                    <a:pt x="9" y="153"/>
                  </a:lnTo>
                  <a:lnTo>
                    <a:pt x="11" y="151"/>
                  </a:lnTo>
                  <a:lnTo>
                    <a:pt x="13" y="153"/>
                  </a:lnTo>
                  <a:lnTo>
                    <a:pt x="17" y="153"/>
                  </a:lnTo>
                  <a:lnTo>
                    <a:pt x="19" y="155"/>
                  </a:lnTo>
                  <a:lnTo>
                    <a:pt x="23" y="155"/>
                  </a:lnTo>
                  <a:lnTo>
                    <a:pt x="25" y="153"/>
                  </a:lnTo>
                  <a:lnTo>
                    <a:pt x="27" y="153"/>
                  </a:lnTo>
                  <a:lnTo>
                    <a:pt x="28" y="153"/>
                  </a:lnTo>
                  <a:lnTo>
                    <a:pt x="32" y="151"/>
                  </a:lnTo>
                  <a:lnTo>
                    <a:pt x="36" y="145"/>
                  </a:lnTo>
                  <a:lnTo>
                    <a:pt x="38" y="140"/>
                  </a:lnTo>
                  <a:lnTo>
                    <a:pt x="38" y="132"/>
                  </a:lnTo>
                  <a:lnTo>
                    <a:pt x="38" y="124"/>
                  </a:lnTo>
                  <a:lnTo>
                    <a:pt x="36" y="117"/>
                  </a:lnTo>
                  <a:lnTo>
                    <a:pt x="36" y="113"/>
                  </a:lnTo>
                  <a:lnTo>
                    <a:pt x="36" y="111"/>
                  </a:lnTo>
                  <a:lnTo>
                    <a:pt x="32" y="107"/>
                  </a:lnTo>
                  <a:lnTo>
                    <a:pt x="30" y="99"/>
                  </a:lnTo>
                  <a:lnTo>
                    <a:pt x="27" y="92"/>
                  </a:lnTo>
                  <a:lnTo>
                    <a:pt x="25" y="82"/>
                  </a:lnTo>
                  <a:lnTo>
                    <a:pt x="23" y="74"/>
                  </a:lnTo>
                  <a:lnTo>
                    <a:pt x="21" y="67"/>
                  </a:lnTo>
                  <a:lnTo>
                    <a:pt x="21" y="61"/>
                  </a:lnTo>
                  <a:lnTo>
                    <a:pt x="21" y="59"/>
                  </a:lnTo>
                  <a:lnTo>
                    <a:pt x="19" y="55"/>
                  </a:lnTo>
                  <a:lnTo>
                    <a:pt x="17" y="48"/>
                  </a:lnTo>
                  <a:lnTo>
                    <a:pt x="15" y="42"/>
                  </a:lnTo>
                  <a:lnTo>
                    <a:pt x="15" y="36"/>
                  </a:lnTo>
                  <a:lnTo>
                    <a:pt x="15" y="30"/>
                  </a:lnTo>
                  <a:lnTo>
                    <a:pt x="15" y="25"/>
                  </a:lnTo>
                  <a:lnTo>
                    <a:pt x="15" y="23"/>
                  </a:lnTo>
                  <a:lnTo>
                    <a:pt x="13" y="21"/>
                  </a:lnTo>
                  <a:lnTo>
                    <a:pt x="19" y="15"/>
                  </a:lnTo>
                  <a:lnTo>
                    <a:pt x="23" y="11"/>
                  </a:lnTo>
                  <a:lnTo>
                    <a:pt x="30" y="7"/>
                  </a:lnTo>
                  <a:lnTo>
                    <a:pt x="36" y="7"/>
                  </a:lnTo>
                  <a:lnTo>
                    <a:pt x="42" y="7"/>
                  </a:lnTo>
                  <a:lnTo>
                    <a:pt x="48" y="7"/>
                  </a:lnTo>
                  <a:lnTo>
                    <a:pt x="52" y="7"/>
                  </a:lnTo>
                  <a:lnTo>
                    <a:pt x="52" y="9"/>
                  </a:lnTo>
                  <a:lnTo>
                    <a:pt x="55" y="9"/>
                  </a:lnTo>
                  <a:lnTo>
                    <a:pt x="59" y="7"/>
                  </a:lnTo>
                  <a:lnTo>
                    <a:pt x="65" y="7"/>
                  </a:lnTo>
                  <a:lnTo>
                    <a:pt x="69" y="7"/>
                  </a:lnTo>
                  <a:lnTo>
                    <a:pt x="73" y="7"/>
                  </a:lnTo>
                  <a:lnTo>
                    <a:pt x="76" y="7"/>
                  </a:lnTo>
                  <a:lnTo>
                    <a:pt x="78" y="5"/>
                  </a:lnTo>
                  <a:lnTo>
                    <a:pt x="86" y="3"/>
                  </a:lnTo>
                  <a:lnTo>
                    <a:pt x="92" y="3"/>
                  </a:lnTo>
                  <a:lnTo>
                    <a:pt x="98" y="3"/>
                  </a:lnTo>
                  <a:lnTo>
                    <a:pt x="103" y="5"/>
                  </a:lnTo>
                  <a:lnTo>
                    <a:pt x="107" y="9"/>
                  </a:lnTo>
                  <a:lnTo>
                    <a:pt x="109" y="11"/>
                  </a:lnTo>
                  <a:lnTo>
                    <a:pt x="111" y="13"/>
                  </a:lnTo>
                  <a:lnTo>
                    <a:pt x="111" y="15"/>
                  </a:lnTo>
                  <a:lnTo>
                    <a:pt x="117" y="17"/>
                  </a:lnTo>
                  <a:lnTo>
                    <a:pt x="121" y="19"/>
                  </a:lnTo>
                  <a:lnTo>
                    <a:pt x="124" y="21"/>
                  </a:lnTo>
                  <a:lnTo>
                    <a:pt x="128" y="21"/>
                  </a:lnTo>
                  <a:lnTo>
                    <a:pt x="132" y="21"/>
                  </a:lnTo>
                  <a:lnTo>
                    <a:pt x="134" y="19"/>
                  </a:lnTo>
                  <a:lnTo>
                    <a:pt x="136" y="19"/>
                  </a:lnTo>
                  <a:lnTo>
                    <a:pt x="138" y="19"/>
                  </a:lnTo>
                  <a:lnTo>
                    <a:pt x="140" y="19"/>
                  </a:lnTo>
                  <a:lnTo>
                    <a:pt x="142" y="17"/>
                  </a:lnTo>
                  <a:lnTo>
                    <a:pt x="144" y="17"/>
                  </a:lnTo>
                  <a:lnTo>
                    <a:pt x="146" y="15"/>
                  </a:lnTo>
                  <a:lnTo>
                    <a:pt x="147" y="15"/>
                  </a:lnTo>
                  <a:close/>
                </a:path>
              </a:pathLst>
            </a:custGeom>
            <a:solidFill>
              <a:srgbClr val="FFF2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251" name="Freeform 287"/>
            <p:cNvSpPr/>
            <p:nvPr/>
          </p:nvSpPr>
          <p:spPr bwMode="auto">
            <a:xfrm>
              <a:off x="3798" y="1937"/>
              <a:ext cx="36" cy="52"/>
            </a:xfrm>
            <a:custGeom>
              <a:avLst/>
              <a:gdLst>
                <a:gd name="T0" fmla="*/ 3 w 36"/>
                <a:gd name="T1" fmla="*/ 25 h 52"/>
                <a:gd name="T2" fmla="*/ 3 w 36"/>
                <a:gd name="T3" fmla="*/ 23 h 52"/>
                <a:gd name="T4" fmla="*/ 5 w 36"/>
                <a:gd name="T5" fmla="*/ 21 h 52"/>
                <a:gd name="T6" fmla="*/ 9 w 36"/>
                <a:gd name="T7" fmla="*/ 19 h 52"/>
                <a:gd name="T8" fmla="*/ 11 w 36"/>
                <a:gd name="T9" fmla="*/ 15 h 52"/>
                <a:gd name="T10" fmla="*/ 15 w 36"/>
                <a:gd name="T11" fmla="*/ 12 h 52"/>
                <a:gd name="T12" fmla="*/ 19 w 36"/>
                <a:gd name="T13" fmla="*/ 8 h 52"/>
                <a:gd name="T14" fmla="*/ 21 w 36"/>
                <a:gd name="T15" fmla="*/ 4 h 52"/>
                <a:gd name="T16" fmla="*/ 23 w 36"/>
                <a:gd name="T17" fmla="*/ 2 h 52"/>
                <a:gd name="T18" fmla="*/ 24 w 36"/>
                <a:gd name="T19" fmla="*/ 2 h 52"/>
                <a:gd name="T20" fmla="*/ 26 w 36"/>
                <a:gd name="T21" fmla="*/ 2 h 52"/>
                <a:gd name="T22" fmla="*/ 28 w 36"/>
                <a:gd name="T23" fmla="*/ 0 h 52"/>
                <a:gd name="T24" fmla="*/ 30 w 36"/>
                <a:gd name="T25" fmla="*/ 0 h 52"/>
                <a:gd name="T26" fmla="*/ 32 w 36"/>
                <a:gd name="T27" fmla="*/ 0 h 52"/>
                <a:gd name="T28" fmla="*/ 36 w 36"/>
                <a:gd name="T29" fmla="*/ 0 h 52"/>
                <a:gd name="T30" fmla="*/ 36 w 36"/>
                <a:gd name="T31" fmla="*/ 4 h 52"/>
                <a:gd name="T32" fmla="*/ 36 w 36"/>
                <a:gd name="T33" fmla="*/ 10 h 52"/>
                <a:gd name="T34" fmla="*/ 36 w 36"/>
                <a:gd name="T35" fmla="*/ 12 h 52"/>
                <a:gd name="T36" fmla="*/ 36 w 36"/>
                <a:gd name="T37" fmla="*/ 15 h 52"/>
                <a:gd name="T38" fmla="*/ 36 w 36"/>
                <a:gd name="T39" fmla="*/ 21 h 52"/>
                <a:gd name="T40" fmla="*/ 34 w 36"/>
                <a:gd name="T41" fmla="*/ 29 h 52"/>
                <a:gd name="T42" fmla="*/ 34 w 36"/>
                <a:gd name="T43" fmla="*/ 35 h 52"/>
                <a:gd name="T44" fmla="*/ 32 w 36"/>
                <a:gd name="T45" fmla="*/ 40 h 52"/>
                <a:gd name="T46" fmla="*/ 30 w 36"/>
                <a:gd name="T47" fmla="*/ 46 h 52"/>
                <a:gd name="T48" fmla="*/ 28 w 36"/>
                <a:gd name="T49" fmla="*/ 48 h 52"/>
                <a:gd name="T50" fmla="*/ 28 w 36"/>
                <a:gd name="T51" fmla="*/ 48 h 52"/>
                <a:gd name="T52" fmla="*/ 26 w 36"/>
                <a:gd name="T53" fmla="*/ 48 h 52"/>
                <a:gd name="T54" fmla="*/ 23 w 36"/>
                <a:gd name="T55" fmla="*/ 50 h 52"/>
                <a:gd name="T56" fmla="*/ 21 w 36"/>
                <a:gd name="T57" fmla="*/ 50 h 52"/>
                <a:gd name="T58" fmla="*/ 17 w 36"/>
                <a:gd name="T59" fmla="*/ 52 h 52"/>
                <a:gd name="T60" fmla="*/ 13 w 36"/>
                <a:gd name="T61" fmla="*/ 50 h 52"/>
                <a:gd name="T62" fmla="*/ 9 w 36"/>
                <a:gd name="T63" fmla="*/ 48 h 52"/>
                <a:gd name="T64" fmla="*/ 7 w 36"/>
                <a:gd name="T65" fmla="*/ 44 h 52"/>
                <a:gd name="T66" fmla="*/ 5 w 36"/>
                <a:gd name="T67" fmla="*/ 44 h 52"/>
                <a:gd name="T68" fmla="*/ 5 w 36"/>
                <a:gd name="T69" fmla="*/ 42 h 52"/>
                <a:gd name="T70" fmla="*/ 3 w 36"/>
                <a:gd name="T71" fmla="*/ 40 h 52"/>
                <a:gd name="T72" fmla="*/ 1 w 36"/>
                <a:gd name="T73" fmla="*/ 38 h 52"/>
                <a:gd name="T74" fmla="*/ 0 w 36"/>
                <a:gd name="T75" fmla="*/ 35 h 52"/>
                <a:gd name="T76" fmla="*/ 0 w 36"/>
                <a:gd name="T77" fmla="*/ 33 h 52"/>
                <a:gd name="T78" fmla="*/ 0 w 36"/>
                <a:gd name="T79" fmla="*/ 29 h 52"/>
                <a:gd name="T80" fmla="*/ 3 w 36"/>
                <a:gd name="T81" fmla="*/ 25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
                <a:gd name="T124" fmla="*/ 0 h 52"/>
                <a:gd name="T125" fmla="*/ 36 w 36"/>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 h="52">
                  <a:moveTo>
                    <a:pt x="3" y="25"/>
                  </a:moveTo>
                  <a:lnTo>
                    <a:pt x="3" y="23"/>
                  </a:lnTo>
                  <a:lnTo>
                    <a:pt x="5" y="21"/>
                  </a:lnTo>
                  <a:lnTo>
                    <a:pt x="9" y="19"/>
                  </a:lnTo>
                  <a:lnTo>
                    <a:pt x="11" y="15"/>
                  </a:lnTo>
                  <a:lnTo>
                    <a:pt x="15" y="12"/>
                  </a:lnTo>
                  <a:lnTo>
                    <a:pt x="19" y="8"/>
                  </a:lnTo>
                  <a:lnTo>
                    <a:pt x="21" y="4"/>
                  </a:lnTo>
                  <a:lnTo>
                    <a:pt x="23" y="2"/>
                  </a:lnTo>
                  <a:lnTo>
                    <a:pt x="24" y="2"/>
                  </a:lnTo>
                  <a:lnTo>
                    <a:pt x="26" y="2"/>
                  </a:lnTo>
                  <a:lnTo>
                    <a:pt x="28" y="0"/>
                  </a:lnTo>
                  <a:lnTo>
                    <a:pt x="30" y="0"/>
                  </a:lnTo>
                  <a:lnTo>
                    <a:pt x="32" y="0"/>
                  </a:lnTo>
                  <a:lnTo>
                    <a:pt x="36" y="0"/>
                  </a:lnTo>
                  <a:lnTo>
                    <a:pt x="36" y="4"/>
                  </a:lnTo>
                  <a:lnTo>
                    <a:pt x="36" y="10"/>
                  </a:lnTo>
                  <a:lnTo>
                    <a:pt x="36" y="12"/>
                  </a:lnTo>
                  <a:lnTo>
                    <a:pt x="36" y="15"/>
                  </a:lnTo>
                  <a:lnTo>
                    <a:pt x="36" y="21"/>
                  </a:lnTo>
                  <a:lnTo>
                    <a:pt x="34" y="29"/>
                  </a:lnTo>
                  <a:lnTo>
                    <a:pt x="34" y="35"/>
                  </a:lnTo>
                  <a:lnTo>
                    <a:pt x="32" y="40"/>
                  </a:lnTo>
                  <a:lnTo>
                    <a:pt x="30" y="46"/>
                  </a:lnTo>
                  <a:lnTo>
                    <a:pt x="28" y="48"/>
                  </a:lnTo>
                  <a:lnTo>
                    <a:pt x="26" y="48"/>
                  </a:lnTo>
                  <a:lnTo>
                    <a:pt x="23" y="50"/>
                  </a:lnTo>
                  <a:lnTo>
                    <a:pt x="21" y="50"/>
                  </a:lnTo>
                  <a:lnTo>
                    <a:pt x="17" y="52"/>
                  </a:lnTo>
                  <a:lnTo>
                    <a:pt x="13" y="50"/>
                  </a:lnTo>
                  <a:lnTo>
                    <a:pt x="9" y="48"/>
                  </a:lnTo>
                  <a:lnTo>
                    <a:pt x="7" y="44"/>
                  </a:lnTo>
                  <a:lnTo>
                    <a:pt x="5" y="44"/>
                  </a:lnTo>
                  <a:lnTo>
                    <a:pt x="5" y="42"/>
                  </a:lnTo>
                  <a:lnTo>
                    <a:pt x="3" y="40"/>
                  </a:lnTo>
                  <a:lnTo>
                    <a:pt x="1" y="38"/>
                  </a:lnTo>
                  <a:lnTo>
                    <a:pt x="0" y="35"/>
                  </a:lnTo>
                  <a:lnTo>
                    <a:pt x="0" y="33"/>
                  </a:lnTo>
                  <a:lnTo>
                    <a:pt x="0" y="29"/>
                  </a:lnTo>
                  <a:lnTo>
                    <a:pt x="3" y="25"/>
                  </a:lnTo>
                  <a:close/>
                </a:path>
              </a:pathLst>
            </a:custGeom>
            <a:solidFill>
              <a:srgbClr val="FFF2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962560" y="1435922"/>
            <a:ext cx="2289088" cy="2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Thinner client, thicker server</a:t>
            </a:r>
            <a:endParaRPr lang="en-US" altLang="zh-CN" sz="1200" b="1">
              <a:ea typeface="宋体" panose="02010600030101010101" pitchFamily="2" charset="-122"/>
            </a:endParaRPr>
          </a:p>
        </p:txBody>
      </p:sp>
      <p:sp>
        <p:nvSpPr>
          <p:cNvPr id="44035" name="Line 3"/>
          <p:cNvSpPr>
            <a:spLocks noChangeShapeType="1"/>
          </p:cNvSpPr>
          <p:nvPr/>
        </p:nvSpPr>
        <p:spPr bwMode="auto">
          <a:xfrm>
            <a:off x="2030448" y="1575621"/>
            <a:ext cx="2906712" cy="0"/>
          </a:xfrm>
          <a:prstGeom prst="line">
            <a:avLst/>
          </a:prstGeom>
          <a:noFill/>
          <a:ln w="28575">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4036" name="Group 4"/>
          <p:cNvGrpSpPr/>
          <p:nvPr/>
        </p:nvGrpSpPr>
        <p:grpSpPr bwMode="auto">
          <a:xfrm>
            <a:off x="1864555" y="1762947"/>
            <a:ext cx="8275637" cy="3632200"/>
            <a:chOff x="275" y="851"/>
            <a:chExt cx="5213" cy="2288"/>
          </a:xfrm>
        </p:grpSpPr>
        <p:sp>
          <p:nvSpPr>
            <p:cNvPr id="44170" name="Freeform 5"/>
            <p:cNvSpPr/>
            <p:nvPr/>
          </p:nvSpPr>
          <p:spPr bwMode="auto">
            <a:xfrm>
              <a:off x="275" y="851"/>
              <a:ext cx="5213" cy="1588"/>
            </a:xfrm>
            <a:custGeom>
              <a:avLst/>
              <a:gdLst>
                <a:gd name="T0" fmla="*/ 0 w 5213"/>
                <a:gd name="T1" fmla="*/ 1587 h 1588"/>
                <a:gd name="T2" fmla="*/ 5212 w 5213"/>
                <a:gd name="T3" fmla="*/ 698 h 1588"/>
                <a:gd name="T4" fmla="*/ 5212 w 5213"/>
                <a:gd name="T5" fmla="*/ 0 h 1588"/>
                <a:gd name="T6" fmla="*/ 0 w 5213"/>
                <a:gd name="T7" fmla="*/ 0 h 1588"/>
                <a:gd name="T8" fmla="*/ 0 w 5213"/>
                <a:gd name="T9" fmla="*/ 1587 h 1588"/>
                <a:gd name="T10" fmla="*/ 0 60000 65536"/>
                <a:gd name="T11" fmla="*/ 0 60000 65536"/>
                <a:gd name="T12" fmla="*/ 0 60000 65536"/>
                <a:gd name="T13" fmla="*/ 0 60000 65536"/>
                <a:gd name="T14" fmla="*/ 0 60000 65536"/>
                <a:gd name="T15" fmla="*/ 0 w 5213"/>
                <a:gd name="T16" fmla="*/ 0 h 1588"/>
                <a:gd name="T17" fmla="*/ 5213 w 5213"/>
                <a:gd name="T18" fmla="*/ 1588 h 1588"/>
              </a:gdLst>
              <a:ahLst/>
              <a:cxnLst>
                <a:cxn ang="T10">
                  <a:pos x="T0" y="T1"/>
                </a:cxn>
                <a:cxn ang="T11">
                  <a:pos x="T2" y="T3"/>
                </a:cxn>
                <a:cxn ang="T12">
                  <a:pos x="T4" y="T5"/>
                </a:cxn>
                <a:cxn ang="T13">
                  <a:pos x="T6" y="T7"/>
                </a:cxn>
                <a:cxn ang="T14">
                  <a:pos x="T8" y="T9"/>
                </a:cxn>
              </a:cxnLst>
              <a:rect l="T15" t="T16" r="T17" b="T18"/>
              <a:pathLst>
                <a:path w="5213" h="1588">
                  <a:moveTo>
                    <a:pt x="0" y="1587"/>
                  </a:moveTo>
                  <a:lnTo>
                    <a:pt x="5212" y="698"/>
                  </a:lnTo>
                  <a:lnTo>
                    <a:pt x="5212" y="0"/>
                  </a:lnTo>
                  <a:lnTo>
                    <a:pt x="0" y="0"/>
                  </a:lnTo>
                  <a:lnTo>
                    <a:pt x="0" y="1587"/>
                  </a:lnTo>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171" name="Freeform 6"/>
            <p:cNvSpPr/>
            <p:nvPr/>
          </p:nvSpPr>
          <p:spPr bwMode="auto">
            <a:xfrm>
              <a:off x="275" y="1549"/>
              <a:ext cx="5213" cy="1590"/>
            </a:xfrm>
            <a:custGeom>
              <a:avLst/>
              <a:gdLst>
                <a:gd name="T0" fmla="*/ 0 w 5213"/>
                <a:gd name="T1" fmla="*/ 889 h 1590"/>
                <a:gd name="T2" fmla="*/ 5212 w 5213"/>
                <a:gd name="T3" fmla="*/ 0 h 1590"/>
                <a:gd name="T4" fmla="*/ 5212 w 5213"/>
                <a:gd name="T5" fmla="*/ 1589 h 1590"/>
                <a:gd name="T6" fmla="*/ 0 w 5213"/>
                <a:gd name="T7" fmla="*/ 1589 h 1590"/>
                <a:gd name="T8" fmla="*/ 0 w 5213"/>
                <a:gd name="T9" fmla="*/ 889 h 1590"/>
                <a:gd name="T10" fmla="*/ 0 60000 65536"/>
                <a:gd name="T11" fmla="*/ 0 60000 65536"/>
                <a:gd name="T12" fmla="*/ 0 60000 65536"/>
                <a:gd name="T13" fmla="*/ 0 60000 65536"/>
                <a:gd name="T14" fmla="*/ 0 60000 65536"/>
                <a:gd name="T15" fmla="*/ 0 w 5213"/>
                <a:gd name="T16" fmla="*/ 0 h 1590"/>
                <a:gd name="T17" fmla="*/ 5213 w 5213"/>
                <a:gd name="T18" fmla="*/ 1590 h 1590"/>
              </a:gdLst>
              <a:ahLst/>
              <a:cxnLst>
                <a:cxn ang="T10">
                  <a:pos x="T0" y="T1"/>
                </a:cxn>
                <a:cxn ang="T11">
                  <a:pos x="T2" y="T3"/>
                </a:cxn>
                <a:cxn ang="T12">
                  <a:pos x="T4" y="T5"/>
                </a:cxn>
                <a:cxn ang="T13">
                  <a:pos x="T6" y="T7"/>
                </a:cxn>
                <a:cxn ang="T14">
                  <a:pos x="T8" y="T9"/>
                </a:cxn>
              </a:cxnLst>
              <a:rect l="T15" t="T16" r="T17" b="T18"/>
              <a:pathLst>
                <a:path w="5213" h="1590">
                  <a:moveTo>
                    <a:pt x="0" y="889"/>
                  </a:moveTo>
                  <a:lnTo>
                    <a:pt x="5212" y="0"/>
                  </a:lnTo>
                  <a:lnTo>
                    <a:pt x="5212" y="1589"/>
                  </a:lnTo>
                  <a:lnTo>
                    <a:pt x="0" y="1589"/>
                  </a:lnTo>
                  <a:lnTo>
                    <a:pt x="0" y="889"/>
                  </a:lnTo>
                </a:path>
              </a:pathLst>
            </a:cu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37" name="AutoShape 7"/>
          <p:cNvSpPr>
            <a:spLocks noChangeArrowheads="1"/>
          </p:cNvSpPr>
          <p:nvPr/>
        </p:nvSpPr>
        <p:spPr bwMode="auto">
          <a:xfrm>
            <a:off x="2066961" y="1877247"/>
            <a:ext cx="2333625" cy="1976437"/>
          </a:xfrm>
          <a:prstGeom prst="roundRect">
            <a:avLst>
              <a:gd name="adj" fmla="val 12495"/>
            </a:avLst>
          </a:prstGeom>
          <a:solidFill>
            <a:srgbClr val="FFFF99"/>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38" name="AutoShape 8"/>
          <p:cNvSpPr>
            <a:spLocks noChangeArrowheads="1"/>
          </p:cNvSpPr>
          <p:nvPr/>
        </p:nvSpPr>
        <p:spPr bwMode="auto">
          <a:xfrm>
            <a:off x="1884398" y="5406258"/>
            <a:ext cx="8280400" cy="908050"/>
          </a:xfrm>
          <a:prstGeom prst="roundRect">
            <a:avLst>
              <a:gd name="adj" fmla="val 12495"/>
            </a:avLst>
          </a:prstGeom>
          <a:solidFill>
            <a:srgbClr val="66FFCC"/>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39" name="Arc 9"/>
          <p:cNvSpPr/>
          <p:nvPr/>
        </p:nvSpPr>
        <p:spPr bwMode="auto">
          <a:xfrm rot="10800000">
            <a:off x="5945224" y="4990333"/>
            <a:ext cx="1195387" cy="7064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10" y="0"/>
                  <a:pt x="21572" y="9640"/>
                  <a:pt x="21599" y="21551"/>
                </a:cubicBezTo>
              </a:path>
              <a:path w="21600" h="21600" stroke="0" extrusionOk="0">
                <a:moveTo>
                  <a:pt x="-1" y="0"/>
                </a:moveTo>
                <a:cubicBezTo>
                  <a:pt x="11910" y="0"/>
                  <a:pt x="21572" y="9640"/>
                  <a:pt x="21599" y="21551"/>
                </a:cubicBezTo>
                <a:lnTo>
                  <a:pt x="0" y="21600"/>
                </a:lnTo>
                <a:lnTo>
                  <a:pt x="-1" y="0"/>
                </a:lnTo>
                <a:close/>
              </a:path>
            </a:pathLst>
          </a:custGeom>
          <a:noFill/>
          <a:ln w="25400" cap="rnd">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44040" name="Arc 10"/>
          <p:cNvSpPr/>
          <p:nvPr/>
        </p:nvSpPr>
        <p:spPr bwMode="auto">
          <a:xfrm rot="10800000">
            <a:off x="8669374" y="4990334"/>
            <a:ext cx="460375" cy="893763"/>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lnTo>
                  <a:pt x="0" y="21600"/>
                </a:lnTo>
                <a:close/>
              </a:path>
            </a:pathLst>
          </a:custGeom>
          <a:noFill/>
          <a:ln w="25400" cap="rnd">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41" name="Rectangle 11"/>
          <p:cNvSpPr>
            <a:spLocks noChangeArrowheads="1"/>
          </p:cNvSpPr>
          <p:nvPr/>
        </p:nvSpPr>
        <p:spPr bwMode="auto">
          <a:xfrm>
            <a:off x="2084423" y="5723759"/>
            <a:ext cx="32178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400" b="1">
                <a:ea typeface="宋体" panose="02010600030101010101" pitchFamily="2" charset="-122"/>
              </a:rPr>
              <a:t>Database Server(s)</a:t>
            </a:r>
            <a:endParaRPr lang="en-US" altLang="zh-CN" sz="1400" b="1">
              <a:ea typeface="宋体" panose="02010600030101010101" pitchFamily="2" charset="-122"/>
            </a:endParaRPr>
          </a:p>
        </p:txBody>
      </p:sp>
      <p:grpSp>
        <p:nvGrpSpPr>
          <p:cNvPr id="44042" name="Group 12"/>
          <p:cNvGrpSpPr/>
          <p:nvPr/>
        </p:nvGrpSpPr>
        <p:grpSpPr bwMode="auto">
          <a:xfrm>
            <a:off x="6537361" y="5839646"/>
            <a:ext cx="447675" cy="360362"/>
            <a:chOff x="3371" y="3557"/>
            <a:chExt cx="282" cy="227"/>
          </a:xfrm>
        </p:grpSpPr>
        <p:grpSp>
          <p:nvGrpSpPr>
            <p:cNvPr id="44141" name="Group 13"/>
            <p:cNvGrpSpPr/>
            <p:nvPr/>
          </p:nvGrpSpPr>
          <p:grpSpPr bwMode="auto">
            <a:xfrm>
              <a:off x="3371" y="3736"/>
              <a:ext cx="282" cy="48"/>
              <a:chOff x="3371" y="3736"/>
              <a:chExt cx="282" cy="48"/>
            </a:xfrm>
          </p:grpSpPr>
          <p:sp>
            <p:nvSpPr>
              <p:cNvPr id="44167" name="Oval 14"/>
              <p:cNvSpPr>
                <a:spLocks noChangeArrowheads="1"/>
              </p:cNvSpPr>
              <p:nvPr/>
            </p:nvSpPr>
            <p:spPr bwMode="auto">
              <a:xfrm>
                <a:off x="3371" y="3745"/>
                <a:ext cx="282" cy="39"/>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8" name="Rectangle 15"/>
              <p:cNvSpPr>
                <a:spLocks noChangeArrowheads="1"/>
              </p:cNvSpPr>
              <p:nvPr/>
            </p:nvSpPr>
            <p:spPr bwMode="auto">
              <a:xfrm>
                <a:off x="3371" y="3761"/>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9" name="Oval 16"/>
              <p:cNvSpPr>
                <a:spLocks noChangeArrowheads="1"/>
              </p:cNvSpPr>
              <p:nvPr/>
            </p:nvSpPr>
            <p:spPr bwMode="auto">
              <a:xfrm>
                <a:off x="3371" y="3736"/>
                <a:ext cx="282"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2" name="Group 17"/>
            <p:cNvGrpSpPr/>
            <p:nvPr/>
          </p:nvGrpSpPr>
          <p:grpSpPr bwMode="auto">
            <a:xfrm>
              <a:off x="3371" y="3707"/>
              <a:ext cx="282" cy="48"/>
              <a:chOff x="3371" y="3707"/>
              <a:chExt cx="282" cy="48"/>
            </a:xfrm>
          </p:grpSpPr>
          <p:sp>
            <p:nvSpPr>
              <p:cNvPr id="44164" name="Oval 18"/>
              <p:cNvSpPr>
                <a:spLocks noChangeArrowheads="1"/>
              </p:cNvSpPr>
              <p:nvPr/>
            </p:nvSpPr>
            <p:spPr bwMode="auto">
              <a:xfrm>
                <a:off x="3371" y="3717"/>
                <a:ext cx="282" cy="38"/>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5" name="Rectangle 19"/>
              <p:cNvSpPr>
                <a:spLocks noChangeArrowheads="1"/>
              </p:cNvSpPr>
              <p:nvPr/>
            </p:nvSpPr>
            <p:spPr bwMode="auto">
              <a:xfrm>
                <a:off x="3371" y="3732"/>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6" name="Oval 20"/>
              <p:cNvSpPr>
                <a:spLocks noChangeArrowheads="1"/>
              </p:cNvSpPr>
              <p:nvPr/>
            </p:nvSpPr>
            <p:spPr bwMode="auto">
              <a:xfrm>
                <a:off x="3371" y="3707"/>
                <a:ext cx="282"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3" name="Group 21"/>
            <p:cNvGrpSpPr/>
            <p:nvPr/>
          </p:nvGrpSpPr>
          <p:grpSpPr bwMode="auto">
            <a:xfrm>
              <a:off x="3371" y="3679"/>
              <a:ext cx="282" cy="49"/>
              <a:chOff x="3371" y="3679"/>
              <a:chExt cx="282" cy="49"/>
            </a:xfrm>
          </p:grpSpPr>
          <p:sp>
            <p:nvSpPr>
              <p:cNvPr id="44161" name="Oval 22"/>
              <p:cNvSpPr>
                <a:spLocks noChangeArrowheads="1"/>
              </p:cNvSpPr>
              <p:nvPr/>
            </p:nvSpPr>
            <p:spPr bwMode="auto">
              <a:xfrm>
                <a:off x="3371" y="3687"/>
                <a:ext cx="282"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2" name="Rectangle 23"/>
              <p:cNvSpPr>
                <a:spLocks noChangeArrowheads="1"/>
              </p:cNvSpPr>
              <p:nvPr/>
            </p:nvSpPr>
            <p:spPr bwMode="auto">
              <a:xfrm>
                <a:off x="3371" y="3704"/>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3" name="Oval 24"/>
              <p:cNvSpPr>
                <a:spLocks noChangeArrowheads="1"/>
              </p:cNvSpPr>
              <p:nvPr/>
            </p:nvSpPr>
            <p:spPr bwMode="auto">
              <a:xfrm>
                <a:off x="3371" y="3679"/>
                <a:ext cx="282"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4" name="Group 25"/>
            <p:cNvGrpSpPr/>
            <p:nvPr/>
          </p:nvGrpSpPr>
          <p:grpSpPr bwMode="auto">
            <a:xfrm>
              <a:off x="3371" y="3650"/>
              <a:ext cx="282" cy="49"/>
              <a:chOff x="3371" y="3650"/>
              <a:chExt cx="282" cy="49"/>
            </a:xfrm>
          </p:grpSpPr>
          <p:sp>
            <p:nvSpPr>
              <p:cNvPr id="44158" name="Oval 26"/>
              <p:cNvSpPr>
                <a:spLocks noChangeArrowheads="1"/>
              </p:cNvSpPr>
              <p:nvPr/>
            </p:nvSpPr>
            <p:spPr bwMode="auto">
              <a:xfrm>
                <a:off x="3371" y="3659"/>
                <a:ext cx="282"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9" name="Rectangle 27"/>
              <p:cNvSpPr>
                <a:spLocks noChangeArrowheads="1"/>
              </p:cNvSpPr>
              <p:nvPr/>
            </p:nvSpPr>
            <p:spPr bwMode="auto">
              <a:xfrm>
                <a:off x="3371" y="3677"/>
                <a:ext cx="282" cy="12"/>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60" name="Oval 28"/>
              <p:cNvSpPr>
                <a:spLocks noChangeArrowheads="1"/>
              </p:cNvSpPr>
              <p:nvPr/>
            </p:nvSpPr>
            <p:spPr bwMode="auto">
              <a:xfrm>
                <a:off x="3371" y="3650"/>
                <a:ext cx="282" cy="42"/>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5" name="Group 29"/>
            <p:cNvGrpSpPr/>
            <p:nvPr/>
          </p:nvGrpSpPr>
          <p:grpSpPr bwMode="auto">
            <a:xfrm>
              <a:off x="3371" y="3623"/>
              <a:ext cx="282" cy="48"/>
              <a:chOff x="3371" y="3623"/>
              <a:chExt cx="282" cy="48"/>
            </a:xfrm>
          </p:grpSpPr>
          <p:sp>
            <p:nvSpPr>
              <p:cNvPr id="44155" name="Oval 30"/>
              <p:cNvSpPr>
                <a:spLocks noChangeArrowheads="1"/>
              </p:cNvSpPr>
              <p:nvPr/>
            </p:nvSpPr>
            <p:spPr bwMode="auto">
              <a:xfrm>
                <a:off x="3371" y="3631"/>
                <a:ext cx="282"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6" name="Rectangle 31"/>
              <p:cNvSpPr>
                <a:spLocks noChangeArrowheads="1"/>
              </p:cNvSpPr>
              <p:nvPr/>
            </p:nvSpPr>
            <p:spPr bwMode="auto">
              <a:xfrm>
                <a:off x="3371" y="3649"/>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7" name="Oval 32"/>
              <p:cNvSpPr>
                <a:spLocks noChangeArrowheads="1"/>
              </p:cNvSpPr>
              <p:nvPr/>
            </p:nvSpPr>
            <p:spPr bwMode="auto">
              <a:xfrm>
                <a:off x="3371" y="3623"/>
                <a:ext cx="282"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6" name="Group 33"/>
            <p:cNvGrpSpPr/>
            <p:nvPr/>
          </p:nvGrpSpPr>
          <p:grpSpPr bwMode="auto">
            <a:xfrm>
              <a:off x="3371" y="3591"/>
              <a:ext cx="282" cy="50"/>
              <a:chOff x="3371" y="3591"/>
              <a:chExt cx="282" cy="50"/>
            </a:xfrm>
          </p:grpSpPr>
          <p:sp>
            <p:nvSpPr>
              <p:cNvPr id="44152" name="Oval 34"/>
              <p:cNvSpPr>
                <a:spLocks noChangeArrowheads="1"/>
              </p:cNvSpPr>
              <p:nvPr/>
            </p:nvSpPr>
            <p:spPr bwMode="auto">
              <a:xfrm>
                <a:off x="3371" y="3597"/>
                <a:ext cx="282" cy="44"/>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3" name="Rectangle 35"/>
              <p:cNvSpPr>
                <a:spLocks noChangeArrowheads="1"/>
              </p:cNvSpPr>
              <p:nvPr/>
            </p:nvSpPr>
            <p:spPr bwMode="auto">
              <a:xfrm>
                <a:off x="3371" y="3614"/>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4" name="Oval 36"/>
              <p:cNvSpPr>
                <a:spLocks noChangeArrowheads="1"/>
              </p:cNvSpPr>
              <p:nvPr/>
            </p:nvSpPr>
            <p:spPr bwMode="auto">
              <a:xfrm>
                <a:off x="3371" y="3591"/>
                <a:ext cx="282" cy="37"/>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47" name="Group 37"/>
            <p:cNvGrpSpPr/>
            <p:nvPr/>
          </p:nvGrpSpPr>
          <p:grpSpPr bwMode="auto">
            <a:xfrm>
              <a:off x="3371" y="3557"/>
              <a:ext cx="282" cy="49"/>
              <a:chOff x="3371" y="3557"/>
              <a:chExt cx="282" cy="49"/>
            </a:xfrm>
          </p:grpSpPr>
          <p:sp>
            <p:nvSpPr>
              <p:cNvPr id="44149" name="Oval 38"/>
              <p:cNvSpPr>
                <a:spLocks noChangeArrowheads="1"/>
              </p:cNvSpPr>
              <p:nvPr/>
            </p:nvSpPr>
            <p:spPr bwMode="auto">
              <a:xfrm>
                <a:off x="3371" y="3567"/>
                <a:ext cx="282" cy="39"/>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0" name="Rectangle 39"/>
              <p:cNvSpPr>
                <a:spLocks noChangeArrowheads="1"/>
              </p:cNvSpPr>
              <p:nvPr/>
            </p:nvSpPr>
            <p:spPr bwMode="auto">
              <a:xfrm>
                <a:off x="3371" y="3583"/>
                <a:ext cx="282"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51" name="Oval 40"/>
              <p:cNvSpPr>
                <a:spLocks noChangeArrowheads="1"/>
              </p:cNvSpPr>
              <p:nvPr/>
            </p:nvSpPr>
            <p:spPr bwMode="auto">
              <a:xfrm>
                <a:off x="3371" y="3557"/>
                <a:ext cx="282" cy="42"/>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44148" name="Oval 41"/>
            <p:cNvSpPr>
              <a:spLocks noChangeArrowheads="1"/>
            </p:cNvSpPr>
            <p:nvPr/>
          </p:nvSpPr>
          <p:spPr bwMode="auto">
            <a:xfrm>
              <a:off x="3503" y="3578"/>
              <a:ext cx="20" cy="1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43" name="Group 42"/>
          <p:cNvGrpSpPr/>
          <p:nvPr/>
        </p:nvGrpSpPr>
        <p:grpSpPr bwMode="auto">
          <a:xfrm>
            <a:off x="7207285" y="5511033"/>
            <a:ext cx="446088" cy="361950"/>
            <a:chOff x="3777" y="3366"/>
            <a:chExt cx="281" cy="228"/>
          </a:xfrm>
        </p:grpSpPr>
        <p:grpSp>
          <p:nvGrpSpPr>
            <p:cNvPr id="44112" name="Group 43"/>
            <p:cNvGrpSpPr/>
            <p:nvPr/>
          </p:nvGrpSpPr>
          <p:grpSpPr bwMode="auto">
            <a:xfrm>
              <a:off x="3777" y="3546"/>
              <a:ext cx="281" cy="48"/>
              <a:chOff x="3777" y="3546"/>
              <a:chExt cx="281" cy="48"/>
            </a:xfrm>
          </p:grpSpPr>
          <p:sp>
            <p:nvSpPr>
              <p:cNvPr id="44138" name="Oval 44"/>
              <p:cNvSpPr>
                <a:spLocks noChangeArrowheads="1"/>
              </p:cNvSpPr>
              <p:nvPr/>
            </p:nvSpPr>
            <p:spPr bwMode="auto">
              <a:xfrm>
                <a:off x="3777" y="3555"/>
                <a:ext cx="281" cy="39"/>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9" name="Rectangle 45"/>
              <p:cNvSpPr>
                <a:spLocks noChangeArrowheads="1"/>
              </p:cNvSpPr>
              <p:nvPr/>
            </p:nvSpPr>
            <p:spPr bwMode="auto">
              <a:xfrm>
                <a:off x="3777" y="3570"/>
                <a:ext cx="281" cy="14"/>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40" name="Oval 46"/>
              <p:cNvSpPr>
                <a:spLocks noChangeArrowheads="1"/>
              </p:cNvSpPr>
              <p:nvPr/>
            </p:nvSpPr>
            <p:spPr bwMode="auto">
              <a:xfrm>
                <a:off x="3777" y="3546"/>
                <a:ext cx="281"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3" name="Group 47"/>
            <p:cNvGrpSpPr/>
            <p:nvPr/>
          </p:nvGrpSpPr>
          <p:grpSpPr bwMode="auto">
            <a:xfrm>
              <a:off x="3777" y="3517"/>
              <a:ext cx="281" cy="49"/>
              <a:chOff x="3777" y="3517"/>
              <a:chExt cx="281" cy="49"/>
            </a:xfrm>
          </p:grpSpPr>
          <p:sp>
            <p:nvSpPr>
              <p:cNvPr id="44135" name="Oval 48"/>
              <p:cNvSpPr>
                <a:spLocks noChangeArrowheads="1"/>
              </p:cNvSpPr>
              <p:nvPr/>
            </p:nvSpPr>
            <p:spPr bwMode="auto">
              <a:xfrm>
                <a:off x="3777" y="3527"/>
                <a:ext cx="281" cy="39"/>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6" name="Rectangle 49"/>
              <p:cNvSpPr>
                <a:spLocks noChangeArrowheads="1"/>
              </p:cNvSpPr>
              <p:nvPr/>
            </p:nvSpPr>
            <p:spPr bwMode="auto">
              <a:xfrm>
                <a:off x="3777" y="3541"/>
                <a:ext cx="281"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7" name="Oval 50"/>
              <p:cNvSpPr>
                <a:spLocks noChangeArrowheads="1"/>
              </p:cNvSpPr>
              <p:nvPr/>
            </p:nvSpPr>
            <p:spPr bwMode="auto">
              <a:xfrm>
                <a:off x="3777" y="3517"/>
                <a:ext cx="281"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4" name="Group 51"/>
            <p:cNvGrpSpPr/>
            <p:nvPr/>
          </p:nvGrpSpPr>
          <p:grpSpPr bwMode="auto">
            <a:xfrm>
              <a:off x="3777" y="3489"/>
              <a:ext cx="281" cy="49"/>
              <a:chOff x="3777" y="3489"/>
              <a:chExt cx="281" cy="49"/>
            </a:xfrm>
          </p:grpSpPr>
          <p:sp>
            <p:nvSpPr>
              <p:cNvPr id="44132" name="Oval 52"/>
              <p:cNvSpPr>
                <a:spLocks noChangeArrowheads="1"/>
              </p:cNvSpPr>
              <p:nvPr/>
            </p:nvSpPr>
            <p:spPr bwMode="auto">
              <a:xfrm>
                <a:off x="3777" y="3496"/>
                <a:ext cx="281" cy="42"/>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3" name="Rectangle 53"/>
              <p:cNvSpPr>
                <a:spLocks noChangeArrowheads="1"/>
              </p:cNvSpPr>
              <p:nvPr/>
            </p:nvSpPr>
            <p:spPr bwMode="auto">
              <a:xfrm>
                <a:off x="3777" y="3513"/>
                <a:ext cx="281"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4" name="Oval 54"/>
              <p:cNvSpPr>
                <a:spLocks noChangeArrowheads="1"/>
              </p:cNvSpPr>
              <p:nvPr/>
            </p:nvSpPr>
            <p:spPr bwMode="auto">
              <a:xfrm>
                <a:off x="3777" y="3489"/>
                <a:ext cx="281"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5" name="Group 55"/>
            <p:cNvGrpSpPr/>
            <p:nvPr/>
          </p:nvGrpSpPr>
          <p:grpSpPr bwMode="auto">
            <a:xfrm>
              <a:off x="3777" y="3459"/>
              <a:ext cx="281" cy="50"/>
              <a:chOff x="3777" y="3459"/>
              <a:chExt cx="281" cy="50"/>
            </a:xfrm>
          </p:grpSpPr>
          <p:sp>
            <p:nvSpPr>
              <p:cNvPr id="44129" name="Oval 56"/>
              <p:cNvSpPr>
                <a:spLocks noChangeArrowheads="1"/>
              </p:cNvSpPr>
              <p:nvPr/>
            </p:nvSpPr>
            <p:spPr bwMode="auto">
              <a:xfrm>
                <a:off x="3777" y="3468"/>
                <a:ext cx="281"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0" name="Rectangle 57"/>
              <p:cNvSpPr>
                <a:spLocks noChangeArrowheads="1"/>
              </p:cNvSpPr>
              <p:nvPr/>
            </p:nvSpPr>
            <p:spPr bwMode="auto">
              <a:xfrm>
                <a:off x="3777" y="3486"/>
                <a:ext cx="281" cy="12"/>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31" name="Oval 58"/>
              <p:cNvSpPr>
                <a:spLocks noChangeArrowheads="1"/>
              </p:cNvSpPr>
              <p:nvPr/>
            </p:nvSpPr>
            <p:spPr bwMode="auto">
              <a:xfrm>
                <a:off x="3777" y="3459"/>
                <a:ext cx="281" cy="4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6" name="Group 59"/>
            <p:cNvGrpSpPr/>
            <p:nvPr/>
          </p:nvGrpSpPr>
          <p:grpSpPr bwMode="auto">
            <a:xfrm>
              <a:off x="3777" y="3432"/>
              <a:ext cx="281" cy="49"/>
              <a:chOff x="3777" y="3432"/>
              <a:chExt cx="281" cy="49"/>
            </a:xfrm>
          </p:grpSpPr>
          <p:sp>
            <p:nvSpPr>
              <p:cNvPr id="44126" name="Oval 60"/>
              <p:cNvSpPr>
                <a:spLocks noChangeArrowheads="1"/>
              </p:cNvSpPr>
              <p:nvPr/>
            </p:nvSpPr>
            <p:spPr bwMode="auto">
              <a:xfrm>
                <a:off x="3777" y="3440"/>
                <a:ext cx="281"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7" name="Rectangle 61"/>
              <p:cNvSpPr>
                <a:spLocks noChangeArrowheads="1"/>
              </p:cNvSpPr>
              <p:nvPr/>
            </p:nvSpPr>
            <p:spPr bwMode="auto">
              <a:xfrm>
                <a:off x="3777" y="3458"/>
                <a:ext cx="281" cy="14"/>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8" name="Oval 62"/>
              <p:cNvSpPr>
                <a:spLocks noChangeArrowheads="1"/>
              </p:cNvSpPr>
              <p:nvPr/>
            </p:nvSpPr>
            <p:spPr bwMode="auto">
              <a:xfrm>
                <a:off x="3777" y="3432"/>
                <a:ext cx="281" cy="4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7" name="Group 63"/>
            <p:cNvGrpSpPr/>
            <p:nvPr/>
          </p:nvGrpSpPr>
          <p:grpSpPr bwMode="auto">
            <a:xfrm>
              <a:off x="3777" y="3400"/>
              <a:ext cx="281" cy="50"/>
              <a:chOff x="3777" y="3400"/>
              <a:chExt cx="281" cy="50"/>
            </a:xfrm>
          </p:grpSpPr>
          <p:sp>
            <p:nvSpPr>
              <p:cNvPr id="44123" name="Oval 64"/>
              <p:cNvSpPr>
                <a:spLocks noChangeArrowheads="1"/>
              </p:cNvSpPr>
              <p:nvPr/>
            </p:nvSpPr>
            <p:spPr bwMode="auto">
              <a:xfrm>
                <a:off x="3777" y="3407"/>
                <a:ext cx="281" cy="4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4" name="Rectangle 65"/>
              <p:cNvSpPr>
                <a:spLocks noChangeArrowheads="1"/>
              </p:cNvSpPr>
              <p:nvPr/>
            </p:nvSpPr>
            <p:spPr bwMode="auto">
              <a:xfrm>
                <a:off x="3777" y="3424"/>
                <a:ext cx="281"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5" name="Oval 66"/>
              <p:cNvSpPr>
                <a:spLocks noChangeArrowheads="1"/>
              </p:cNvSpPr>
              <p:nvPr/>
            </p:nvSpPr>
            <p:spPr bwMode="auto">
              <a:xfrm>
                <a:off x="3777" y="3400"/>
                <a:ext cx="281" cy="38"/>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118" name="Group 67"/>
            <p:cNvGrpSpPr/>
            <p:nvPr/>
          </p:nvGrpSpPr>
          <p:grpSpPr bwMode="auto">
            <a:xfrm>
              <a:off x="3777" y="3366"/>
              <a:ext cx="281" cy="50"/>
              <a:chOff x="3777" y="3366"/>
              <a:chExt cx="281" cy="50"/>
            </a:xfrm>
          </p:grpSpPr>
          <p:sp>
            <p:nvSpPr>
              <p:cNvPr id="44120" name="Oval 68"/>
              <p:cNvSpPr>
                <a:spLocks noChangeArrowheads="1"/>
              </p:cNvSpPr>
              <p:nvPr/>
            </p:nvSpPr>
            <p:spPr bwMode="auto">
              <a:xfrm>
                <a:off x="3777" y="3376"/>
                <a:ext cx="281" cy="40"/>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1" name="Rectangle 69"/>
              <p:cNvSpPr>
                <a:spLocks noChangeArrowheads="1"/>
              </p:cNvSpPr>
              <p:nvPr/>
            </p:nvSpPr>
            <p:spPr bwMode="auto">
              <a:xfrm>
                <a:off x="3777" y="3392"/>
                <a:ext cx="281" cy="1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22" name="Oval 70"/>
              <p:cNvSpPr>
                <a:spLocks noChangeArrowheads="1"/>
              </p:cNvSpPr>
              <p:nvPr/>
            </p:nvSpPr>
            <p:spPr bwMode="auto">
              <a:xfrm>
                <a:off x="3777" y="3366"/>
                <a:ext cx="281" cy="4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44119" name="Oval 71"/>
            <p:cNvSpPr>
              <a:spLocks noChangeArrowheads="1"/>
            </p:cNvSpPr>
            <p:nvPr/>
          </p:nvSpPr>
          <p:spPr bwMode="auto">
            <a:xfrm>
              <a:off x="3908" y="3388"/>
              <a:ext cx="20" cy="1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44" name="Group 72"/>
          <p:cNvGrpSpPr/>
          <p:nvPr/>
        </p:nvGrpSpPr>
        <p:grpSpPr bwMode="auto">
          <a:xfrm>
            <a:off x="7894673" y="5625333"/>
            <a:ext cx="722312" cy="547688"/>
            <a:chOff x="4298" y="3430"/>
            <a:chExt cx="455" cy="345"/>
          </a:xfrm>
        </p:grpSpPr>
        <p:grpSp>
          <p:nvGrpSpPr>
            <p:cNvPr id="44083" name="Group 73"/>
            <p:cNvGrpSpPr/>
            <p:nvPr/>
          </p:nvGrpSpPr>
          <p:grpSpPr bwMode="auto">
            <a:xfrm>
              <a:off x="4298" y="3699"/>
              <a:ext cx="455" cy="76"/>
              <a:chOff x="4298" y="3699"/>
              <a:chExt cx="455" cy="76"/>
            </a:xfrm>
          </p:grpSpPr>
          <p:sp>
            <p:nvSpPr>
              <p:cNvPr id="44109" name="Oval 74"/>
              <p:cNvSpPr>
                <a:spLocks noChangeArrowheads="1"/>
              </p:cNvSpPr>
              <p:nvPr/>
            </p:nvSpPr>
            <p:spPr bwMode="auto">
              <a:xfrm>
                <a:off x="4298" y="3712"/>
                <a:ext cx="455" cy="63"/>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10" name="Rectangle 75"/>
              <p:cNvSpPr>
                <a:spLocks noChangeArrowheads="1"/>
              </p:cNvSpPr>
              <p:nvPr/>
            </p:nvSpPr>
            <p:spPr bwMode="auto">
              <a:xfrm>
                <a:off x="4298" y="3736"/>
                <a:ext cx="455" cy="21"/>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11" name="Oval 76"/>
              <p:cNvSpPr>
                <a:spLocks noChangeArrowheads="1"/>
              </p:cNvSpPr>
              <p:nvPr/>
            </p:nvSpPr>
            <p:spPr bwMode="auto">
              <a:xfrm>
                <a:off x="4298" y="3699"/>
                <a:ext cx="455" cy="66"/>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4" name="Group 77"/>
            <p:cNvGrpSpPr/>
            <p:nvPr/>
          </p:nvGrpSpPr>
          <p:grpSpPr bwMode="auto">
            <a:xfrm>
              <a:off x="4298" y="3656"/>
              <a:ext cx="455" cy="76"/>
              <a:chOff x="4298" y="3656"/>
              <a:chExt cx="455" cy="76"/>
            </a:xfrm>
          </p:grpSpPr>
          <p:sp>
            <p:nvSpPr>
              <p:cNvPr id="44106" name="Oval 78"/>
              <p:cNvSpPr>
                <a:spLocks noChangeArrowheads="1"/>
              </p:cNvSpPr>
              <p:nvPr/>
            </p:nvSpPr>
            <p:spPr bwMode="auto">
              <a:xfrm>
                <a:off x="4298" y="3670"/>
                <a:ext cx="455" cy="62"/>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7" name="Rectangle 79"/>
              <p:cNvSpPr>
                <a:spLocks noChangeArrowheads="1"/>
              </p:cNvSpPr>
              <p:nvPr/>
            </p:nvSpPr>
            <p:spPr bwMode="auto">
              <a:xfrm>
                <a:off x="4298" y="3691"/>
                <a:ext cx="455" cy="23"/>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8" name="Oval 80"/>
              <p:cNvSpPr>
                <a:spLocks noChangeArrowheads="1"/>
              </p:cNvSpPr>
              <p:nvPr/>
            </p:nvSpPr>
            <p:spPr bwMode="auto">
              <a:xfrm>
                <a:off x="4298" y="3656"/>
                <a:ext cx="455" cy="64"/>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5" name="Group 81"/>
            <p:cNvGrpSpPr/>
            <p:nvPr/>
          </p:nvGrpSpPr>
          <p:grpSpPr bwMode="auto">
            <a:xfrm>
              <a:off x="4298" y="3613"/>
              <a:ext cx="455" cy="78"/>
              <a:chOff x="4298" y="3613"/>
              <a:chExt cx="455" cy="78"/>
            </a:xfrm>
          </p:grpSpPr>
          <p:sp>
            <p:nvSpPr>
              <p:cNvPr id="44103" name="Oval 82"/>
              <p:cNvSpPr>
                <a:spLocks noChangeArrowheads="1"/>
              </p:cNvSpPr>
              <p:nvPr/>
            </p:nvSpPr>
            <p:spPr bwMode="auto">
              <a:xfrm>
                <a:off x="4298" y="3625"/>
                <a:ext cx="455" cy="66"/>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4" name="Rectangle 83"/>
              <p:cNvSpPr>
                <a:spLocks noChangeArrowheads="1"/>
              </p:cNvSpPr>
              <p:nvPr/>
            </p:nvSpPr>
            <p:spPr bwMode="auto">
              <a:xfrm>
                <a:off x="4298" y="3651"/>
                <a:ext cx="455" cy="21"/>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5" name="Oval 84"/>
              <p:cNvSpPr>
                <a:spLocks noChangeArrowheads="1"/>
              </p:cNvSpPr>
              <p:nvPr/>
            </p:nvSpPr>
            <p:spPr bwMode="auto">
              <a:xfrm>
                <a:off x="4298" y="3613"/>
                <a:ext cx="455" cy="66"/>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6" name="Group 85"/>
            <p:cNvGrpSpPr/>
            <p:nvPr/>
          </p:nvGrpSpPr>
          <p:grpSpPr bwMode="auto">
            <a:xfrm>
              <a:off x="4298" y="3570"/>
              <a:ext cx="455" cy="78"/>
              <a:chOff x="4298" y="3570"/>
              <a:chExt cx="455" cy="78"/>
            </a:xfrm>
          </p:grpSpPr>
          <p:sp>
            <p:nvSpPr>
              <p:cNvPr id="44100" name="Oval 86"/>
              <p:cNvSpPr>
                <a:spLocks noChangeArrowheads="1"/>
              </p:cNvSpPr>
              <p:nvPr/>
            </p:nvSpPr>
            <p:spPr bwMode="auto">
              <a:xfrm>
                <a:off x="4298" y="3584"/>
                <a:ext cx="455" cy="64"/>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1" name="Rectangle 87"/>
              <p:cNvSpPr>
                <a:spLocks noChangeArrowheads="1"/>
              </p:cNvSpPr>
              <p:nvPr/>
            </p:nvSpPr>
            <p:spPr bwMode="auto">
              <a:xfrm>
                <a:off x="4298" y="3608"/>
                <a:ext cx="455" cy="24"/>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102" name="Oval 88"/>
              <p:cNvSpPr>
                <a:spLocks noChangeArrowheads="1"/>
              </p:cNvSpPr>
              <p:nvPr/>
            </p:nvSpPr>
            <p:spPr bwMode="auto">
              <a:xfrm>
                <a:off x="4298" y="3570"/>
                <a:ext cx="455" cy="65"/>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7" name="Group 89"/>
            <p:cNvGrpSpPr/>
            <p:nvPr/>
          </p:nvGrpSpPr>
          <p:grpSpPr bwMode="auto">
            <a:xfrm>
              <a:off x="4298" y="3530"/>
              <a:ext cx="455" cy="75"/>
              <a:chOff x="4298" y="3530"/>
              <a:chExt cx="455" cy="75"/>
            </a:xfrm>
          </p:grpSpPr>
          <p:sp>
            <p:nvSpPr>
              <p:cNvPr id="44097" name="Oval 90"/>
              <p:cNvSpPr>
                <a:spLocks noChangeArrowheads="1"/>
              </p:cNvSpPr>
              <p:nvPr/>
            </p:nvSpPr>
            <p:spPr bwMode="auto">
              <a:xfrm>
                <a:off x="4298" y="3540"/>
                <a:ext cx="455" cy="65"/>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8" name="Rectangle 91"/>
              <p:cNvSpPr>
                <a:spLocks noChangeArrowheads="1"/>
              </p:cNvSpPr>
              <p:nvPr/>
            </p:nvSpPr>
            <p:spPr bwMode="auto">
              <a:xfrm>
                <a:off x="4298" y="3567"/>
                <a:ext cx="455" cy="21"/>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9" name="Oval 92"/>
              <p:cNvSpPr>
                <a:spLocks noChangeArrowheads="1"/>
              </p:cNvSpPr>
              <p:nvPr/>
            </p:nvSpPr>
            <p:spPr bwMode="auto">
              <a:xfrm>
                <a:off x="4298" y="3530"/>
                <a:ext cx="455" cy="64"/>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8" name="Group 93"/>
            <p:cNvGrpSpPr/>
            <p:nvPr/>
          </p:nvGrpSpPr>
          <p:grpSpPr bwMode="auto">
            <a:xfrm>
              <a:off x="4298" y="3481"/>
              <a:ext cx="455" cy="78"/>
              <a:chOff x="4298" y="3481"/>
              <a:chExt cx="455" cy="78"/>
            </a:xfrm>
          </p:grpSpPr>
          <p:sp>
            <p:nvSpPr>
              <p:cNvPr id="44094" name="Oval 94"/>
              <p:cNvSpPr>
                <a:spLocks noChangeArrowheads="1"/>
              </p:cNvSpPr>
              <p:nvPr/>
            </p:nvSpPr>
            <p:spPr bwMode="auto">
              <a:xfrm>
                <a:off x="4298" y="3490"/>
                <a:ext cx="455" cy="69"/>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5" name="Rectangle 95"/>
              <p:cNvSpPr>
                <a:spLocks noChangeArrowheads="1"/>
              </p:cNvSpPr>
              <p:nvPr/>
            </p:nvSpPr>
            <p:spPr bwMode="auto">
              <a:xfrm>
                <a:off x="4298" y="3515"/>
                <a:ext cx="455" cy="22"/>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6" name="Oval 96"/>
              <p:cNvSpPr>
                <a:spLocks noChangeArrowheads="1"/>
              </p:cNvSpPr>
              <p:nvPr/>
            </p:nvSpPr>
            <p:spPr bwMode="auto">
              <a:xfrm>
                <a:off x="4298" y="3481"/>
                <a:ext cx="455" cy="6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44089" name="Group 97"/>
            <p:cNvGrpSpPr/>
            <p:nvPr/>
          </p:nvGrpSpPr>
          <p:grpSpPr bwMode="auto">
            <a:xfrm>
              <a:off x="4298" y="3430"/>
              <a:ext cx="455" cy="77"/>
              <a:chOff x="4298" y="3430"/>
              <a:chExt cx="455" cy="77"/>
            </a:xfrm>
          </p:grpSpPr>
          <p:sp>
            <p:nvSpPr>
              <p:cNvPr id="44091" name="Oval 98"/>
              <p:cNvSpPr>
                <a:spLocks noChangeArrowheads="1"/>
              </p:cNvSpPr>
              <p:nvPr/>
            </p:nvSpPr>
            <p:spPr bwMode="auto">
              <a:xfrm>
                <a:off x="4298" y="3445"/>
                <a:ext cx="455" cy="62"/>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2" name="Rectangle 99"/>
              <p:cNvSpPr>
                <a:spLocks noChangeArrowheads="1"/>
              </p:cNvSpPr>
              <p:nvPr/>
            </p:nvSpPr>
            <p:spPr bwMode="auto">
              <a:xfrm>
                <a:off x="4298" y="3467"/>
                <a:ext cx="455" cy="21"/>
              </a:xfrm>
              <a:prstGeom prst="rect">
                <a:avLst/>
              </a:prstGeom>
              <a:solidFill>
                <a:schemeClr val="folHlink"/>
              </a:solidFill>
              <a:ln w="19050">
                <a:solidFill>
                  <a:schemeClr val="tx1">
                    <a:lumMod val="75000"/>
                    <a:lumOff val="25000"/>
                  </a:schemeClr>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93" name="Oval 100"/>
              <p:cNvSpPr>
                <a:spLocks noChangeArrowheads="1"/>
              </p:cNvSpPr>
              <p:nvPr/>
            </p:nvSpPr>
            <p:spPr bwMode="auto">
              <a:xfrm>
                <a:off x="4298" y="3430"/>
                <a:ext cx="455" cy="67"/>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44090" name="Oval 101"/>
            <p:cNvSpPr>
              <a:spLocks noChangeArrowheads="1"/>
            </p:cNvSpPr>
            <p:nvPr/>
          </p:nvSpPr>
          <p:spPr bwMode="auto">
            <a:xfrm>
              <a:off x="4508" y="3462"/>
              <a:ext cx="36" cy="21"/>
            </a:xfrm>
            <a:prstGeom prst="ellipse">
              <a:avLst/>
            </a:prstGeom>
            <a:solidFill>
              <a:schemeClr val="folHlink"/>
            </a:solidFill>
            <a:ln w="19050">
              <a:solidFill>
                <a:schemeClr val="tx1">
                  <a:lumMod val="75000"/>
                  <a:lumOff val="25000"/>
                </a:schemeClr>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44045" name="AutoShape 102"/>
          <p:cNvSpPr>
            <a:spLocks noChangeArrowheads="1"/>
          </p:cNvSpPr>
          <p:nvPr/>
        </p:nvSpPr>
        <p:spPr bwMode="auto">
          <a:xfrm>
            <a:off x="2940086" y="2072509"/>
            <a:ext cx="1330325" cy="390525"/>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Application</a:t>
            </a:r>
            <a:endParaRPr lang="en-US" altLang="zh-CN" sz="1200" b="1">
              <a:ea typeface="宋体" panose="02010600030101010101" pitchFamily="2" charset="-122"/>
            </a:endParaRPr>
          </a:p>
        </p:txBody>
      </p:sp>
      <p:sp>
        <p:nvSpPr>
          <p:cNvPr id="44046" name="AutoShape 103"/>
          <p:cNvSpPr>
            <a:spLocks noChangeArrowheads="1"/>
          </p:cNvSpPr>
          <p:nvPr/>
        </p:nvSpPr>
        <p:spPr bwMode="auto">
          <a:xfrm>
            <a:off x="2940086" y="2575747"/>
            <a:ext cx="1330325" cy="490537"/>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Services</a:t>
            </a:r>
            <a:endParaRPr lang="en-US" altLang="zh-CN" sz="1200" b="1">
              <a:ea typeface="宋体" panose="02010600030101010101" pitchFamily="2" charset="-122"/>
            </a:endParaRPr>
          </a:p>
        </p:txBody>
      </p:sp>
      <p:sp>
        <p:nvSpPr>
          <p:cNvPr id="44047" name="Rectangle 104"/>
          <p:cNvSpPr>
            <a:spLocks noChangeArrowheads="1"/>
          </p:cNvSpPr>
          <p:nvPr/>
        </p:nvSpPr>
        <p:spPr bwMode="auto">
          <a:xfrm>
            <a:off x="2127286" y="1904234"/>
            <a:ext cx="8096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Client A</a:t>
            </a:r>
            <a:endParaRPr lang="en-US" altLang="zh-CN" sz="1300" b="1">
              <a:ea typeface="宋体" panose="02010600030101010101" pitchFamily="2" charset="-122"/>
            </a:endParaRPr>
          </a:p>
        </p:txBody>
      </p:sp>
      <p:sp>
        <p:nvSpPr>
          <p:cNvPr id="44048" name="AutoShape 105"/>
          <p:cNvSpPr>
            <a:spLocks noChangeArrowheads="1"/>
          </p:cNvSpPr>
          <p:nvPr/>
        </p:nvSpPr>
        <p:spPr bwMode="auto">
          <a:xfrm>
            <a:off x="2940086" y="3180583"/>
            <a:ext cx="1330325" cy="490538"/>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Engine</a:t>
            </a:r>
            <a:endParaRPr lang="en-US" altLang="zh-CN" sz="1200" b="1">
              <a:ea typeface="宋体" panose="02010600030101010101" pitchFamily="2" charset="-122"/>
            </a:endParaRPr>
          </a:p>
        </p:txBody>
      </p:sp>
      <p:sp>
        <p:nvSpPr>
          <p:cNvPr id="44049" name="AutoShape 106"/>
          <p:cNvSpPr>
            <a:spLocks noChangeArrowheads="1"/>
          </p:cNvSpPr>
          <p:nvPr/>
        </p:nvSpPr>
        <p:spPr bwMode="auto">
          <a:xfrm>
            <a:off x="7454935" y="1877247"/>
            <a:ext cx="2547938" cy="979487"/>
          </a:xfrm>
          <a:prstGeom prst="roundRect">
            <a:avLst>
              <a:gd name="adj" fmla="val 12495"/>
            </a:avLst>
          </a:prstGeom>
          <a:solidFill>
            <a:srgbClr val="FFFF99"/>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50" name="Rectangle 107"/>
          <p:cNvSpPr>
            <a:spLocks noChangeArrowheads="1"/>
          </p:cNvSpPr>
          <p:nvPr/>
        </p:nvSpPr>
        <p:spPr bwMode="auto">
          <a:xfrm>
            <a:off x="7462874" y="1904234"/>
            <a:ext cx="8096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300" b="1">
                <a:ea typeface="宋体" panose="02010600030101010101" pitchFamily="2" charset="-122"/>
              </a:rPr>
              <a:t>Client C</a:t>
            </a:r>
            <a:endParaRPr lang="en-US" altLang="zh-CN" sz="1300" b="1">
              <a:ea typeface="宋体" panose="02010600030101010101" pitchFamily="2" charset="-122"/>
            </a:endParaRPr>
          </a:p>
        </p:txBody>
      </p:sp>
      <p:sp>
        <p:nvSpPr>
          <p:cNvPr id="44051" name="AutoShape 108"/>
          <p:cNvSpPr>
            <a:spLocks noChangeArrowheads="1"/>
          </p:cNvSpPr>
          <p:nvPr/>
        </p:nvSpPr>
        <p:spPr bwMode="auto">
          <a:xfrm>
            <a:off x="8561423" y="2148709"/>
            <a:ext cx="1219200" cy="390525"/>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WWW Browser</a:t>
            </a:r>
            <a:endParaRPr lang="en-US" altLang="zh-CN" sz="1200" b="1">
              <a:ea typeface="宋体" panose="02010600030101010101" pitchFamily="2" charset="-122"/>
            </a:endParaRPr>
          </a:p>
        </p:txBody>
      </p:sp>
      <p:sp>
        <p:nvSpPr>
          <p:cNvPr id="44052" name="AutoShape 109"/>
          <p:cNvSpPr>
            <a:spLocks noChangeArrowheads="1"/>
          </p:cNvSpPr>
          <p:nvPr/>
        </p:nvSpPr>
        <p:spPr bwMode="auto">
          <a:xfrm>
            <a:off x="4568861" y="1877247"/>
            <a:ext cx="2714625" cy="1290637"/>
          </a:xfrm>
          <a:prstGeom prst="roundRect">
            <a:avLst>
              <a:gd name="adj" fmla="val 12495"/>
            </a:avLst>
          </a:prstGeom>
          <a:solidFill>
            <a:srgbClr val="FFFF99"/>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53" name="Rectangle 110"/>
          <p:cNvSpPr>
            <a:spLocks noChangeArrowheads="1"/>
          </p:cNvSpPr>
          <p:nvPr/>
        </p:nvSpPr>
        <p:spPr bwMode="auto">
          <a:xfrm>
            <a:off x="4591086" y="1904234"/>
            <a:ext cx="8096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Client B</a:t>
            </a:r>
            <a:endParaRPr lang="en-US" altLang="zh-CN" sz="1300" b="1">
              <a:ea typeface="宋体" panose="02010600030101010101" pitchFamily="2" charset="-122"/>
            </a:endParaRPr>
          </a:p>
        </p:txBody>
      </p:sp>
      <p:sp>
        <p:nvSpPr>
          <p:cNvPr id="44054" name="AutoShape 111"/>
          <p:cNvSpPr>
            <a:spLocks noChangeArrowheads="1"/>
          </p:cNvSpPr>
          <p:nvPr/>
        </p:nvSpPr>
        <p:spPr bwMode="auto">
          <a:xfrm>
            <a:off x="5707099" y="2020122"/>
            <a:ext cx="1182687" cy="427037"/>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Application</a:t>
            </a:r>
            <a:endParaRPr lang="en-US" altLang="zh-CN" sz="1200" b="1">
              <a:ea typeface="宋体" panose="02010600030101010101" pitchFamily="2" charset="-122"/>
            </a:endParaRPr>
          </a:p>
        </p:txBody>
      </p:sp>
      <p:sp>
        <p:nvSpPr>
          <p:cNvPr id="44055" name="AutoShape 112"/>
          <p:cNvSpPr>
            <a:spLocks noChangeArrowheads="1"/>
          </p:cNvSpPr>
          <p:nvPr/>
        </p:nvSpPr>
        <p:spPr bwMode="auto">
          <a:xfrm>
            <a:off x="7429536" y="3288534"/>
            <a:ext cx="2640013" cy="1990725"/>
          </a:xfrm>
          <a:prstGeom prst="roundRect">
            <a:avLst>
              <a:gd name="adj" fmla="val 12495"/>
            </a:avLst>
          </a:prstGeom>
          <a:solidFill>
            <a:srgbClr val="FFFF99"/>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56" name="Rectangle 113"/>
          <p:cNvSpPr>
            <a:spLocks noChangeArrowheads="1"/>
          </p:cNvSpPr>
          <p:nvPr/>
        </p:nvSpPr>
        <p:spPr bwMode="auto">
          <a:xfrm>
            <a:off x="7416835" y="3375846"/>
            <a:ext cx="8270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300" b="1">
                <a:ea typeface="宋体" panose="02010600030101010101" pitchFamily="2" charset="-122"/>
              </a:rPr>
              <a:t>Web</a:t>
            </a:r>
            <a:endParaRPr lang="en-US" altLang="zh-CN" sz="1300" b="1">
              <a:ea typeface="宋体" panose="02010600030101010101" pitchFamily="2" charset="-122"/>
            </a:endParaRPr>
          </a:p>
          <a:p>
            <a:r>
              <a:rPr lang="en-US" altLang="zh-CN" sz="1300" b="1">
                <a:ea typeface="宋体" panose="02010600030101010101" pitchFamily="2" charset="-122"/>
              </a:rPr>
              <a:t>Server</a:t>
            </a:r>
            <a:endParaRPr lang="en-US" altLang="zh-CN" sz="1300" b="1">
              <a:ea typeface="宋体" panose="02010600030101010101" pitchFamily="2" charset="-122"/>
            </a:endParaRPr>
          </a:p>
        </p:txBody>
      </p:sp>
      <p:grpSp>
        <p:nvGrpSpPr>
          <p:cNvPr id="44057" name="Group 114"/>
          <p:cNvGrpSpPr/>
          <p:nvPr/>
        </p:nvGrpSpPr>
        <p:grpSpPr bwMode="auto">
          <a:xfrm>
            <a:off x="8272499" y="3483797"/>
            <a:ext cx="1722437" cy="490537"/>
            <a:chOff x="4225" y="1935"/>
            <a:chExt cx="1085" cy="309"/>
          </a:xfrm>
        </p:grpSpPr>
        <p:sp>
          <p:nvSpPr>
            <p:cNvPr id="44080" name="AutoShape 115"/>
            <p:cNvSpPr>
              <a:spLocks noChangeArrowheads="1"/>
            </p:cNvSpPr>
            <p:nvPr/>
          </p:nvSpPr>
          <p:spPr bwMode="auto">
            <a:xfrm>
              <a:off x="4225" y="1935"/>
              <a:ext cx="340" cy="309"/>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HTML</a:t>
              </a:r>
              <a:endParaRPr lang="en-US" altLang="zh-CN" sz="1200" b="1">
                <a:ea typeface="宋体" panose="02010600030101010101" pitchFamily="2" charset="-122"/>
              </a:endParaRPr>
            </a:p>
            <a:p>
              <a:r>
                <a:rPr lang="en-US" altLang="zh-CN" sz="1200" b="1">
                  <a:ea typeface="宋体" panose="02010600030101010101" pitchFamily="2" charset="-122"/>
                </a:rPr>
                <a:t>CGI</a:t>
              </a:r>
              <a:endParaRPr lang="en-US" altLang="zh-CN" sz="1200" b="1">
                <a:ea typeface="宋体" panose="02010600030101010101" pitchFamily="2" charset="-122"/>
              </a:endParaRPr>
            </a:p>
          </p:txBody>
        </p:sp>
        <p:sp>
          <p:nvSpPr>
            <p:cNvPr id="44081" name="AutoShape 116"/>
            <p:cNvSpPr>
              <a:spLocks noChangeArrowheads="1"/>
            </p:cNvSpPr>
            <p:nvPr/>
          </p:nvSpPr>
          <p:spPr bwMode="auto">
            <a:xfrm>
              <a:off x="4630" y="1935"/>
              <a:ext cx="340" cy="309"/>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ASP</a:t>
              </a:r>
              <a:endParaRPr lang="en-US" altLang="zh-CN" sz="1200" b="1">
                <a:ea typeface="宋体" panose="02010600030101010101" pitchFamily="2" charset="-122"/>
              </a:endParaRPr>
            </a:p>
          </p:txBody>
        </p:sp>
        <p:sp>
          <p:nvSpPr>
            <p:cNvPr id="44082" name="AutoShape 117"/>
            <p:cNvSpPr>
              <a:spLocks noChangeArrowheads="1"/>
            </p:cNvSpPr>
            <p:nvPr/>
          </p:nvSpPr>
          <p:spPr bwMode="auto">
            <a:xfrm>
              <a:off x="5028" y="1935"/>
              <a:ext cx="282" cy="309"/>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Java</a:t>
              </a:r>
              <a:endParaRPr lang="en-US" altLang="zh-CN" sz="1200" b="1">
                <a:ea typeface="宋体" panose="02010600030101010101" pitchFamily="2" charset="-122"/>
              </a:endParaRPr>
            </a:p>
          </p:txBody>
        </p:sp>
      </p:grpSp>
      <p:sp>
        <p:nvSpPr>
          <p:cNvPr id="44058" name="AutoShape 118"/>
          <p:cNvSpPr>
            <a:spLocks noChangeArrowheads="1"/>
          </p:cNvSpPr>
          <p:nvPr/>
        </p:nvSpPr>
        <p:spPr bwMode="auto">
          <a:xfrm>
            <a:off x="8512211" y="4099747"/>
            <a:ext cx="1268413" cy="490537"/>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Services</a:t>
            </a:r>
            <a:endParaRPr lang="en-US" altLang="zh-CN" sz="1200" b="1">
              <a:ea typeface="宋体" panose="02010600030101010101" pitchFamily="2" charset="-122"/>
            </a:endParaRPr>
          </a:p>
        </p:txBody>
      </p:sp>
      <p:sp>
        <p:nvSpPr>
          <p:cNvPr id="44059" name="AutoShape 119"/>
          <p:cNvSpPr>
            <a:spLocks noChangeArrowheads="1"/>
          </p:cNvSpPr>
          <p:nvPr/>
        </p:nvSpPr>
        <p:spPr bwMode="auto">
          <a:xfrm>
            <a:off x="8512211" y="4704583"/>
            <a:ext cx="1268413" cy="490538"/>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Engine</a:t>
            </a:r>
            <a:endParaRPr lang="en-US" altLang="zh-CN" sz="1200" b="1">
              <a:ea typeface="宋体" panose="02010600030101010101" pitchFamily="2" charset="-122"/>
            </a:endParaRPr>
          </a:p>
        </p:txBody>
      </p:sp>
      <p:sp>
        <p:nvSpPr>
          <p:cNvPr id="44060" name="AutoShape 120"/>
          <p:cNvSpPr>
            <a:spLocks noChangeArrowheads="1"/>
          </p:cNvSpPr>
          <p:nvPr/>
        </p:nvSpPr>
        <p:spPr bwMode="auto">
          <a:xfrm>
            <a:off x="4602198" y="3507609"/>
            <a:ext cx="2640012" cy="1749425"/>
          </a:xfrm>
          <a:prstGeom prst="roundRect">
            <a:avLst>
              <a:gd name="adj" fmla="val 12495"/>
            </a:avLst>
          </a:prstGeom>
          <a:solidFill>
            <a:srgbClr val="FFFF99"/>
          </a:solidFill>
          <a:ln w="25400">
            <a:solidFill>
              <a:schemeClr val="bg2"/>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61" name="AutoShape 121"/>
          <p:cNvSpPr>
            <a:spLocks noChangeArrowheads="1"/>
          </p:cNvSpPr>
          <p:nvPr/>
        </p:nvSpPr>
        <p:spPr bwMode="auto">
          <a:xfrm>
            <a:off x="5761073" y="4125147"/>
            <a:ext cx="1282700" cy="490537"/>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Services</a:t>
            </a:r>
            <a:endParaRPr lang="en-US" altLang="zh-CN" sz="1200" b="1">
              <a:ea typeface="宋体" panose="02010600030101010101" pitchFamily="2" charset="-122"/>
            </a:endParaRPr>
          </a:p>
        </p:txBody>
      </p:sp>
      <p:sp>
        <p:nvSpPr>
          <p:cNvPr id="44062" name="AutoShape 122"/>
          <p:cNvSpPr>
            <a:spLocks noChangeArrowheads="1"/>
          </p:cNvSpPr>
          <p:nvPr/>
        </p:nvSpPr>
        <p:spPr bwMode="auto">
          <a:xfrm>
            <a:off x="5761073" y="4674422"/>
            <a:ext cx="1282700" cy="490537"/>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a:t>
            </a:r>
            <a:endParaRPr lang="en-US" altLang="zh-CN" sz="1200" b="1">
              <a:ea typeface="宋体" panose="02010600030101010101" pitchFamily="2" charset="-122"/>
            </a:endParaRPr>
          </a:p>
          <a:p>
            <a:r>
              <a:rPr lang="en-US" altLang="zh-CN" sz="1200" b="1">
                <a:ea typeface="宋体" panose="02010600030101010101" pitchFamily="2" charset="-122"/>
              </a:rPr>
              <a:t>Engine</a:t>
            </a:r>
            <a:endParaRPr lang="en-US" altLang="zh-CN" sz="1200" b="1">
              <a:ea typeface="宋体" panose="02010600030101010101" pitchFamily="2" charset="-122"/>
            </a:endParaRPr>
          </a:p>
        </p:txBody>
      </p:sp>
      <p:sp>
        <p:nvSpPr>
          <p:cNvPr id="44063" name="Rectangle 123"/>
          <p:cNvSpPr>
            <a:spLocks noChangeArrowheads="1"/>
          </p:cNvSpPr>
          <p:nvPr/>
        </p:nvSpPr>
        <p:spPr bwMode="auto">
          <a:xfrm>
            <a:off x="4538698" y="3620322"/>
            <a:ext cx="13319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Business Object Server</a:t>
            </a:r>
            <a:endParaRPr lang="en-US" altLang="zh-CN" sz="1200" b="1">
              <a:ea typeface="宋体" panose="02010600030101010101" pitchFamily="2" charset="-122"/>
            </a:endParaRPr>
          </a:p>
        </p:txBody>
      </p:sp>
      <p:sp>
        <p:nvSpPr>
          <p:cNvPr id="44064" name="AutoShape 124"/>
          <p:cNvSpPr>
            <a:spLocks noChangeArrowheads="1"/>
          </p:cNvSpPr>
          <p:nvPr/>
        </p:nvSpPr>
        <p:spPr bwMode="auto">
          <a:xfrm>
            <a:off x="5414999" y="2578921"/>
            <a:ext cx="549275" cy="430212"/>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DCOM</a:t>
            </a:r>
            <a:endParaRPr lang="en-US" altLang="zh-CN" sz="1200" b="1">
              <a:ea typeface="宋体" panose="02010600030101010101" pitchFamily="2" charset="-122"/>
            </a:endParaRPr>
          </a:p>
          <a:p>
            <a:r>
              <a:rPr lang="en-US" altLang="zh-CN" sz="1200" b="1">
                <a:ea typeface="宋体" panose="02010600030101010101" pitchFamily="2" charset="-122"/>
              </a:rPr>
              <a:t>ADO/R</a:t>
            </a:r>
            <a:endParaRPr lang="en-US" altLang="zh-CN" sz="1200" b="1">
              <a:ea typeface="宋体" panose="02010600030101010101" pitchFamily="2" charset="-122"/>
            </a:endParaRPr>
          </a:p>
        </p:txBody>
      </p:sp>
      <p:sp>
        <p:nvSpPr>
          <p:cNvPr id="44065" name="AutoShape 125"/>
          <p:cNvSpPr>
            <a:spLocks noChangeArrowheads="1"/>
          </p:cNvSpPr>
          <p:nvPr/>
        </p:nvSpPr>
        <p:spPr bwMode="auto">
          <a:xfrm>
            <a:off x="6002374" y="2574159"/>
            <a:ext cx="600075" cy="430213"/>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CORBA</a:t>
            </a:r>
            <a:endParaRPr lang="en-US" altLang="zh-CN" sz="1200" b="1">
              <a:ea typeface="宋体" panose="02010600030101010101" pitchFamily="2" charset="-122"/>
            </a:endParaRPr>
          </a:p>
        </p:txBody>
      </p:sp>
      <p:sp>
        <p:nvSpPr>
          <p:cNvPr id="44066" name="AutoShape 126"/>
          <p:cNvSpPr>
            <a:spLocks noChangeArrowheads="1"/>
          </p:cNvSpPr>
          <p:nvPr/>
        </p:nvSpPr>
        <p:spPr bwMode="auto">
          <a:xfrm>
            <a:off x="6642136" y="2574159"/>
            <a:ext cx="530225" cy="430213"/>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Beans</a:t>
            </a:r>
            <a:endParaRPr lang="en-US" altLang="zh-CN" sz="1200" b="1">
              <a:ea typeface="宋体" panose="02010600030101010101" pitchFamily="2" charset="-122"/>
            </a:endParaRPr>
          </a:p>
        </p:txBody>
      </p:sp>
      <p:sp>
        <p:nvSpPr>
          <p:cNvPr id="44067" name="AutoShape 127"/>
          <p:cNvSpPr>
            <a:spLocks noChangeArrowheads="1"/>
          </p:cNvSpPr>
          <p:nvPr/>
        </p:nvSpPr>
        <p:spPr bwMode="auto">
          <a:xfrm>
            <a:off x="5751549" y="3644134"/>
            <a:ext cx="530225" cy="430213"/>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COM</a:t>
            </a:r>
            <a:endParaRPr lang="en-US" altLang="zh-CN" sz="1200" b="1">
              <a:ea typeface="宋体" panose="02010600030101010101" pitchFamily="2" charset="-122"/>
            </a:endParaRPr>
          </a:p>
          <a:p>
            <a:r>
              <a:rPr lang="en-US" altLang="zh-CN" sz="1200" b="1">
                <a:ea typeface="宋体" panose="02010600030101010101" pitchFamily="2" charset="-122"/>
              </a:rPr>
              <a:t>MTS</a:t>
            </a:r>
            <a:endParaRPr lang="en-US" altLang="zh-CN" sz="1200" b="1">
              <a:ea typeface="宋体" panose="02010600030101010101" pitchFamily="2" charset="-122"/>
            </a:endParaRPr>
          </a:p>
        </p:txBody>
      </p:sp>
      <p:sp>
        <p:nvSpPr>
          <p:cNvPr id="44068" name="AutoShape 128"/>
          <p:cNvSpPr>
            <a:spLocks noChangeArrowheads="1"/>
          </p:cNvSpPr>
          <p:nvPr/>
        </p:nvSpPr>
        <p:spPr bwMode="auto">
          <a:xfrm>
            <a:off x="6413536" y="3639371"/>
            <a:ext cx="530225" cy="430212"/>
          </a:xfrm>
          <a:prstGeom prst="roundRect">
            <a:avLst>
              <a:gd name="adj" fmla="val 12495"/>
            </a:avLst>
          </a:prstGeom>
          <a:solidFill>
            <a:srgbClr val="EAEAEA"/>
          </a:solidFill>
          <a:ln w="12700">
            <a:solidFill>
              <a:srgbClr val="393939"/>
            </a:solidFill>
            <a:rou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Beans</a:t>
            </a:r>
            <a:endParaRPr lang="en-US" altLang="zh-CN" sz="1200" b="1">
              <a:ea typeface="宋体" panose="02010600030101010101" pitchFamily="2" charset="-122"/>
            </a:endParaRPr>
          </a:p>
          <a:p>
            <a:r>
              <a:rPr lang="en-US" altLang="zh-CN" sz="1200" b="1">
                <a:ea typeface="宋体" panose="02010600030101010101" pitchFamily="2" charset="-122"/>
              </a:rPr>
              <a:t>ETS</a:t>
            </a:r>
            <a:endParaRPr lang="en-US" altLang="zh-CN" sz="1200" b="1">
              <a:ea typeface="宋体" panose="02010600030101010101" pitchFamily="2" charset="-122"/>
            </a:endParaRPr>
          </a:p>
        </p:txBody>
      </p:sp>
      <p:sp>
        <p:nvSpPr>
          <p:cNvPr id="44069" name="Rectangle 129"/>
          <p:cNvSpPr>
            <a:spLocks noGrp="1" noChangeArrowheads="1"/>
          </p:cNvSpPr>
          <p:nvPr>
            <p:ph type="title"/>
          </p:nvPr>
        </p:nvSpPr>
        <p:spPr/>
        <p:txBody>
          <a:bodyPr/>
          <a:lstStyle/>
          <a:p>
            <a:pPr eaLnBrk="1" hangingPunct="1"/>
            <a:r>
              <a:rPr lang="en-US" altLang="zh-CN" smtClean="0"/>
              <a:t>Client/Server Architectures</a:t>
            </a:r>
            <a:endParaRPr lang="en-US" altLang="zh-CN" smtClean="0"/>
          </a:p>
        </p:txBody>
      </p:sp>
      <p:pic>
        <p:nvPicPr>
          <p:cNvPr id="44070" name="Picture 130" descr="laptop_m_grasc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4286" y="2207447"/>
            <a:ext cx="600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1" name="Picture 131" descr="laptop_m_grasc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786" y="2207447"/>
            <a:ext cx="600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2" name="Picture 132" descr="laptop_m_grasc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13686" y="2207447"/>
            <a:ext cx="600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3" name="Line 133"/>
          <p:cNvSpPr>
            <a:spLocks noChangeShapeType="1"/>
          </p:cNvSpPr>
          <p:nvPr/>
        </p:nvSpPr>
        <p:spPr bwMode="auto">
          <a:xfrm flipH="1">
            <a:off x="8696361" y="2869433"/>
            <a:ext cx="157163" cy="406400"/>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4074" name="Picture 134" descr="1serve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85111" y="4123558"/>
            <a:ext cx="5619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5" name="Picture 135" descr="1serve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880011" y="4123558"/>
            <a:ext cx="5619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6" name="Line 136"/>
          <p:cNvSpPr>
            <a:spLocks noChangeShapeType="1"/>
          </p:cNvSpPr>
          <p:nvPr/>
        </p:nvSpPr>
        <p:spPr bwMode="auto">
          <a:xfrm flipH="1">
            <a:off x="5819811" y="3178997"/>
            <a:ext cx="104775" cy="319087"/>
          </a:xfrm>
          <a:prstGeom prst="line">
            <a:avLst/>
          </a:prstGeom>
          <a:noFill/>
          <a:ln w="254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7" name="Line 137"/>
          <p:cNvSpPr>
            <a:spLocks noChangeShapeType="1"/>
          </p:cNvSpPr>
          <p:nvPr/>
        </p:nvSpPr>
        <p:spPr bwMode="auto">
          <a:xfrm>
            <a:off x="7059648" y="1575621"/>
            <a:ext cx="2906712" cy="0"/>
          </a:xfrm>
          <a:prstGeom prst="line">
            <a:avLst/>
          </a:prstGeom>
          <a:noFill/>
          <a:ln w="28575">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8" name="Rectangle 138"/>
          <p:cNvSpPr>
            <a:spLocks noChangeArrowheads="1"/>
          </p:cNvSpPr>
          <p:nvPr/>
        </p:nvSpPr>
        <p:spPr bwMode="auto">
          <a:xfrm>
            <a:off x="1897099" y="1751833"/>
            <a:ext cx="8275637" cy="3640138"/>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079" name="Arc 139"/>
          <p:cNvSpPr/>
          <p:nvPr/>
        </p:nvSpPr>
        <p:spPr bwMode="auto">
          <a:xfrm rot="10800000">
            <a:off x="3248060" y="3882259"/>
            <a:ext cx="3251200" cy="2143125"/>
          </a:xfrm>
          <a:custGeom>
            <a:avLst/>
            <a:gdLst>
              <a:gd name="T0" fmla="*/ 0 w 21611"/>
              <a:gd name="T1" fmla="*/ 0 h 21600"/>
              <a:gd name="T2" fmla="*/ 2147483647 w 21611"/>
              <a:gd name="T3" fmla="*/ 2147483647 h 21600"/>
              <a:gd name="T4" fmla="*/ 2147483647 w 21611"/>
              <a:gd name="T5" fmla="*/ 2147483647 h 21600"/>
              <a:gd name="T6" fmla="*/ 0 60000 65536"/>
              <a:gd name="T7" fmla="*/ 0 60000 65536"/>
              <a:gd name="T8" fmla="*/ 0 60000 65536"/>
              <a:gd name="T9" fmla="*/ 0 w 21611"/>
              <a:gd name="T10" fmla="*/ 0 h 21600"/>
              <a:gd name="T11" fmla="*/ 21611 w 21611"/>
              <a:gd name="T12" fmla="*/ 21600 h 21600"/>
            </a:gdLst>
            <a:ahLst/>
            <a:cxnLst>
              <a:cxn ang="T6">
                <a:pos x="T0" y="T1"/>
              </a:cxn>
              <a:cxn ang="T7">
                <a:pos x="T2" y="T3"/>
              </a:cxn>
              <a:cxn ang="T8">
                <a:pos x="T4" y="T5"/>
              </a:cxn>
            </a:cxnLst>
            <a:rect l="T9" t="T10" r="T11" b="T12"/>
            <a:pathLst>
              <a:path w="21611" h="21600" fill="none" extrusionOk="0">
                <a:moveTo>
                  <a:pt x="0" y="0"/>
                </a:moveTo>
                <a:cubicBezTo>
                  <a:pt x="3" y="0"/>
                  <a:pt x="7" y="-1"/>
                  <a:pt x="11" y="0"/>
                </a:cubicBezTo>
                <a:cubicBezTo>
                  <a:pt x="11934" y="0"/>
                  <a:pt x="21602" y="9660"/>
                  <a:pt x="21610" y="21584"/>
                </a:cubicBezTo>
              </a:path>
              <a:path w="21611" h="21600" stroke="0" extrusionOk="0">
                <a:moveTo>
                  <a:pt x="0" y="0"/>
                </a:moveTo>
                <a:cubicBezTo>
                  <a:pt x="3" y="0"/>
                  <a:pt x="7" y="-1"/>
                  <a:pt x="11" y="0"/>
                </a:cubicBezTo>
                <a:cubicBezTo>
                  <a:pt x="11934" y="0"/>
                  <a:pt x="21602" y="9660"/>
                  <a:pt x="21610" y="21584"/>
                </a:cubicBezTo>
                <a:lnTo>
                  <a:pt x="11" y="21600"/>
                </a:lnTo>
                <a:lnTo>
                  <a:pt x="0" y="0"/>
                </a:lnTo>
                <a:close/>
              </a:path>
            </a:pathLst>
          </a:custGeom>
          <a:noFill/>
          <a:ln w="25400" cap="rnd">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1263651" y="1879805"/>
            <a:ext cx="3319462" cy="688975"/>
          </a:xfrm>
        </p:spPr>
        <p:txBody>
          <a:bodyPr/>
          <a:lstStyle/>
          <a:p>
            <a:r>
              <a:rPr lang="en-US" altLang="zh-CN" sz="2800" dirty="0"/>
              <a:t>1. B/S</a:t>
            </a:r>
            <a:r>
              <a:rPr lang="zh-CN" altLang="en-US" sz="2800" dirty="0" smtClean="0"/>
              <a:t>架构</a:t>
            </a:r>
            <a:endParaRPr lang="zh-CN" altLang="en-US" sz="2800" dirty="0"/>
          </a:p>
        </p:txBody>
      </p:sp>
      <p:pic>
        <p:nvPicPr>
          <p:cNvPr id="14339" name="图片 5"/>
          <p:cNvPicPr>
            <a:picLocks noChangeAspect="1"/>
          </p:cNvPicPr>
          <p:nvPr/>
        </p:nvPicPr>
        <p:blipFill>
          <a:blip r:embed="rId1">
            <a:extLst>
              <a:ext uri="{28A0092B-C50C-407E-A947-70E740481C1C}">
                <a14:useLocalDpi xmlns:a14="http://schemas.microsoft.com/office/drawing/2010/main" val="0"/>
              </a:ext>
            </a:extLst>
          </a:blip>
          <a:srcRect l="20473" t="16771" r="16896" b="14323"/>
          <a:stretch>
            <a:fillRect/>
          </a:stretch>
        </p:blipFill>
        <p:spPr bwMode="auto">
          <a:xfrm>
            <a:off x="428625" y="2890837"/>
            <a:ext cx="3633788"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178" y="2796426"/>
            <a:ext cx="64246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bwMode="auto">
          <a:xfrm>
            <a:off x="7157037" y="1854994"/>
            <a:ext cx="3358564" cy="688975"/>
          </a:xfrm>
          <a:prstGeom prst="rect">
            <a:avLst/>
          </a:prstGeom>
        </p:spPr>
        <p:txBody>
          <a:bodyPr/>
          <a:lstStyle>
            <a:lvl1pPr>
              <a:lnSpc>
                <a:spcPct val="90000"/>
              </a:lnSpc>
              <a:spcBef>
                <a:spcPct val="0"/>
              </a:spcBef>
              <a:buNone/>
              <a:defRPr lang="zh-CN" altLang="en-US" sz="2800" b="1" baseline="0" dirty="0">
                <a:solidFill>
                  <a:srgbClr val="175F8B"/>
                </a:solidFill>
                <a:latin typeface="微软雅黑" panose="020B0503020204020204" pitchFamily="34" charset="-122"/>
                <a:ea typeface="微软雅黑" panose="020B0503020204020204" pitchFamily="34" charset="-122"/>
              </a:defRPr>
            </a:lvl1pPr>
          </a:lstStyle>
          <a:p>
            <a:r>
              <a:rPr lang="en-US" altLang="zh-CN" dirty="0"/>
              <a:t>2. C/S</a:t>
            </a:r>
            <a:r>
              <a:rPr lang="zh-CN" altLang="en-US" dirty="0" smtClean="0"/>
              <a:t>架构</a:t>
            </a:r>
            <a:endParaRPr lang="zh-CN" altLang="en-US" dirty="0"/>
          </a:p>
        </p:txBody>
      </p:sp>
      <p:sp>
        <p:nvSpPr>
          <p:cNvPr id="14342" name="文本框 7"/>
          <p:cNvSpPr txBox="1">
            <a:spLocks noChangeArrowheads="1"/>
          </p:cNvSpPr>
          <p:nvPr/>
        </p:nvSpPr>
        <p:spPr bwMode="auto">
          <a:xfrm>
            <a:off x="1400176" y="5965826"/>
            <a:ext cx="569913" cy="246063"/>
          </a:xfrm>
          <a:prstGeom prst="rect">
            <a:avLst/>
          </a:prstGeom>
          <a:solidFill>
            <a:schemeClr val="bg1"/>
          </a:solidFill>
          <a:ln>
            <a:noFill/>
          </a:ln>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dirty="0">
                <a:ea typeface="宋体" panose="02010600030101010101" pitchFamily="2" charset="-122"/>
              </a:rPr>
              <a:t>浏览器</a:t>
            </a:r>
            <a:endParaRPr lang="zh-CN" altLang="en-US" dirty="0">
              <a:ea typeface="宋体" panose="02010600030101010101" pitchFamily="2" charset="-122"/>
            </a:endParaRPr>
          </a:p>
        </p:txBody>
      </p:sp>
      <p:sp>
        <p:nvSpPr>
          <p:cNvPr id="14343" name="文本框 8"/>
          <p:cNvSpPr txBox="1">
            <a:spLocks noChangeArrowheads="1"/>
          </p:cNvSpPr>
          <p:nvPr/>
        </p:nvSpPr>
        <p:spPr bwMode="auto">
          <a:xfrm>
            <a:off x="2574926" y="5767388"/>
            <a:ext cx="696913" cy="247650"/>
          </a:xfrm>
          <a:prstGeom prst="rect">
            <a:avLst/>
          </a:prstGeom>
          <a:solidFill>
            <a:schemeClr val="bg1"/>
          </a:solidFill>
          <a:ln>
            <a:noFill/>
          </a:ln>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dirty="0">
                <a:ea typeface="宋体" panose="02010600030101010101" pitchFamily="2" charset="-122"/>
              </a:rPr>
              <a:t>浏览器</a:t>
            </a:r>
            <a:endParaRPr lang="zh-CN" altLang="en-US" dirty="0">
              <a:ea typeface="宋体" panose="02010600030101010101" pitchFamily="2" charset="-122"/>
            </a:endParaRPr>
          </a:p>
        </p:txBody>
      </p:sp>
      <p:sp>
        <p:nvSpPr>
          <p:cNvPr id="14344" name="文本框 9"/>
          <p:cNvSpPr txBox="1">
            <a:spLocks noChangeArrowheads="1"/>
          </p:cNvSpPr>
          <p:nvPr/>
        </p:nvSpPr>
        <p:spPr bwMode="auto">
          <a:xfrm>
            <a:off x="3186113" y="5287964"/>
            <a:ext cx="735012" cy="246221"/>
          </a:xfrm>
          <a:prstGeom prst="rect">
            <a:avLst/>
          </a:prstGeom>
          <a:solidFill>
            <a:schemeClr val="bg1"/>
          </a:solidFill>
          <a:ln>
            <a:noFill/>
          </a:ln>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a:ea typeface="宋体" panose="02010600030101010101" pitchFamily="2" charset="-122"/>
              </a:rPr>
              <a:t>浏览器</a:t>
            </a:r>
            <a:endParaRPr lang="zh-CN" altLang="en-US">
              <a:ea typeface="宋体" panose="02010600030101010101" pitchFamily="2" charset="-122"/>
            </a:endParaRPr>
          </a:p>
        </p:txBody>
      </p:sp>
      <p:sp>
        <p:nvSpPr>
          <p:cNvPr id="14345" name="文本框 10"/>
          <p:cNvSpPr txBox="1">
            <a:spLocks noChangeArrowheads="1"/>
          </p:cNvSpPr>
          <p:nvPr/>
        </p:nvSpPr>
        <p:spPr bwMode="auto">
          <a:xfrm>
            <a:off x="533400" y="5564188"/>
            <a:ext cx="795338" cy="246062"/>
          </a:xfrm>
          <a:prstGeom prst="rect">
            <a:avLst/>
          </a:prstGeom>
          <a:solidFill>
            <a:schemeClr val="bg1"/>
          </a:solidFill>
          <a:ln>
            <a:noFill/>
          </a:ln>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a:ea typeface="宋体" panose="02010600030101010101" pitchFamily="2" charset="-122"/>
              </a:rPr>
              <a:t>浏览器</a:t>
            </a:r>
            <a:endParaRPr lang="zh-CN" altLang="en-US">
              <a:ea typeface="宋体" panose="02010600030101010101" pitchFamily="2" charset="-122"/>
            </a:endParaRPr>
          </a:p>
        </p:txBody>
      </p:sp>
      <p:sp>
        <p:nvSpPr>
          <p:cNvPr id="10" name="标题 1"/>
          <p:cNvSpPr txBox="1"/>
          <p:nvPr/>
        </p:nvSpPr>
        <p:spPr>
          <a:xfrm>
            <a:off x="764400" y="525411"/>
            <a:ext cx="11220120" cy="688975"/>
          </a:xfrm>
          <a:prstGeom prst="rect">
            <a:avLst/>
          </a:prstGeom>
        </p:spPr>
        <p:txBody>
          <a:bodyPr/>
          <a:lstStyle>
            <a:lvl1pPr algn="l" defTabSz="914400" rtl="0" eaLnBrk="1" latinLnBrk="0" hangingPunct="1">
              <a:lnSpc>
                <a:spcPct val="90000"/>
              </a:lnSpc>
              <a:spcBef>
                <a:spcPct val="0"/>
              </a:spcBef>
              <a:buNone/>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sz="2800" dirty="0"/>
              <a:t>举</a:t>
            </a:r>
            <a:r>
              <a:rPr lang="zh-CN" altLang="en-US" sz="2800" dirty="0" smtClean="0"/>
              <a:t>例</a:t>
            </a:r>
            <a:endParaRPr lang="zh-CN" altLang="en-US" sz="2800" dirty="0"/>
          </a:p>
        </p:txBody>
      </p:sp>
      <p:sp>
        <p:nvSpPr>
          <p:cNvPr id="2" name="矩形 1"/>
          <p:cNvSpPr/>
          <p:nvPr/>
        </p:nvSpPr>
        <p:spPr>
          <a:xfrm>
            <a:off x="5207890" y="2669426"/>
            <a:ext cx="6679310" cy="3987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1475" y="2669426"/>
            <a:ext cx="4562475" cy="3988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Serverless</a:t>
            </a:r>
            <a:r>
              <a:rPr lang="en-US" altLang="zh-CN" dirty="0" smtClean="0"/>
              <a:t> Architecture </a:t>
            </a:r>
            <a:endParaRPr lang="zh-CN" altLang="en-US" dirty="0"/>
          </a:p>
        </p:txBody>
      </p:sp>
      <p:sp>
        <p:nvSpPr>
          <p:cNvPr id="3" name="内容占位符 2"/>
          <p:cNvSpPr>
            <a:spLocks noGrp="1"/>
          </p:cNvSpPr>
          <p:nvPr>
            <p:ph idx="1"/>
          </p:nvPr>
        </p:nvSpPr>
        <p:spPr>
          <a:xfrm>
            <a:off x="612000" y="1353458"/>
            <a:ext cx="5075568" cy="5288241"/>
          </a:xfrm>
        </p:spPr>
        <p:txBody>
          <a:bodyPr/>
          <a:lstStyle/>
          <a:p>
            <a:r>
              <a:rPr lang="zh-CN" altLang="en-US" dirty="0" smtClean="0"/>
              <a:t>在服务器无感知架构中，</a:t>
            </a:r>
            <a:r>
              <a:rPr lang="zh-CN" altLang="en-US" dirty="0"/>
              <a:t>应用系统的</a:t>
            </a:r>
            <a:r>
              <a:rPr lang="zh-CN" altLang="en-US" dirty="0" smtClean="0"/>
              <a:t>后端交第三</a:t>
            </a:r>
            <a:r>
              <a:rPr lang="zh-CN" altLang="en-US" dirty="0"/>
              <a:t>方</a:t>
            </a:r>
            <a:r>
              <a:rPr lang="zh-CN" altLang="en-US" dirty="0" smtClean="0"/>
              <a:t>平台托管运维。前端通过</a:t>
            </a:r>
            <a:r>
              <a:rPr lang="en-US" altLang="zh-CN" dirty="0" smtClean="0"/>
              <a:t>API</a:t>
            </a:r>
            <a:r>
              <a:rPr lang="zh-CN" altLang="en-US" dirty="0" smtClean="0"/>
              <a:t>网关，与后端的服务、数据库或计算函数进行联系。</a:t>
            </a:r>
            <a:endParaRPr lang="en-US" altLang="zh-CN" dirty="0" smtClean="0"/>
          </a:p>
          <a:p>
            <a:pPr lvl="1"/>
            <a:r>
              <a:rPr lang="zh-CN" altLang="en-US" dirty="0">
                <a:latin typeface="MicrosoftYaHei"/>
              </a:rPr>
              <a:t>弹性</a:t>
            </a:r>
            <a:r>
              <a:rPr lang="zh-CN" altLang="en-US" dirty="0" smtClean="0">
                <a:latin typeface="MicrosoftYaHei"/>
              </a:rPr>
              <a:t>伸缩</a:t>
            </a:r>
            <a:endParaRPr lang="en-US" altLang="zh-CN" dirty="0" smtClean="0">
              <a:latin typeface="MicrosoftYaHei"/>
            </a:endParaRPr>
          </a:p>
          <a:p>
            <a:pPr lvl="1"/>
            <a:r>
              <a:rPr lang="zh-CN" altLang="en-US" dirty="0" smtClean="0">
                <a:latin typeface="MicrosoftYaHei"/>
              </a:rPr>
              <a:t>按</a:t>
            </a:r>
            <a:r>
              <a:rPr lang="zh-CN" altLang="en-US" dirty="0">
                <a:latin typeface="MicrosoftYaHei"/>
              </a:rPr>
              <a:t>需付</a:t>
            </a:r>
            <a:r>
              <a:rPr lang="zh-CN" altLang="en-US" dirty="0" smtClean="0">
                <a:latin typeface="MicrosoftYaHei"/>
              </a:rPr>
              <a:t>费</a:t>
            </a:r>
            <a:endParaRPr lang="en-US" altLang="zh-CN" dirty="0" smtClean="0">
              <a:latin typeface="MicrosoftYaHei"/>
            </a:endParaRPr>
          </a:p>
          <a:p>
            <a:pPr lvl="1"/>
            <a:r>
              <a:rPr lang="zh-CN" altLang="en-US" dirty="0" smtClean="0">
                <a:latin typeface="MicrosoftYaHei"/>
              </a:rPr>
              <a:t>事件驱动</a:t>
            </a:r>
            <a:endParaRPr lang="en-US" altLang="zh-CN" dirty="0" smtClean="0">
              <a:latin typeface="MicrosoftYaHei"/>
            </a:endParaRPr>
          </a:p>
          <a:p>
            <a:pPr lvl="1"/>
            <a:r>
              <a:rPr lang="zh-CN" altLang="en-US" dirty="0" smtClean="0">
                <a:latin typeface="MicrosoftYaHei"/>
              </a:rPr>
              <a:t>无需</a:t>
            </a:r>
            <a:r>
              <a:rPr lang="zh-CN" altLang="en-US" dirty="0">
                <a:latin typeface="MicrosoftYaHei"/>
              </a:rPr>
              <a:t>运维</a:t>
            </a:r>
            <a:endParaRPr lang="zh-CN" altLang="en-US" dirty="0"/>
          </a:p>
          <a:p>
            <a:endParaRPr lang="zh-CN" altLang="en-US" dirty="0"/>
          </a:p>
        </p:txBody>
      </p:sp>
      <p:pic>
        <p:nvPicPr>
          <p:cNvPr id="102402" name="Picture 2" descr="https://timgsa.baidu.com/timg?image&amp;quality=80&amp;size=b9999_10000&amp;sec=1600660376906&amp;di=0c8b3330b2a2031c543093c68e259cd0&amp;imgtype=0&amp;src=http%3A%2F%2Fpic3.zhimg.com%2Fv2-db80808bd8530ef9aad7abeed013169e_1200x5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7611" y="1412388"/>
            <a:ext cx="6552728" cy="445626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p:txBody>
          <a:bodyPr/>
          <a:lstStyle/>
          <a:p>
            <a:r>
              <a:rPr lang="zh-CN" altLang="en-US" smtClean="0"/>
              <a:t>抽象 </a:t>
            </a:r>
            <a:r>
              <a:rPr lang="en-US" altLang="zh-CN" smtClean="0"/>
              <a:t>abstraction</a:t>
            </a:r>
            <a:endParaRPr lang="zh-CN" altLang="en-US" smtClean="0"/>
          </a:p>
        </p:txBody>
      </p:sp>
      <p:sp>
        <p:nvSpPr>
          <p:cNvPr id="43011" name="Rectangle 4"/>
          <p:cNvSpPr>
            <a:spLocks noGrp="1" noChangeArrowheads="1"/>
          </p:cNvSpPr>
          <p:nvPr>
            <p:ph type="body" idx="1"/>
          </p:nvPr>
        </p:nvSpPr>
        <p:spPr>
          <a:xfrm>
            <a:off x="612000" y="1353458"/>
            <a:ext cx="11417607" cy="5288241"/>
          </a:xfrm>
        </p:spPr>
        <p:txBody>
          <a:bodyPr/>
          <a:lstStyle/>
          <a:p>
            <a:r>
              <a:rPr lang="zh-CN" altLang="en-US" dirty="0" smtClean="0">
                <a:solidFill>
                  <a:srgbClr val="EB7C11"/>
                </a:solidFill>
              </a:rPr>
              <a:t>抽象</a:t>
            </a:r>
            <a:r>
              <a:rPr lang="zh-CN" altLang="en-US" dirty="0" smtClean="0"/>
              <a:t>，是在软件规模逐渐增大、软件复杂性逐渐增大下，控制复杂性的基本策略。</a:t>
            </a:r>
            <a:endParaRPr lang="en-US" altLang="zh-CN" dirty="0" smtClean="0"/>
          </a:p>
          <a:p>
            <a:r>
              <a:rPr lang="zh-CN" altLang="en-US" dirty="0" smtClean="0">
                <a:solidFill>
                  <a:srgbClr val="EB7C1F"/>
                </a:solidFill>
              </a:rPr>
              <a:t>好的抽象</a:t>
            </a:r>
            <a:r>
              <a:rPr lang="zh-CN" altLang="en-US" dirty="0" smtClean="0"/>
              <a:t>：屏蔽</a:t>
            </a:r>
            <a:r>
              <a:rPr lang="zh-CN" altLang="en-US" dirty="0"/>
              <a:t>底层细节，突出事物的本质特性，同时符合人的思维方式，从而实现降低复杂性的目标</a:t>
            </a:r>
            <a:endParaRPr lang="zh-CN" altLang="en-US" dirty="0"/>
          </a:p>
          <a:p>
            <a:r>
              <a:rPr lang="zh-CN" altLang="en-US" dirty="0" smtClean="0"/>
              <a:t>在软件设计中，主要抽象手段包括：</a:t>
            </a:r>
            <a:endParaRPr lang="zh-CN" altLang="en-US" dirty="0" smtClean="0"/>
          </a:p>
          <a:p>
            <a:pPr lvl="1"/>
            <a:r>
              <a:rPr lang="zh-CN" altLang="en-US" dirty="0" smtClean="0">
                <a:solidFill>
                  <a:srgbClr val="EB7C11"/>
                </a:solidFill>
              </a:rPr>
              <a:t>数据抽象</a:t>
            </a:r>
            <a:r>
              <a:rPr lang="zh-CN" altLang="zh-CN" dirty="0" smtClean="0"/>
              <a:t>把一个数据对象的定义抽象为一个数据类型名，用此类型名可定义多个具有相同性质的数据对象</a:t>
            </a:r>
            <a:endParaRPr lang="en-US" altLang="zh-CN" dirty="0" smtClean="0"/>
          </a:p>
          <a:p>
            <a:pPr lvl="1"/>
            <a:r>
              <a:rPr lang="zh-CN" altLang="en-US" dirty="0" smtClean="0">
                <a:solidFill>
                  <a:srgbClr val="EB7C11"/>
                </a:solidFill>
              </a:rPr>
              <a:t>过程抽象</a:t>
            </a:r>
            <a:r>
              <a:rPr lang="zh-CN" altLang="zh-CN" dirty="0" smtClean="0"/>
              <a:t>把完成一个特定功能的动作序列抽象为一个过程名和参数表，以后通过指定过程名和实际参数调用此过程</a:t>
            </a:r>
            <a:endParaRPr lang="en-US" altLang="zh-CN" dirty="0" smtClean="0"/>
          </a:p>
          <a:p>
            <a:pPr lvl="1"/>
            <a:r>
              <a:rPr lang="zh-CN" altLang="zh-CN" dirty="0" smtClean="0">
                <a:solidFill>
                  <a:srgbClr val="EB7C11"/>
                </a:solidFill>
              </a:rPr>
              <a:t>对象抽象</a:t>
            </a:r>
            <a:r>
              <a:rPr lang="zh-CN" altLang="zh-CN" dirty="0" smtClean="0"/>
              <a:t>则通过操作和属性，组合了这两种抽象，即在抽象数据类型的定义中加入一组操作的定义，以确定在此类数据对象上可以进行的操作。</a:t>
            </a: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smtClean="0"/>
              <a:t>P2P Architecture</a:t>
            </a:r>
            <a:endParaRPr lang="zh-CN" altLang="en-US" dirty="0" smtClean="0"/>
          </a:p>
        </p:txBody>
      </p:sp>
      <p:sp>
        <p:nvSpPr>
          <p:cNvPr id="7" name="内容占位符 6"/>
          <p:cNvSpPr>
            <a:spLocks noGrp="1"/>
          </p:cNvSpPr>
          <p:nvPr>
            <p:ph idx="1"/>
          </p:nvPr>
        </p:nvSpPr>
        <p:spPr>
          <a:xfrm>
            <a:off x="612000" y="1353458"/>
            <a:ext cx="5946197" cy="3428853"/>
          </a:xfrm>
        </p:spPr>
        <p:txBody>
          <a:bodyPr/>
          <a:lstStyle/>
          <a:p>
            <a:pPr>
              <a:defRPr/>
            </a:pPr>
            <a:r>
              <a:rPr lang="zh-CN" altLang="en-US" dirty="0" smtClean="0">
                <a:latin typeface="+mj-ea"/>
                <a:ea typeface="+mj-ea"/>
              </a:rPr>
              <a:t>所有计算机节点都是对等的，可相互调用。</a:t>
            </a:r>
            <a:endParaRPr lang="en-US" altLang="zh-CN" dirty="0" smtClean="0">
              <a:latin typeface="+mj-ea"/>
              <a:ea typeface="+mj-ea"/>
            </a:endParaRPr>
          </a:p>
          <a:p>
            <a:pPr>
              <a:defRPr/>
            </a:pPr>
            <a:endParaRPr lang="en-US" altLang="zh-CN" dirty="0" smtClean="0">
              <a:latin typeface="+mj-ea"/>
              <a:ea typeface="+mj-ea"/>
            </a:endParaRPr>
          </a:p>
          <a:p>
            <a:pPr>
              <a:defRPr/>
            </a:pPr>
            <a:r>
              <a:rPr lang="zh-CN" altLang="en-US" dirty="0">
                <a:latin typeface="+mj-ea"/>
                <a:ea typeface="+mj-ea"/>
              </a:rPr>
              <a:t>讨论：网上四人飞行棋软件的物理架构？</a:t>
            </a:r>
            <a:endParaRPr lang="en-US" altLang="zh-CN" dirty="0">
              <a:latin typeface="+mj-ea"/>
              <a:ea typeface="+mj-ea"/>
            </a:endParaRPr>
          </a:p>
          <a:p>
            <a:pPr>
              <a:defRPr/>
            </a:pPr>
            <a:endParaRPr lang="en-US" altLang="zh-CN" dirty="0">
              <a:latin typeface="+mj-ea"/>
              <a:ea typeface="+mj-ea"/>
            </a:endParaRPr>
          </a:p>
          <a:p>
            <a:pPr>
              <a:defRPr/>
            </a:pPr>
            <a:endParaRPr lang="en-US" altLang="zh-CN" dirty="0" smtClean="0">
              <a:latin typeface="+mj-ea"/>
              <a:ea typeface="+mj-ea"/>
            </a:endParaRPr>
          </a:p>
        </p:txBody>
      </p:sp>
      <p:pic>
        <p:nvPicPr>
          <p:cNvPr id="19460" name="图片 5"/>
          <p:cNvPicPr>
            <a:picLocks noChangeAspect="1"/>
          </p:cNvPicPr>
          <p:nvPr/>
        </p:nvPicPr>
        <p:blipFill>
          <a:blip r:embed="rId1">
            <a:extLst>
              <a:ext uri="{28A0092B-C50C-407E-A947-70E740481C1C}">
                <a14:useLocalDpi xmlns:a14="http://schemas.microsoft.com/office/drawing/2010/main" val="0"/>
              </a:ext>
            </a:extLst>
          </a:blip>
          <a:srcRect l="-1012" t="-2516" r="-2139" b="-1411"/>
          <a:stretch>
            <a:fillRect/>
          </a:stretch>
        </p:blipFill>
        <p:spPr bwMode="auto">
          <a:xfrm>
            <a:off x="7406683" y="1559060"/>
            <a:ext cx="3671887" cy="3348037"/>
          </a:xfrm>
          <a:prstGeom prst="rect">
            <a:avLst/>
          </a:prstGeom>
          <a:noFill/>
          <a:ln>
            <a:noFill/>
          </a:ln>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t>举例：</a:t>
            </a:r>
            <a:r>
              <a:rPr lang="zh-CN" altLang="en-US" b="1" dirty="0" smtClean="0"/>
              <a:t>环境远程监控系统的物理架构 </a:t>
            </a:r>
            <a:r>
              <a:rPr lang="en-US" altLang="zh-CN" b="1" dirty="0" smtClean="0"/>
              <a:t>(Informal Notation</a:t>
            </a:r>
            <a:r>
              <a:rPr lang="zh-CN" altLang="en-US" b="1" dirty="0" smtClean="0"/>
              <a:t>）</a:t>
            </a:r>
            <a:endParaRPr lang="zh-CN" altLang="en-US" dirty="0" smtClean="0"/>
          </a:p>
        </p:txBody>
      </p:sp>
      <p:pic>
        <p:nvPicPr>
          <p:cNvPr id="17411"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03290" y="1218585"/>
            <a:ext cx="8237539" cy="54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a:t>举例：选课系统</a:t>
            </a:r>
            <a:r>
              <a:rPr lang="zh-CN" altLang="en-US" dirty="0" smtClean="0"/>
              <a:t>的物理架构 （</a:t>
            </a:r>
            <a:r>
              <a:rPr lang="en-US" altLang="zh-CN" dirty="0" smtClean="0"/>
              <a:t>UML</a:t>
            </a:r>
            <a:r>
              <a:rPr lang="zh-CN" altLang="en-US" dirty="0" smtClean="0"/>
              <a:t>部署图）</a:t>
            </a:r>
            <a:endParaRPr lang="zh-CN" altLang="en-US" dirty="0" smtClean="0"/>
          </a:p>
        </p:txBody>
      </p:sp>
      <p:sp>
        <p:nvSpPr>
          <p:cNvPr id="18435" name="Line 122"/>
          <p:cNvSpPr>
            <a:spLocks noChangeShapeType="1"/>
          </p:cNvSpPr>
          <p:nvPr/>
        </p:nvSpPr>
        <p:spPr bwMode="auto">
          <a:xfrm>
            <a:off x="3497968" y="2343237"/>
            <a:ext cx="2032000" cy="17795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6" name="Line 123"/>
          <p:cNvSpPr>
            <a:spLocks noChangeShapeType="1"/>
          </p:cNvSpPr>
          <p:nvPr/>
        </p:nvSpPr>
        <p:spPr bwMode="auto">
          <a:xfrm flipH="1">
            <a:off x="2951163" y="4129630"/>
            <a:ext cx="2603500" cy="11255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37" name="Group 124"/>
          <p:cNvGrpSpPr/>
          <p:nvPr/>
        </p:nvGrpSpPr>
        <p:grpSpPr bwMode="auto">
          <a:xfrm>
            <a:off x="2181226" y="5174205"/>
            <a:ext cx="1414463" cy="1201738"/>
            <a:chOff x="638" y="2780"/>
            <a:chExt cx="891" cy="757"/>
          </a:xfrm>
        </p:grpSpPr>
        <p:sp>
          <p:nvSpPr>
            <p:cNvPr id="18474" name="Rectangle 125"/>
            <p:cNvSpPr>
              <a:spLocks noChangeArrowheads="1"/>
            </p:cNvSpPr>
            <p:nvPr/>
          </p:nvSpPr>
          <p:spPr bwMode="auto">
            <a:xfrm>
              <a:off x="638" y="2879"/>
              <a:ext cx="733" cy="657"/>
            </a:xfrm>
            <a:prstGeom prst="rect">
              <a:avLst/>
            </a:prstGeom>
            <a:solidFill>
              <a:srgbClr val="CCECFF"/>
            </a:solidFill>
            <a:ln w="0" cap="sq">
              <a:solidFill>
                <a:srgbClr val="336699"/>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475" name="Freeform 126"/>
            <p:cNvSpPr/>
            <p:nvPr/>
          </p:nvSpPr>
          <p:spPr bwMode="auto">
            <a:xfrm>
              <a:off x="638" y="2781"/>
              <a:ext cx="890" cy="98"/>
            </a:xfrm>
            <a:custGeom>
              <a:avLst/>
              <a:gdLst>
                <a:gd name="T0" fmla="*/ 0 w 890"/>
                <a:gd name="T1" fmla="*/ 98 h 98"/>
                <a:gd name="T2" fmla="*/ 292 w 890"/>
                <a:gd name="T3" fmla="*/ 0 h 98"/>
                <a:gd name="T4" fmla="*/ 890 w 890"/>
                <a:gd name="T5" fmla="*/ 0 h 98"/>
                <a:gd name="T6" fmla="*/ 733 w 890"/>
                <a:gd name="T7" fmla="*/ 98 h 98"/>
                <a:gd name="T8" fmla="*/ 0 w 890"/>
                <a:gd name="T9" fmla="*/ 98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98">
                  <a:moveTo>
                    <a:pt x="0" y="98"/>
                  </a:moveTo>
                  <a:lnTo>
                    <a:pt x="292" y="0"/>
                  </a:lnTo>
                  <a:lnTo>
                    <a:pt x="890" y="0"/>
                  </a:lnTo>
                  <a:lnTo>
                    <a:pt x="733" y="98"/>
                  </a:lnTo>
                  <a:lnTo>
                    <a:pt x="0" y="98"/>
                  </a:lnTo>
                  <a:close/>
                </a:path>
              </a:pathLst>
            </a:custGeom>
            <a:solidFill>
              <a:srgbClr val="66CCFF"/>
            </a:solidFill>
            <a:ln w="0" cap="sq">
              <a:solidFill>
                <a:srgbClr val="336699"/>
              </a:solidFill>
              <a:prstDash val="solid"/>
              <a:miter lim="800000"/>
            </a:ln>
          </p:spPr>
          <p:txBody>
            <a:bodyPr/>
            <a:lstStyle/>
            <a:p>
              <a:endParaRPr lang="zh-CN" altLang="en-US"/>
            </a:p>
          </p:txBody>
        </p:sp>
        <p:sp>
          <p:nvSpPr>
            <p:cNvPr id="18476" name="Freeform 127"/>
            <p:cNvSpPr/>
            <p:nvPr/>
          </p:nvSpPr>
          <p:spPr bwMode="auto">
            <a:xfrm>
              <a:off x="1371" y="2780"/>
              <a:ext cx="158" cy="757"/>
            </a:xfrm>
            <a:custGeom>
              <a:avLst/>
              <a:gdLst>
                <a:gd name="T0" fmla="*/ 0 w 158"/>
                <a:gd name="T1" fmla="*/ 100 h 757"/>
                <a:gd name="T2" fmla="*/ 158 w 158"/>
                <a:gd name="T3" fmla="*/ 0 h 757"/>
                <a:gd name="T4" fmla="*/ 158 w 158"/>
                <a:gd name="T5" fmla="*/ 595 h 757"/>
                <a:gd name="T6" fmla="*/ 0 w 158"/>
                <a:gd name="T7" fmla="*/ 757 h 757"/>
                <a:gd name="T8" fmla="*/ 0 w 158"/>
                <a:gd name="T9" fmla="*/ 10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757">
                  <a:moveTo>
                    <a:pt x="0" y="100"/>
                  </a:moveTo>
                  <a:lnTo>
                    <a:pt x="158" y="0"/>
                  </a:lnTo>
                  <a:lnTo>
                    <a:pt x="158" y="595"/>
                  </a:lnTo>
                  <a:lnTo>
                    <a:pt x="0" y="757"/>
                  </a:lnTo>
                  <a:lnTo>
                    <a:pt x="0" y="100"/>
                  </a:lnTo>
                  <a:close/>
                </a:path>
              </a:pathLst>
            </a:custGeom>
            <a:solidFill>
              <a:srgbClr val="0099CC"/>
            </a:solidFill>
            <a:ln w="0" cap="sq">
              <a:solidFill>
                <a:srgbClr val="336699"/>
              </a:solidFill>
              <a:prstDash val="solid"/>
              <a:miter lim="800000"/>
            </a:ln>
          </p:spPr>
          <p:txBody>
            <a:bodyPr/>
            <a:lstStyle/>
            <a:p>
              <a:endParaRPr lang="zh-CN" altLang="en-US"/>
            </a:p>
          </p:txBody>
        </p:sp>
      </p:grpSp>
      <p:sp>
        <p:nvSpPr>
          <p:cNvPr id="18438" name="Rectangle 128"/>
          <p:cNvSpPr>
            <a:spLocks noChangeArrowheads="1"/>
          </p:cNvSpPr>
          <p:nvPr/>
        </p:nvSpPr>
        <p:spPr bwMode="auto">
          <a:xfrm>
            <a:off x="2257425" y="5631405"/>
            <a:ext cx="10366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a:ea typeface="宋体" panose="02010600030101010101" pitchFamily="2" charset="-122"/>
              </a:rPr>
              <a:t>Course </a:t>
            </a:r>
            <a:endParaRPr lang="en-US" altLang="zh-CN" sz="1400">
              <a:ea typeface="宋体" panose="02010600030101010101" pitchFamily="2" charset="-122"/>
            </a:endParaRPr>
          </a:p>
        </p:txBody>
      </p:sp>
      <p:sp>
        <p:nvSpPr>
          <p:cNvPr id="18439" name="Rectangle 129"/>
          <p:cNvSpPr>
            <a:spLocks noChangeArrowheads="1"/>
          </p:cNvSpPr>
          <p:nvPr/>
        </p:nvSpPr>
        <p:spPr bwMode="auto">
          <a:xfrm>
            <a:off x="2244726" y="5864768"/>
            <a:ext cx="10525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a:ea typeface="宋体" panose="02010600030101010101" pitchFamily="2" charset="-122"/>
              </a:rPr>
              <a:t>Catalog</a:t>
            </a:r>
            <a:endParaRPr lang="en-US" altLang="zh-CN" sz="1400">
              <a:ea typeface="宋体" panose="02010600030101010101" pitchFamily="2" charset="-122"/>
            </a:endParaRPr>
          </a:p>
        </p:txBody>
      </p:sp>
      <p:sp>
        <p:nvSpPr>
          <p:cNvPr id="18440" name="Rectangle 130"/>
          <p:cNvSpPr>
            <a:spLocks noChangeArrowheads="1"/>
          </p:cNvSpPr>
          <p:nvPr/>
        </p:nvSpPr>
        <p:spPr bwMode="auto">
          <a:xfrm>
            <a:off x="2219325" y="5385343"/>
            <a:ext cx="1085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1400">
                <a:ea typeface="宋体" panose="02010600030101010101" pitchFamily="2" charset="-122"/>
              </a:rPr>
              <a:t>&lt;&lt;</a:t>
            </a:r>
            <a:r>
              <a:rPr lang="en-US" altLang="zh-CN" sz="1400">
                <a:ea typeface="宋体" panose="02010600030101010101" pitchFamily="2" charset="-122"/>
              </a:rPr>
              <a:t>legacy&gt;&gt;</a:t>
            </a:r>
            <a:endParaRPr lang="en-US" altLang="zh-CN" sz="1400">
              <a:ea typeface="宋体" panose="02010600030101010101" pitchFamily="2" charset="-122"/>
            </a:endParaRPr>
          </a:p>
        </p:txBody>
      </p:sp>
      <p:sp>
        <p:nvSpPr>
          <p:cNvPr id="18441" name="Rectangle 131"/>
          <p:cNvSpPr>
            <a:spLocks noChangeArrowheads="1"/>
          </p:cNvSpPr>
          <p:nvPr/>
        </p:nvSpPr>
        <p:spPr bwMode="auto">
          <a:xfrm>
            <a:off x="3863976" y="3119980"/>
            <a:ext cx="15795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500">
                <a:ea typeface="宋体" panose="02010600030101010101" pitchFamily="2" charset="-122"/>
              </a:rPr>
              <a:t>&lt;&lt;</a:t>
            </a:r>
            <a:r>
              <a:rPr lang="en-US" altLang="zh-CN" sz="1500">
                <a:ea typeface="宋体" panose="02010600030101010101" pitchFamily="2" charset="-122"/>
              </a:rPr>
              <a:t>Campus LAN&gt;&gt;</a:t>
            </a:r>
            <a:endParaRPr lang="en-US" altLang="zh-CN" sz="1500">
              <a:ea typeface="宋体" panose="02010600030101010101" pitchFamily="2" charset="-122"/>
            </a:endParaRPr>
          </a:p>
        </p:txBody>
      </p:sp>
      <p:sp>
        <p:nvSpPr>
          <p:cNvPr id="18442" name="Rectangle 132"/>
          <p:cNvSpPr>
            <a:spLocks noChangeArrowheads="1"/>
          </p:cNvSpPr>
          <p:nvPr/>
        </p:nvSpPr>
        <p:spPr bwMode="auto">
          <a:xfrm>
            <a:off x="6762751" y="3119980"/>
            <a:ext cx="15795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500">
                <a:ea typeface="宋体" panose="02010600030101010101" pitchFamily="2" charset="-122"/>
              </a:rPr>
              <a:t>&lt;&lt;</a:t>
            </a:r>
            <a:r>
              <a:rPr lang="en-US" altLang="zh-CN" sz="1500">
                <a:ea typeface="宋体" panose="02010600030101010101" pitchFamily="2" charset="-122"/>
              </a:rPr>
              <a:t>Campus LAN&gt;&gt;</a:t>
            </a:r>
            <a:endParaRPr lang="en-US" altLang="zh-CN" sz="1500">
              <a:ea typeface="宋体" panose="02010600030101010101" pitchFamily="2" charset="-122"/>
            </a:endParaRPr>
          </a:p>
        </p:txBody>
      </p:sp>
      <p:sp>
        <p:nvSpPr>
          <p:cNvPr id="18443" name="Rectangle 133"/>
          <p:cNvSpPr>
            <a:spLocks noChangeArrowheads="1"/>
          </p:cNvSpPr>
          <p:nvPr/>
        </p:nvSpPr>
        <p:spPr bwMode="auto">
          <a:xfrm>
            <a:off x="7854951" y="4750343"/>
            <a:ext cx="15795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500">
                <a:ea typeface="宋体" panose="02010600030101010101" pitchFamily="2" charset="-122"/>
              </a:rPr>
              <a:t>&lt;&lt;</a:t>
            </a:r>
            <a:r>
              <a:rPr lang="en-US" altLang="zh-CN" sz="1500">
                <a:ea typeface="宋体" panose="02010600030101010101" pitchFamily="2" charset="-122"/>
              </a:rPr>
              <a:t>Campus LAN&gt;&gt;</a:t>
            </a:r>
            <a:endParaRPr lang="en-US" altLang="zh-CN" sz="1500">
              <a:ea typeface="宋体" panose="02010600030101010101" pitchFamily="2" charset="-122"/>
            </a:endParaRPr>
          </a:p>
        </p:txBody>
      </p:sp>
      <p:sp>
        <p:nvSpPr>
          <p:cNvPr id="18444" name="Rectangle 134"/>
          <p:cNvSpPr>
            <a:spLocks noChangeArrowheads="1"/>
          </p:cNvSpPr>
          <p:nvPr/>
        </p:nvSpPr>
        <p:spPr bwMode="auto">
          <a:xfrm>
            <a:off x="2876551" y="4750343"/>
            <a:ext cx="15795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500">
                <a:ea typeface="宋体" panose="02010600030101010101" pitchFamily="2" charset="-122"/>
              </a:rPr>
              <a:t>&lt;&lt;</a:t>
            </a:r>
            <a:r>
              <a:rPr lang="en-US" altLang="zh-CN" sz="1500">
                <a:ea typeface="宋体" panose="02010600030101010101" pitchFamily="2" charset="-122"/>
              </a:rPr>
              <a:t>Campus LAN&gt;&gt;</a:t>
            </a:r>
            <a:endParaRPr lang="en-US" altLang="zh-CN" sz="1500">
              <a:ea typeface="宋体" panose="02010600030101010101" pitchFamily="2" charset="-122"/>
            </a:endParaRPr>
          </a:p>
        </p:txBody>
      </p:sp>
      <p:grpSp>
        <p:nvGrpSpPr>
          <p:cNvPr id="18445" name="Group 135"/>
          <p:cNvGrpSpPr/>
          <p:nvPr/>
        </p:nvGrpSpPr>
        <p:grpSpPr bwMode="auto">
          <a:xfrm>
            <a:off x="5445126" y="3459705"/>
            <a:ext cx="1414463" cy="1201738"/>
            <a:chOff x="638" y="2780"/>
            <a:chExt cx="891" cy="757"/>
          </a:xfrm>
        </p:grpSpPr>
        <p:sp>
          <p:nvSpPr>
            <p:cNvPr id="18471" name="Rectangle 136"/>
            <p:cNvSpPr>
              <a:spLocks noChangeArrowheads="1"/>
            </p:cNvSpPr>
            <p:nvPr/>
          </p:nvSpPr>
          <p:spPr bwMode="auto">
            <a:xfrm>
              <a:off x="638" y="2879"/>
              <a:ext cx="733" cy="657"/>
            </a:xfrm>
            <a:prstGeom prst="rect">
              <a:avLst/>
            </a:prstGeom>
            <a:solidFill>
              <a:srgbClr val="CCECFF"/>
            </a:solidFill>
            <a:ln w="0" cap="sq">
              <a:solidFill>
                <a:srgbClr val="336699"/>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472" name="Freeform 137"/>
            <p:cNvSpPr/>
            <p:nvPr/>
          </p:nvSpPr>
          <p:spPr bwMode="auto">
            <a:xfrm>
              <a:off x="638" y="2781"/>
              <a:ext cx="890" cy="98"/>
            </a:xfrm>
            <a:custGeom>
              <a:avLst/>
              <a:gdLst>
                <a:gd name="T0" fmla="*/ 0 w 890"/>
                <a:gd name="T1" fmla="*/ 98 h 98"/>
                <a:gd name="T2" fmla="*/ 292 w 890"/>
                <a:gd name="T3" fmla="*/ 0 h 98"/>
                <a:gd name="T4" fmla="*/ 890 w 890"/>
                <a:gd name="T5" fmla="*/ 0 h 98"/>
                <a:gd name="T6" fmla="*/ 733 w 890"/>
                <a:gd name="T7" fmla="*/ 98 h 98"/>
                <a:gd name="T8" fmla="*/ 0 w 890"/>
                <a:gd name="T9" fmla="*/ 98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98">
                  <a:moveTo>
                    <a:pt x="0" y="98"/>
                  </a:moveTo>
                  <a:lnTo>
                    <a:pt x="292" y="0"/>
                  </a:lnTo>
                  <a:lnTo>
                    <a:pt x="890" y="0"/>
                  </a:lnTo>
                  <a:lnTo>
                    <a:pt x="733" y="98"/>
                  </a:lnTo>
                  <a:lnTo>
                    <a:pt x="0" y="98"/>
                  </a:lnTo>
                  <a:close/>
                </a:path>
              </a:pathLst>
            </a:custGeom>
            <a:solidFill>
              <a:srgbClr val="66CCFF"/>
            </a:solidFill>
            <a:ln w="0" cap="sq">
              <a:solidFill>
                <a:srgbClr val="336699"/>
              </a:solidFill>
              <a:prstDash val="solid"/>
              <a:miter lim="800000"/>
            </a:ln>
          </p:spPr>
          <p:txBody>
            <a:bodyPr/>
            <a:lstStyle/>
            <a:p>
              <a:endParaRPr lang="zh-CN" altLang="en-US"/>
            </a:p>
          </p:txBody>
        </p:sp>
        <p:sp>
          <p:nvSpPr>
            <p:cNvPr id="18473" name="Freeform 138"/>
            <p:cNvSpPr/>
            <p:nvPr/>
          </p:nvSpPr>
          <p:spPr bwMode="auto">
            <a:xfrm>
              <a:off x="1371" y="2780"/>
              <a:ext cx="158" cy="757"/>
            </a:xfrm>
            <a:custGeom>
              <a:avLst/>
              <a:gdLst>
                <a:gd name="T0" fmla="*/ 0 w 158"/>
                <a:gd name="T1" fmla="*/ 100 h 757"/>
                <a:gd name="T2" fmla="*/ 158 w 158"/>
                <a:gd name="T3" fmla="*/ 0 h 757"/>
                <a:gd name="T4" fmla="*/ 158 w 158"/>
                <a:gd name="T5" fmla="*/ 595 h 757"/>
                <a:gd name="T6" fmla="*/ 0 w 158"/>
                <a:gd name="T7" fmla="*/ 757 h 757"/>
                <a:gd name="T8" fmla="*/ 0 w 158"/>
                <a:gd name="T9" fmla="*/ 10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757">
                  <a:moveTo>
                    <a:pt x="0" y="100"/>
                  </a:moveTo>
                  <a:lnTo>
                    <a:pt x="158" y="0"/>
                  </a:lnTo>
                  <a:lnTo>
                    <a:pt x="158" y="595"/>
                  </a:lnTo>
                  <a:lnTo>
                    <a:pt x="0" y="757"/>
                  </a:lnTo>
                  <a:lnTo>
                    <a:pt x="0" y="100"/>
                  </a:lnTo>
                  <a:close/>
                </a:path>
              </a:pathLst>
            </a:custGeom>
            <a:solidFill>
              <a:srgbClr val="0099CC"/>
            </a:solidFill>
            <a:ln w="0" cap="sq">
              <a:solidFill>
                <a:srgbClr val="336699"/>
              </a:solidFill>
              <a:prstDash val="solid"/>
              <a:miter lim="800000"/>
            </a:ln>
          </p:spPr>
          <p:txBody>
            <a:bodyPr/>
            <a:lstStyle/>
            <a:p>
              <a:endParaRPr lang="zh-CN" altLang="en-US"/>
            </a:p>
          </p:txBody>
        </p:sp>
      </p:grpSp>
      <p:sp>
        <p:nvSpPr>
          <p:cNvPr id="18446" name="Rectangle 139"/>
          <p:cNvSpPr>
            <a:spLocks noChangeArrowheads="1"/>
          </p:cNvSpPr>
          <p:nvPr/>
        </p:nvSpPr>
        <p:spPr bwMode="auto">
          <a:xfrm>
            <a:off x="5561014" y="3907380"/>
            <a:ext cx="10050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400" dirty="0">
                <a:ea typeface="宋体" panose="02010600030101010101" pitchFamily="2" charset="-122"/>
              </a:rPr>
              <a:t>Registration </a:t>
            </a:r>
            <a:endParaRPr lang="en-US" altLang="zh-CN" sz="1400" dirty="0">
              <a:ea typeface="宋体" panose="02010600030101010101" pitchFamily="2" charset="-122"/>
            </a:endParaRPr>
          </a:p>
        </p:txBody>
      </p:sp>
      <p:sp>
        <p:nvSpPr>
          <p:cNvPr id="18447" name="Rectangle 140"/>
          <p:cNvSpPr>
            <a:spLocks noChangeArrowheads="1"/>
          </p:cNvSpPr>
          <p:nvPr/>
        </p:nvSpPr>
        <p:spPr bwMode="auto">
          <a:xfrm>
            <a:off x="5554664" y="4128043"/>
            <a:ext cx="9937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a:ea typeface="宋体" panose="02010600030101010101" pitchFamily="2" charset="-122"/>
              </a:rPr>
              <a:t>Server</a:t>
            </a:r>
            <a:endParaRPr lang="en-US" altLang="zh-CN" sz="1400">
              <a:ea typeface="宋体" panose="02010600030101010101" pitchFamily="2" charset="-122"/>
            </a:endParaRPr>
          </a:p>
        </p:txBody>
      </p:sp>
      <p:grpSp>
        <p:nvGrpSpPr>
          <p:cNvPr id="18448" name="Group 141"/>
          <p:cNvGrpSpPr/>
          <p:nvPr/>
        </p:nvGrpSpPr>
        <p:grpSpPr bwMode="auto">
          <a:xfrm>
            <a:off x="2181226" y="1732505"/>
            <a:ext cx="1414463" cy="1201738"/>
            <a:chOff x="638" y="2780"/>
            <a:chExt cx="891" cy="757"/>
          </a:xfrm>
        </p:grpSpPr>
        <p:sp>
          <p:nvSpPr>
            <p:cNvPr id="18468" name="Rectangle 142"/>
            <p:cNvSpPr>
              <a:spLocks noChangeArrowheads="1"/>
            </p:cNvSpPr>
            <p:nvPr/>
          </p:nvSpPr>
          <p:spPr bwMode="auto">
            <a:xfrm>
              <a:off x="638" y="2879"/>
              <a:ext cx="733" cy="657"/>
            </a:xfrm>
            <a:prstGeom prst="rect">
              <a:avLst/>
            </a:prstGeom>
            <a:solidFill>
              <a:srgbClr val="CCECFF"/>
            </a:solidFill>
            <a:ln w="0" cap="sq">
              <a:solidFill>
                <a:srgbClr val="336699"/>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469" name="Freeform 143"/>
            <p:cNvSpPr/>
            <p:nvPr/>
          </p:nvSpPr>
          <p:spPr bwMode="auto">
            <a:xfrm>
              <a:off x="638" y="2781"/>
              <a:ext cx="890" cy="98"/>
            </a:xfrm>
            <a:custGeom>
              <a:avLst/>
              <a:gdLst>
                <a:gd name="T0" fmla="*/ 0 w 890"/>
                <a:gd name="T1" fmla="*/ 98 h 98"/>
                <a:gd name="T2" fmla="*/ 292 w 890"/>
                <a:gd name="T3" fmla="*/ 0 h 98"/>
                <a:gd name="T4" fmla="*/ 890 w 890"/>
                <a:gd name="T5" fmla="*/ 0 h 98"/>
                <a:gd name="T6" fmla="*/ 733 w 890"/>
                <a:gd name="T7" fmla="*/ 98 h 98"/>
                <a:gd name="T8" fmla="*/ 0 w 890"/>
                <a:gd name="T9" fmla="*/ 98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98">
                  <a:moveTo>
                    <a:pt x="0" y="98"/>
                  </a:moveTo>
                  <a:lnTo>
                    <a:pt x="292" y="0"/>
                  </a:lnTo>
                  <a:lnTo>
                    <a:pt x="890" y="0"/>
                  </a:lnTo>
                  <a:lnTo>
                    <a:pt x="733" y="98"/>
                  </a:lnTo>
                  <a:lnTo>
                    <a:pt x="0" y="98"/>
                  </a:lnTo>
                  <a:close/>
                </a:path>
              </a:pathLst>
            </a:custGeom>
            <a:solidFill>
              <a:srgbClr val="66CCFF"/>
            </a:solidFill>
            <a:ln w="0" cap="sq">
              <a:solidFill>
                <a:srgbClr val="336699"/>
              </a:solidFill>
              <a:prstDash val="solid"/>
              <a:miter lim="800000"/>
            </a:ln>
          </p:spPr>
          <p:txBody>
            <a:bodyPr/>
            <a:lstStyle/>
            <a:p>
              <a:endParaRPr lang="zh-CN" altLang="en-US"/>
            </a:p>
          </p:txBody>
        </p:sp>
        <p:sp>
          <p:nvSpPr>
            <p:cNvPr id="18470" name="Freeform 144"/>
            <p:cNvSpPr/>
            <p:nvPr/>
          </p:nvSpPr>
          <p:spPr bwMode="auto">
            <a:xfrm>
              <a:off x="1371" y="2780"/>
              <a:ext cx="158" cy="757"/>
            </a:xfrm>
            <a:custGeom>
              <a:avLst/>
              <a:gdLst>
                <a:gd name="T0" fmla="*/ 0 w 158"/>
                <a:gd name="T1" fmla="*/ 100 h 757"/>
                <a:gd name="T2" fmla="*/ 158 w 158"/>
                <a:gd name="T3" fmla="*/ 0 h 757"/>
                <a:gd name="T4" fmla="*/ 158 w 158"/>
                <a:gd name="T5" fmla="*/ 595 h 757"/>
                <a:gd name="T6" fmla="*/ 0 w 158"/>
                <a:gd name="T7" fmla="*/ 757 h 757"/>
                <a:gd name="T8" fmla="*/ 0 w 158"/>
                <a:gd name="T9" fmla="*/ 10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757">
                  <a:moveTo>
                    <a:pt x="0" y="100"/>
                  </a:moveTo>
                  <a:lnTo>
                    <a:pt x="158" y="0"/>
                  </a:lnTo>
                  <a:lnTo>
                    <a:pt x="158" y="595"/>
                  </a:lnTo>
                  <a:lnTo>
                    <a:pt x="0" y="757"/>
                  </a:lnTo>
                  <a:lnTo>
                    <a:pt x="0" y="100"/>
                  </a:lnTo>
                  <a:close/>
                </a:path>
              </a:pathLst>
            </a:custGeom>
            <a:solidFill>
              <a:srgbClr val="0099CC"/>
            </a:solidFill>
            <a:ln w="0" cap="sq">
              <a:solidFill>
                <a:srgbClr val="336699"/>
              </a:solidFill>
              <a:prstDash val="solid"/>
              <a:miter lim="800000"/>
            </a:ln>
          </p:spPr>
          <p:txBody>
            <a:bodyPr/>
            <a:lstStyle/>
            <a:p>
              <a:endParaRPr lang="zh-CN" altLang="en-US"/>
            </a:p>
          </p:txBody>
        </p:sp>
      </p:grpSp>
      <p:sp>
        <p:nvSpPr>
          <p:cNvPr id="18449" name="Rectangle 145"/>
          <p:cNvSpPr>
            <a:spLocks noChangeArrowheads="1"/>
          </p:cNvSpPr>
          <p:nvPr/>
        </p:nvSpPr>
        <p:spPr bwMode="auto">
          <a:xfrm>
            <a:off x="2251075" y="2050005"/>
            <a:ext cx="10683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dirty="0">
                <a:ea typeface="宋体" panose="02010600030101010101" pitchFamily="2" charset="-122"/>
              </a:rPr>
              <a:t>Desktop PC</a:t>
            </a:r>
            <a:endParaRPr lang="en-US" altLang="zh-CN" sz="1400" dirty="0">
              <a:ea typeface="宋体" panose="02010600030101010101" pitchFamily="2" charset="-122"/>
            </a:endParaRPr>
          </a:p>
        </p:txBody>
      </p:sp>
      <p:sp>
        <p:nvSpPr>
          <p:cNvPr id="18450" name="Line 146"/>
          <p:cNvSpPr>
            <a:spLocks noChangeShapeType="1"/>
          </p:cNvSpPr>
          <p:nvPr/>
        </p:nvSpPr>
        <p:spPr bwMode="auto">
          <a:xfrm flipH="1">
            <a:off x="6710363" y="2375444"/>
            <a:ext cx="2057400" cy="17541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1" name="Line 147"/>
          <p:cNvSpPr>
            <a:spLocks noChangeShapeType="1"/>
          </p:cNvSpPr>
          <p:nvPr/>
        </p:nvSpPr>
        <p:spPr bwMode="auto">
          <a:xfrm>
            <a:off x="6723063" y="4129630"/>
            <a:ext cx="2603500" cy="10747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52" name="Group 148"/>
          <p:cNvGrpSpPr/>
          <p:nvPr/>
        </p:nvGrpSpPr>
        <p:grpSpPr bwMode="auto">
          <a:xfrm>
            <a:off x="8607426" y="5174205"/>
            <a:ext cx="1414463" cy="1201738"/>
            <a:chOff x="638" y="2780"/>
            <a:chExt cx="891" cy="757"/>
          </a:xfrm>
        </p:grpSpPr>
        <p:sp>
          <p:nvSpPr>
            <p:cNvPr id="18465" name="Rectangle 149"/>
            <p:cNvSpPr>
              <a:spLocks noChangeArrowheads="1"/>
            </p:cNvSpPr>
            <p:nvPr/>
          </p:nvSpPr>
          <p:spPr bwMode="auto">
            <a:xfrm>
              <a:off x="638" y="2879"/>
              <a:ext cx="733" cy="657"/>
            </a:xfrm>
            <a:prstGeom prst="rect">
              <a:avLst/>
            </a:prstGeom>
            <a:solidFill>
              <a:srgbClr val="CCECFF"/>
            </a:solidFill>
            <a:ln w="0" cap="sq">
              <a:solidFill>
                <a:srgbClr val="336699"/>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466" name="Freeform 150"/>
            <p:cNvSpPr/>
            <p:nvPr/>
          </p:nvSpPr>
          <p:spPr bwMode="auto">
            <a:xfrm>
              <a:off x="638" y="2781"/>
              <a:ext cx="890" cy="98"/>
            </a:xfrm>
            <a:custGeom>
              <a:avLst/>
              <a:gdLst>
                <a:gd name="T0" fmla="*/ 0 w 890"/>
                <a:gd name="T1" fmla="*/ 98 h 98"/>
                <a:gd name="T2" fmla="*/ 292 w 890"/>
                <a:gd name="T3" fmla="*/ 0 h 98"/>
                <a:gd name="T4" fmla="*/ 890 w 890"/>
                <a:gd name="T5" fmla="*/ 0 h 98"/>
                <a:gd name="T6" fmla="*/ 733 w 890"/>
                <a:gd name="T7" fmla="*/ 98 h 98"/>
                <a:gd name="T8" fmla="*/ 0 w 890"/>
                <a:gd name="T9" fmla="*/ 98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98">
                  <a:moveTo>
                    <a:pt x="0" y="98"/>
                  </a:moveTo>
                  <a:lnTo>
                    <a:pt x="292" y="0"/>
                  </a:lnTo>
                  <a:lnTo>
                    <a:pt x="890" y="0"/>
                  </a:lnTo>
                  <a:lnTo>
                    <a:pt x="733" y="98"/>
                  </a:lnTo>
                  <a:lnTo>
                    <a:pt x="0" y="98"/>
                  </a:lnTo>
                  <a:close/>
                </a:path>
              </a:pathLst>
            </a:custGeom>
            <a:solidFill>
              <a:srgbClr val="66CCFF"/>
            </a:solidFill>
            <a:ln w="0" cap="sq">
              <a:solidFill>
                <a:srgbClr val="336699"/>
              </a:solidFill>
              <a:prstDash val="solid"/>
              <a:miter lim="800000"/>
            </a:ln>
          </p:spPr>
          <p:txBody>
            <a:bodyPr/>
            <a:lstStyle/>
            <a:p>
              <a:endParaRPr lang="zh-CN" altLang="en-US"/>
            </a:p>
          </p:txBody>
        </p:sp>
        <p:sp>
          <p:nvSpPr>
            <p:cNvPr id="18467" name="Freeform 151"/>
            <p:cNvSpPr/>
            <p:nvPr/>
          </p:nvSpPr>
          <p:spPr bwMode="auto">
            <a:xfrm>
              <a:off x="1371" y="2780"/>
              <a:ext cx="158" cy="757"/>
            </a:xfrm>
            <a:custGeom>
              <a:avLst/>
              <a:gdLst>
                <a:gd name="T0" fmla="*/ 0 w 158"/>
                <a:gd name="T1" fmla="*/ 100 h 757"/>
                <a:gd name="T2" fmla="*/ 158 w 158"/>
                <a:gd name="T3" fmla="*/ 0 h 757"/>
                <a:gd name="T4" fmla="*/ 158 w 158"/>
                <a:gd name="T5" fmla="*/ 595 h 757"/>
                <a:gd name="T6" fmla="*/ 0 w 158"/>
                <a:gd name="T7" fmla="*/ 757 h 757"/>
                <a:gd name="T8" fmla="*/ 0 w 158"/>
                <a:gd name="T9" fmla="*/ 10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757">
                  <a:moveTo>
                    <a:pt x="0" y="100"/>
                  </a:moveTo>
                  <a:lnTo>
                    <a:pt x="158" y="0"/>
                  </a:lnTo>
                  <a:lnTo>
                    <a:pt x="158" y="595"/>
                  </a:lnTo>
                  <a:lnTo>
                    <a:pt x="0" y="757"/>
                  </a:lnTo>
                  <a:lnTo>
                    <a:pt x="0" y="100"/>
                  </a:lnTo>
                  <a:close/>
                </a:path>
              </a:pathLst>
            </a:custGeom>
            <a:solidFill>
              <a:srgbClr val="0099CC"/>
            </a:solidFill>
            <a:ln w="0" cap="sq">
              <a:solidFill>
                <a:srgbClr val="336699"/>
              </a:solidFill>
              <a:prstDash val="solid"/>
              <a:miter lim="800000"/>
            </a:ln>
          </p:spPr>
          <p:txBody>
            <a:bodyPr/>
            <a:lstStyle/>
            <a:p>
              <a:endParaRPr lang="zh-CN" altLang="en-US"/>
            </a:p>
          </p:txBody>
        </p:sp>
      </p:grpSp>
      <p:grpSp>
        <p:nvGrpSpPr>
          <p:cNvPr id="18453" name="Group 152"/>
          <p:cNvGrpSpPr/>
          <p:nvPr/>
        </p:nvGrpSpPr>
        <p:grpSpPr bwMode="auto">
          <a:xfrm>
            <a:off x="8607426" y="1732505"/>
            <a:ext cx="1414463" cy="1201738"/>
            <a:chOff x="638" y="2780"/>
            <a:chExt cx="891" cy="757"/>
          </a:xfrm>
        </p:grpSpPr>
        <p:sp>
          <p:nvSpPr>
            <p:cNvPr id="18462" name="Rectangle 153"/>
            <p:cNvSpPr>
              <a:spLocks noChangeArrowheads="1"/>
            </p:cNvSpPr>
            <p:nvPr/>
          </p:nvSpPr>
          <p:spPr bwMode="auto">
            <a:xfrm>
              <a:off x="638" y="2879"/>
              <a:ext cx="733" cy="657"/>
            </a:xfrm>
            <a:prstGeom prst="rect">
              <a:avLst/>
            </a:prstGeom>
            <a:solidFill>
              <a:srgbClr val="CCECFF"/>
            </a:solidFill>
            <a:ln w="0" cap="sq">
              <a:solidFill>
                <a:srgbClr val="336699"/>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463" name="Freeform 154"/>
            <p:cNvSpPr/>
            <p:nvPr/>
          </p:nvSpPr>
          <p:spPr bwMode="auto">
            <a:xfrm>
              <a:off x="638" y="2781"/>
              <a:ext cx="890" cy="98"/>
            </a:xfrm>
            <a:custGeom>
              <a:avLst/>
              <a:gdLst>
                <a:gd name="T0" fmla="*/ 0 w 890"/>
                <a:gd name="T1" fmla="*/ 98 h 98"/>
                <a:gd name="T2" fmla="*/ 292 w 890"/>
                <a:gd name="T3" fmla="*/ 0 h 98"/>
                <a:gd name="T4" fmla="*/ 890 w 890"/>
                <a:gd name="T5" fmla="*/ 0 h 98"/>
                <a:gd name="T6" fmla="*/ 733 w 890"/>
                <a:gd name="T7" fmla="*/ 98 h 98"/>
                <a:gd name="T8" fmla="*/ 0 w 890"/>
                <a:gd name="T9" fmla="*/ 98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98">
                  <a:moveTo>
                    <a:pt x="0" y="98"/>
                  </a:moveTo>
                  <a:lnTo>
                    <a:pt x="292" y="0"/>
                  </a:lnTo>
                  <a:lnTo>
                    <a:pt x="890" y="0"/>
                  </a:lnTo>
                  <a:lnTo>
                    <a:pt x="733" y="98"/>
                  </a:lnTo>
                  <a:lnTo>
                    <a:pt x="0" y="98"/>
                  </a:lnTo>
                  <a:close/>
                </a:path>
              </a:pathLst>
            </a:custGeom>
            <a:solidFill>
              <a:srgbClr val="66CCFF"/>
            </a:solidFill>
            <a:ln w="0" cap="sq">
              <a:solidFill>
                <a:srgbClr val="336699"/>
              </a:solidFill>
              <a:prstDash val="solid"/>
              <a:miter lim="800000"/>
            </a:ln>
          </p:spPr>
          <p:txBody>
            <a:bodyPr/>
            <a:lstStyle/>
            <a:p>
              <a:endParaRPr lang="zh-CN" altLang="en-US"/>
            </a:p>
          </p:txBody>
        </p:sp>
        <p:sp>
          <p:nvSpPr>
            <p:cNvPr id="18464" name="Freeform 155"/>
            <p:cNvSpPr/>
            <p:nvPr/>
          </p:nvSpPr>
          <p:spPr bwMode="auto">
            <a:xfrm>
              <a:off x="1371" y="2780"/>
              <a:ext cx="158" cy="757"/>
            </a:xfrm>
            <a:custGeom>
              <a:avLst/>
              <a:gdLst>
                <a:gd name="T0" fmla="*/ 0 w 158"/>
                <a:gd name="T1" fmla="*/ 100 h 757"/>
                <a:gd name="T2" fmla="*/ 158 w 158"/>
                <a:gd name="T3" fmla="*/ 0 h 757"/>
                <a:gd name="T4" fmla="*/ 158 w 158"/>
                <a:gd name="T5" fmla="*/ 595 h 757"/>
                <a:gd name="T6" fmla="*/ 0 w 158"/>
                <a:gd name="T7" fmla="*/ 757 h 757"/>
                <a:gd name="T8" fmla="*/ 0 w 158"/>
                <a:gd name="T9" fmla="*/ 10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757">
                  <a:moveTo>
                    <a:pt x="0" y="100"/>
                  </a:moveTo>
                  <a:lnTo>
                    <a:pt x="158" y="0"/>
                  </a:lnTo>
                  <a:lnTo>
                    <a:pt x="158" y="595"/>
                  </a:lnTo>
                  <a:lnTo>
                    <a:pt x="0" y="757"/>
                  </a:lnTo>
                  <a:lnTo>
                    <a:pt x="0" y="100"/>
                  </a:lnTo>
                  <a:close/>
                </a:path>
              </a:pathLst>
            </a:custGeom>
            <a:solidFill>
              <a:srgbClr val="0099CC"/>
            </a:solidFill>
            <a:ln w="0" cap="sq">
              <a:solidFill>
                <a:srgbClr val="336699"/>
              </a:solidFill>
              <a:prstDash val="solid"/>
              <a:miter lim="800000"/>
            </a:ln>
          </p:spPr>
          <p:txBody>
            <a:bodyPr/>
            <a:lstStyle/>
            <a:p>
              <a:endParaRPr lang="zh-CN" altLang="en-US"/>
            </a:p>
          </p:txBody>
        </p:sp>
      </p:grpSp>
      <p:sp>
        <p:nvSpPr>
          <p:cNvPr id="18454" name="Rectangle 156"/>
          <p:cNvSpPr>
            <a:spLocks noChangeArrowheads="1"/>
          </p:cNvSpPr>
          <p:nvPr/>
        </p:nvSpPr>
        <p:spPr bwMode="auto">
          <a:xfrm>
            <a:off x="8672514" y="2050005"/>
            <a:ext cx="10683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dirty="0">
                <a:ea typeface="宋体" panose="02010600030101010101" pitchFamily="2" charset="-122"/>
              </a:rPr>
              <a:t>Desktop PC</a:t>
            </a:r>
            <a:endParaRPr lang="en-US" altLang="zh-CN" sz="1400" dirty="0">
              <a:ea typeface="宋体" panose="02010600030101010101" pitchFamily="2" charset="-122"/>
            </a:endParaRPr>
          </a:p>
        </p:txBody>
      </p:sp>
      <p:sp>
        <p:nvSpPr>
          <p:cNvPr id="18455" name="Rectangle 157"/>
          <p:cNvSpPr>
            <a:spLocks noChangeArrowheads="1"/>
          </p:cNvSpPr>
          <p:nvPr/>
        </p:nvSpPr>
        <p:spPr bwMode="auto">
          <a:xfrm>
            <a:off x="8675688" y="5693318"/>
            <a:ext cx="1135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a:ea typeface="宋体" panose="02010600030101010101" pitchFamily="2" charset="-122"/>
              </a:rPr>
              <a:t>Billing </a:t>
            </a:r>
            <a:endParaRPr lang="en-US" altLang="zh-CN" sz="1400">
              <a:ea typeface="宋体" panose="02010600030101010101" pitchFamily="2" charset="-122"/>
            </a:endParaRPr>
          </a:p>
        </p:txBody>
      </p:sp>
      <p:sp>
        <p:nvSpPr>
          <p:cNvPr id="18456" name="Rectangle 158"/>
          <p:cNvSpPr>
            <a:spLocks noChangeArrowheads="1"/>
          </p:cNvSpPr>
          <p:nvPr/>
        </p:nvSpPr>
        <p:spPr bwMode="auto">
          <a:xfrm>
            <a:off x="8675688" y="5888580"/>
            <a:ext cx="11176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a:ea typeface="宋体" panose="02010600030101010101" pitchFamily="2" charset="-122"/>
              </a:rPr>
              <a:t>System</a:t>
            </a:r>
            <a:endParaRPr lang="en-US" altLang="zh-CN" sz="1400">
              <a:ea typeface="宋体" panose="02010600030101010101" pitchFamily="2" charset="-122"/>
            </a:endParaRPr>
          </a:p>
        </p:txBody>
      </p:sp>
      <p:sp>
        <p:nvSpPr>
          <p:cNvPr id="18457" name="Rectangle 159"/>
          <p:cNvSpPr>
            <a:spLocks noChangeArrowheads="1"/>
          </p:cNvSpPr>
          <p:nvPr/>
        </p:nvSpPr>
        <p:spPr bwMode="auto">
          <a:xfrm>
            <a:off x="8701088" y="5358355"/>
            <a:ext cx="10477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a:ea typeface="宋体" panose="02010600030101010101" pitchFamily="2" charset="-122"/>
              </a:rPr>
              <a:t>&lt;&lt;</a:t>
            </a:r>
            <a:r>
              <a:rPr lang="en-US" altLang="zh-CN" sz="1400">
                <a:ea typeface="宋体" panose="02010600030101010101" pitchFamily="2" charset="-122"/>
              </a:rPr>
              <a:t>legacy&gt;&gt;</a:t>
            </a:r>
            <a:endParaRPr lang="en-US" altLang="zh-CN" sz="1400">
              <a:ea typeface="宋体" panose="02010600030101010101" pitchFamily="2" charset="-122"/>
            </a:endParaRPr>
          </a:p>
        </p:txBody>
      </p:sp>
      <p:sp>
        <p:nvSpPr>
          <p:cNvPr id="44" name="标题 1"/>
          <p:cNvSpPr txBox="1"/>
          <p:nvPr/>
        </p:nvSpPr>
        <p:spPr bwMode="auto">
          <a:xfrm>
            <a:off x="567532" y="1173440"/>
            <a:ext cx="40862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a:defRPr/>
            </a:pPr>
            <a:r>
              <a:rPr lang="zh-CN" altLang="en-US" sz="2400" kern="0" dirty="0" smtClean="0">
                <a:solidFill>
                  <a:srgbClr val="EB7C1F"/>
                </a:solidFill>
              </a:rPr>
              <a:t>采用</a:t>
            </a:r>
            <a:r>
              <a:rPr lang="en-US" altLang="zh-CN" sz="2400" kern="0" dirty="0" smtClean="0">
                <a:solidFill>
                  <a:srgbClr val="EB7C1F"/>
                </a:solidFill>
              </a:rPr>
              <a:t>C/S</a:t>
            </a:r>
            <a:r>
              <a:rPr lang="zh-CN" altLang="en-US" sz="2400" kern="0" dirty="0" smtClean="0">
                <a:solidFill>
                  <a:srgbClr val="EB7C1F"/>
                </a:solidFill>
              </a:rPr>
              <a:t>架构</a:t>
            </a:r>
            <a:endParaRPr lang="zh-CN" altLang="en-US" sz="2400" kern="0" dirty="0">
              <a:solidFill>
                <a:srgbClr val="EB7C1F"/>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5352712" y="4696848"/>
            <a:ext cx="1107996" cy="369332"/>
          </a:xfrm>
          <a:prstGeom prst="rect">
            <a:avLst/>
          </a:prstGeom>
        </p:spPr>
        <p:txBody>
          <a:bodyPr wrap="none">
            <a:spAutoFit/>
          </a:bodyPr>
          <a:lstStyle/>
          <a:p>
            <a:pPr algn="ctr"/>
            <a:r>
              <a:rPr lang="zh-CN" altLang="en-US" dirty="0">
                <a:solidFill>
                  <a:srgbClr val="C00000"/>
                </a:solidFill>
              </a:rPr>
              <a:t>计算节点</a:t>
            </a:r>
            <a:endParaRPr lang="zh-CN" altLang="en-US" dirty="0">
              <a:solidFill>
                <a:srgbClr val="C00000"/>
              </a:solidFill>
            </a:endParaRPr>
          </a:p>
        </p:txBody>
      </p:sp>
      <p:sp>
        <p:nvSpPr>
          <p:cNvPr id="46" name="矩形 45"/>
          <p:cNvSpPr/>
          <p:nvPr/>
        </p:nvSpPr>
        <p:spPr>
          <a:xfrm>
            <a:off x="4419570" y="2615907"/>
            <a:ext cx="646331" cy="369332"/>
          </a:xfrm>
          <a:prstGeom prst="rect">
            <a:avLst/>
          </a:prstGeom>
        </p:spPr>
        <p:txBody>
          <a:bodyPr wrap="none">
            <a:spAutoFit/>
          </a:bodyPr>
          <a:lstStyle/>
          <a:p>
            <a:pPr algn="ctr"/>
            <a:r>
              <a:rPr lang="zh-CN" altLang="en-US" dirty="0" smtClean="0">
                <a:solidFill>
                  <a:srgbClr val="C00000"/>
                </a:solidFill>
              </a:rPr>
              <a:t>通信</a:t>
            </a:r>
            <a:endParaRPr lang="zh-CN" altLang="en-US" dirty="0">
              <a:solidFill>
                <a:srgbClr val="C00000"/>
              </a:solidFill>
            </a:endParaRPr>
          </a:p>
        </p:txBody>
      </p:sp>
      <p:sp>
        <p:nvSpPr>
          <p:cNvPr id="6" name="矩形 5"/>
          <p:cNvSpPr/>
          <p:nvPr/>
        </p:nvSpPr>
        <p:spPr>
          <a:xfrm>
            <a:off x="3789365" y="6292877"/>
            <a:ext cx="4429418" cy="369332"/>
          </a:xfrm>
          <a:prstGeom prst="rect">
            <a:avLst/>
          </a:prstGeom>
        </p:spPr>
        <p:txBody>
          <a:bodyPr wrap="none">
            <a:spAutoFit/>
          </a:bodyPr>
          <a:lstStyle/>
          <a:p>
            <a:pPr lvl="1"/>
            <a:r>
              <a:rPr lang="zh-CN" altLang="en-US" dirty="0" smtClean="0"/>
              <a:t>计算节点</a:t>
            </a:r>
            <a:r>
              <a:rPr lang="zh-CN" altLang="en-US" dirty="0"/>
              <a:t>上可以分配</a:t>
            </a:r>
            <a:r>
              <a:rPr lang="zh-CN" altLang="en-US" dirty="0" smtClean="0"/>
              <a:t>软件构件</a:t>
            </a:r>
            <a:r>
              <a:rPr lang="zh-CN" altLang="en-US" dirty="0"/>
              <a:t>和进程</a:t>
            </a:r>
            <a:endParaRPr lang="zh-CN" alt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dirty="0" smtClean="0"/>
              <a:t>逻辑视图</a:t>
            </a:r>
            <a:endParaRPr lang="en-US" altLang="zh-CN" dirty="0" smtClean="0"/>
          </a:p>
        </p:txBody>
      </p:sp>
      <p:sp>
        <p:nvSpPr>
          <p:cNvPr id="46" name="Rectangle 2"/>
          <p:cNvSpPr>
            <a:spLocks noChangeArrowheads="1"/>
          </p:cNvSpPr>
          <p:nvPr/>
        </p:nvSpPr>
        <p:spPr bwMode="auto">
          <a:xfrm>
            <a:off x="2362200" y="1667183"/>
            <a:ext cx="3576638" cy="2046288"/>
          </a:xfrm>
          <a:prstGeom prst="rect">
            <a:avLst/>
          </a:prstGeom>
          <a:solidFill>
            <a:srgbClr val="CCFFFF"/>
          </a:solidFill>
          <a:ln>
            <a:solidFill>
              <a:schemeClr val="tx1"/>
            </a:solid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7" name="Rectangle 3"/>
          <p:cNvSpPr>
            <a:spLocks noChangeArrowheads="1"/>
          </p:cNvSpPr>
          <p:nvPr/>
        </p:nvSpPr>
        <p:spPr bwMode="auto">
          <a:xfrm>
            <a:off x="2362200" y="3775383"/>
            <a:ext cx="3576638"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48" name="Rectangle 4"/>
          <p:cNvSpPr>
            <a:spLocks noChangeArrowheads="1"/>
          </p:cNvSpPr>
          <p:nvPr/>
        </p:nvSpPr>
        <p:spPr bwMode="auto">
          <a:xfrm>
            <a:off x="6019800" y="1667183"/>
            <a:ext cx="3644900" cy="2046288"/>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49" name="Rectangle 5"/>
          <p:cNvSpPr>
            <a:spLocks noChangeArrowheads="1"/>
          </p:cNvSpPr>
          <p:nvPr/>
        </p:nvSpPr>
        <p:spPr bwMode="auto">
          <a:xfrm>
            <a:off x="3810001" y="4410384"/>
            <a:ext cx="170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a:ea typeface="Gulim" panose="020B0600000101010101" pitchFamily="34" charset="-127"/>
              </a:rPr>
              <a:t>Process View</a:t>
            </a:r>
            <a:endParaRPr lang="en-US" altLang="ko-KR" sz="1800" b="1">
              <a:ea typeface="Gulim" panose="020B0600000101010101" pitchFamily="34" charset="-127"/>
            </a:endParaRPr>
          </a:p>
        </p:txBody>
      </p:sp>
      <p:sp>
        <p:nvSpPr>
          <p:cNvPr id="50" name="Rectangle 6"/>
          <p:cNvSpPr>
            <a:spLocks noChangeArrowheads="1"/>
          </p:cNvSpPr>
          <p:nvPr/>
        </p:nvSpPr>
        <p:spPr bwMode="auto">
          <a:xfrm>
            <a:off x="6032500" y="3775383"/>
            <a:ext cx="3644900"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1" name="Rectangle 7"/>
          <p:cNvSpPr>
            <a:spLocks noChangeArrowheads="1"/>
          </p:cNvSpPr>
          <p:nvPr/>
        </p:nvSpPr>
        <p:spPr bwMode="auto">
          <a:xfrm>
            <a:off x="6324600" y="4410384"/>
            <a:ext cx="231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Deployment View</a:t>
            </a:r>
            <a:endParaRPr lang="en-US" altLang="ko-KR" sz="1800" b="1" dirty="0">
              <a:ea typeface="Gulim" panose="020B0600000101010101" pitchFamily="34" charset="-127"/>
            </a:endParaRPr>
          </a:p>
        </p:txBody>
      </p:sp>
      <p:graphicFrame>
        <p:nvGraphicFramePr>
          <p:cNvPr id="52" name="Object 8"/>
          <p:cNvGraphicFramePr/>
          <p:nvPr/>
        </p:nvGraphicFramePr>
        <p:xfrm>
          <a:off x="8534400" y="1743383"/>
          <a:ext cx="1041400" cy="819150"/>
        </p:xfrm>
        <a:graphic>
          <a:graphicData uri="http://schemas.openxmlformats.org/presentationml/2006/ole">
            <mc:AlternateContent xmlns:mc="http://schemas.openxmlformats.org/markup-compatibility/2006">
              <mc:Choice xmlns:v="urn:schemas-microsoft-com:vml" Requires="v">
                <p:oleObj spid="_x0000_s25822" name="CorelDRAW 6.0" r:id="rId1" imgW="457200" imgH="457200" progId="CorelDRAW.Graphic.6">
                  <p:embed/>
                </p:oleObj>
              </mc:Choice>
              <mc:Fallback>
                <p:oleObj name="CorelDRAW 6.0" r:id="rId1" imgW="457200" imgH="457200" progId="CorelDRAW.Graphic.6">
                  <p:embed/>
                  <p:pic>
                    <p:nvPicPr>
                      <p:cNvPr id="0" name="图片 258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7433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Rectangle 9"/>
          <p:cNvSpPr>
            <a:spLocks noChangeArrowheads="1"/>
          </p:cNvSpPr>
          <p:nvPr/>
        </p:nvSpPr>
        <p:spPr bwMode="auto">
          <a:xfrm>
            <a:off x="3810001" y="2276784"/>
            <a:ext cx="161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Logical View</a:t>
            </a:r>
            <a:endParaRPr lang="en-US" altLang="ko-KR" sz="1800" b="1" dirty="0">
              <a:ea typeface="Gulim" panose="020B0600000101010101" pitchFamily="34" charset="-127"/>
            </a:endParaRPr>
          </a:p>
        </p:txBody>
      </p:sp>
      <p:graphicFrame>
        <p:nvGraphicFramePr>
          <p:cNvPr id="54" name="Object 10"/>
          <p:cNvGraphicFramePr/>
          <p:nvPr/>
        </p:nvGraphicFramePr>
        <p:xfrm>
          <a:off x="2438400" y="1819584"/>
          <a:ext cx="965200" cy="785813"/>
        </p:xfrm>
        <a:graphic>
          <a:graphicData uri="http://schemas.openxmlformats.org/presentationml/2006/ole">
            <mc:AlternateContent xmlns:mc="http://schemas.openxmlformats.org/markup-compatibility/2006">
              <mc:Choice xmlns:v="urn:schemas-microsoft-com:vml" Requires="v">
                <p:oleObj spid="_x0000_s25823" name="CorelDRAW 6.0" r:id="rId3" imgW="457200" imgH="457200" progId="CorelDRAW.Graphic.6">
                  <p:embed/>
                </p:oleObj>
              </mc:Choice>
              <mc:Fallback>
                <p:oleObj name="CorelDRAW 6.0" r:id="rId3" imgW="457200" imgH="457200" progId="CorelDRAW.Graphic.6">
                  <p:embed/>
                  <p:pic>
                    <p:nvPicPr>
                      <p:cNvPr id="0" name="图片 258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19584"/>
                        <a:ext cx="9652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Oval 11"/>
          <p:cNvSpPr>
            <a:spLocks noChangeArrowheads="1"/>
          </p:cNvSpPr>
          <p:nvPr/>
        </p:nvSpPr>
        <p:spPr bwMode="auto">
          <a:xfrm>
            <a:off x="4617244" y="2684772"/>
            <a:ext cx="2830512" cy="1514475"/>
          </a:xfrm>
          <a:prstGeom prst="ellipse">
            <a:avLst/>
          </a:prstGeom>
          <a:solidFill>
            <a:schemeClr val="accent5">
              <a:lumMod val="20000"/>
              <a:lumOff val="80000"/>
            </a:schemeClr>
          </a:solidFill>
          <a:ln w="12700">
            <a:solidFill>
              <a:srgbClr val="5F5F5F"/>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6" name="Rectangle 12"/>
          <p:cNvSpPr>
            <a:spLocks noChangeArrowheads="1"/>
          </p:cNvSpPr>
          <p:nvPr/>
        </p:nvSpPr>
        <p:spPr bwMode="auto">
          <a:xfrm>
            <a:off x="5181600" y="3648384"/>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Use-Case View</a:t>
            </a:r>
            <a:endParaRPr lang="en-US" altLang="ko-KR" sz="1800" b="1" dirty="0">
              <a:ea typeface="Gulim" panose="020B0600000101010101" pitchFamily="34" charset="-127"/>
            </a:endParaRPr>
          </a:p>
        </p:txBody>
      </p:sp>
      <p:graphicFrame>
        <p:nvGraphicFramePr>
          <p:cNvPr id="57" name="Object 13"/>
          <p:cNvGraphicFramePr/>
          <p:nvPr/>
        </p:nvGraphicFramePr>
        <p:xfrm>
          <a:off x="5562601" y="2810183"/>
          <a:ext cx="1198563" cy="742950"/>
        </p:xfrm>
        <a:graphic>
          <a:graphicData uri="http://schemas.openxmlformats.org/presentationml/2006/ole">
            <mc:AlternateContent xmlns:mc="http://schemas.openxmlformats.org/markup-compatibility/2006">
              <mc:Choice xmlns:v="urn:schemas-microsoft-com:vml" Requires="v">
                <p:oleObj spid="_x0000_s25824" name="CorelDRAW 6.0" r:id="rId5" imgW="914400" imgH="914400" progId="CorelDRAW.Graphic.6">
                  <p:embed/>
                </p:oleObj>
              </mc:Choice>
              <mc:Fallback>
                <p:oleObj name="CorelDRAW 6.0" r:id="rId5" imgW="914400" imgH="914400" progId="CorelDRAW.Graphic.6">
                  <p:embed/>
                  <p:pic>
                    <p:nvPicPr>
                      <p:cNvPr id="0" name="图片 258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810183"/>
                        <a:ext cx="11985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Rectangle 14"/>
          <p:cNvSpPr>
            <a:spLocks noChangeArrowheads="1"/>
          </p:cNvSpPr>
          <p:nvPr/>
        </p:nvSpPr>
        <p:spPr bwMode="auto">
          <a:xfrm>
            <a:off x="6324601" y="2276784"/>
            <a:ext cx="252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Implementation View</a:t>
            </a:r>
            <a:endParaRPr lang="en-US" altLang="ko-KR" sz="1800" b="1" dirty="0">
              <a:ea typeface="Gulim" panose="020B0600000101010101" pitchFamily="34" charset="-127"/>
            </a:endParaRPr>
          </a:p>
        </p:txBody>
      </p:sp>
      <p:grpSp>
        <p:nvGrpSpPr>
          <p:cNvPr id="59" name="Group 15"/>
          <p:cNvGrpSpPr/>
          <p:nvPr/>
        </p:nvGrpSpPr>
        <p:grpSpPr bwMode="auto">
          <a:xfrm>
            <a:off x="4273550" y="3018146"/>
            <a:ext cx="1316038" cy="538162"/>
            <a:chOff x="1056" y="755"/>
            <a:chExt cx="829" cy="339"/>
          </a:xfrm>
        </p:grpSpPr>
        <p:sp>
          <p:nvSpPr>
            <p:cNvPr id="60" name="Rectangle 16"/>
            <p:cNvSpPr>
              <a:spLocks noChangeArrowheads="1"/>
            </p:cNvSpPr>
            <p:nvPr/>
          </p:nvSpPr>
          <p:spPr bwMode="auto">
            <a:xfrm>
              <a:off x="1056" y="755"/>
              <a:ext cx="64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End-user </a:t>
              </a:r>
              <a:endParaRPr lang="en-US" altLang="ko-KR" sz="1400" b="1">
                <a:solidFill>
                  <a:srgbClr val="FF3300"/>
                </a:solidFill>
                <a:ea typeface="Gulim" panose="020B0600000101010101" pitchFamily="34" charset="-127"/>
              </a:endParaRPr>
            </a:p>
          </p:txBody>
        </p:sp>
        <p:sp>
          <p:nvSpPr>
            <p:cNvPr id="61" name="Rectangle 17"/>
            <p:cNvSpPr>
              <a:spLocks noChangeArrowheads="1"/>
            </p:cNvSpPr>
            <p:nvPr/>
          </p:nvSpPr>
          <p:spPr bwMode="auto">
            <a:xfrm>
              <a:off x="1056" y="894"/>
              <a:ext cx="8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Functionality</a:t>
              </a:r>
              <a:endParaRPr lang="en-US" altLang="ko-KR" sz="1400" b="1" i="1" dirty="0">
                <a:solidFill>
                  <a:srgbClr val="006666"/>
                </a:solidFill>
                <a:ea typeface="Gulim" panose="020B0600000101010101" pitchFamily="34" charset="-127"/>
              </a:endParaRPr>
            </a:p>
          </p:txBody>
        </p:sp>
      </p:grpSp>
      <p:sp>
        <p:nvSpPr>
          <p:cNvPr id="62" name="Rectangle 18"/>
          <p:cNvSpPr>
            <a:spLocks noChangeArrowheads="1"/>
          </p:cNvSpPr>
          <p:nvPr/>
        </p:nvSpPr>
        <p:spPr bwMode="auto">
          <a:xfrm>
            <a:off x="7620000" y="3114983"/>
            <a:ext cx="2152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dirty="0">
                <a:solidFill>
                  <a:srgbClr val="FF3300"/>
                </a:solidFill>
                <a:ea typeface="Gulim" panose="020B0600000101010101" pitchFamily="34" charset="-127"/>
              </a:rPr>
              <a:t>Programmers</a:t>
            </a:r>
            <a:r>
              <a:rPr lang="en-US" altLang="ko-KR" sz="1400" b="1" dirty="0">
                <a:solidFill>
                  <a:schemeClr val="bg2"/>
                </a:solidFill>
                <a:ea typeface="Gulim" panose="020B0600000101010101" pitchFamily="34" charset="-127"/>
              </a:rPr>
              <a:t> </a:t>
            </a:r>
            <a:endParaRPr lang="en-US" altLang="ko-KR" sz="1400" b="1" dirty="0">
              <a:solidFill>
                <a:schemeClr val="bg2"/>
              </a:solidFill>
              <a:ea typeface="Gulim" panose="020B0600000101010101" pitchFamily="34" charset="-127"/>
            </a:endParaRPr>
          </a:p>
          <a:p>
            <a:pPr algn="r"/>
            <a:r>
              <a:rPr lang="en-US" altLang="ko-KR" sz="1400" b="1" i="1" dirty="0">
                <a:solidFill>
                  <a:srgbClr val="006666"/>
                </a:solidFill>
                <a:ea typeface="Gulim" panose="020B0600000101010101" pitchFamily="34" charset="-127"/>
              </a:rPr>
              <a:t>Software management</a:t>
            </a:r>
            <a:r>
              <a:rPr lang="en-US" altLang="ko-KR" sz="1600" b="1" dirty="0">
                <a:solidFill>
                  <a:srgbClr val="006666"/>
                </a:solidFill>
                <a:ea typeface="Gulim" panose="020B0600000101010101" pitchFamily="34" charset="-127"/>
              </a:rPr>
              <a:t> </a:t>
            </a:r>
            <a:endParaRPr lang="en-US" altLang="ko-KR" sz="1600" b="1" dirty="0">
              <a:solidFill>
                <a:srgbClr val="006666"/>
              </a:solidFill>
              <a:ea typeface="Gulim" panose="020B0600000101010101" pitchFamily="34" charset="-127"/>
            </a:endParaRPr>
          </a:p>
        </p:txBody>
      </p:sp>
      <p:grpSp>
        <p:nvGrpSpPr>
          <p:cNvPr id="63" name="Group 19"/>
          <p:cNvGrpSpPr/>
          <p:nvPr/>
        </p:nvGrpSpPr>
        <p:grpSpPr bwMode="auto">
          <a:xfrm>
            <a:off x="2362202" y="4791383"/>
            <a:ext cx="1827213" cy="977900"/>
            <a:chOff x="1680" y="2832"/>
            <a:chExt cx="1151" cy="616"/>
          </a:xfrm>
        </p:grpSpPr>
        <p:sp>
          <p:nvSpPr>
            <p:cNvPr id="64" name="Rectangle 20"/>
            <p:cNvSpPr>
              <a:spLocks noChangeArrowheads="1"/>
            </p:cNvSpPr>
            <p:nvPr/>
          </p:nvSpPr>
          <p:spPr bwMode="auto">
            <a:xfrm>
              <a:off x="1680" y="2976"/>
              <a:ext cx="8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Performance</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Scalability</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Throughput</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p:txBody>
        </p:sp>
        <p:sp>
          <p:nvSpPr>
            <p:cNvPr id="65" name="Rectangle 21"/>
            <p:cNvSpPr>
              <a:spLocks noChangeArrowheads="1"/>
            </p:cNvSpPr>
            <p:nvPr/>
          </p:nvSpPr>
          <p:spPr bwMode="auto">
            <a:xfrm>
              <a:off x="1680" y="2832"/>
              <a:ext cx="115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System integrators</a:t>
              </a:r>
              <a:endParaRPr lang="en-US" altLang="ko-KR" sz="1400" b="1">
                <a:solidFill>
                  <a:srgbClr val="FF3300"/>
                </a:solidFill>
                <a:ea typeface="Gulim" panose="020B0600000101010101" pitchFamily="34" charset="-127"/>
              </a:endParaRPr>
            </a:p>
          </p:txBody>
        </p:sp>
      </p:grpSp>
      <p:sp>
        <p:nvSpPr>
          <p:cNvPr id="66" name="Rectangle 22"/>
          <p:cNvSpPr>
            <a:spLocks noChangeArrowheads="1"/>
          </p:cNvSpPr>
          <p:nvPr/>
        </p:nvSpPr>
        <p:spPr bwMode="auto">
          <a:xfrm>
            <a:off x="7086600" y="5019984"/>
            <a:ext cx="2566988"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i="1" dirty="0">
                <a:solidFill>
                  <a:srgbClr val="006666"/>
                </a:solidFill>
                <a:ea typeface="Gulim" panose="020B0600000101010101" pitchFamily="34" charset="-127"/>
              </a:rPr>
              <a:t>System topology</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Delivery, installation</a:t>
            </a:r>
            <a:endParaRPr lang="en-US" altLang="ko-KR" sz="1400" b="1" i="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communication</a:t>
            </a:r>
            <a:endParaRPr lang="en-US" altLang="ko-KR" sz="1400" b="1" i="1" dirty="0">
              <a:solidFill>
                <a:srgbClr val="006666"/>
              </a:solidFill>
              <a:ea typeface="Gulim" panose="020B0600000101010101" pitchFamily="34" charset="-127"/>
            </a:endParaRPr>
          </a:p>
        </p:txBody>
      </p:sp>
      <p:sp>
        <p:nvSpPr>
          <p:cNvPr id="67" name="Rectangle 23"/>
          <p:cNvSpPr>
            <a:spLocks noChangeArrowheads="1"/>
          </p:cNvSpPr>
          <p:nvPr/>
        </p:nvSpPr>
        <p:spPr bwMode="auto">
          <a:xfrm>
            <a:off x="7677768" y="4791383"/>
            <a:ext cx="190597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a:solidFill>
                  <a:srgbClr val="FF3300"/>
                </a:solidFill>
                <a:ea typeface="Gulim" panose="020B0600000101010101" pitchFamily="34" charset="-127"/>
              </a:rPr>
              <a:t>System engineering</a:t>
            </a:r>
            <a:endParaRPr lang="en-US" altLang="ko-KR" sz="1400" b="1">
              <a:solidFill>
                <a:srgbClr val="FF3300"/>
              </a:solidFill>
              <a:ea typeface="Gulim" panose="020B0600000101010101" pitchFamily="34" charset="-127"/>
            </a:endParaRPr>
          </a:p>
        </p:txBody>
      </p:sp>
      <p:graphicFrame>
        <p:nvGraphicFramePr>
          <p:cNvPr id="68" name="Object 24"/>
          <p:cNvGraphicFramePr/>
          <p:nvPr/>
        </p:nvGraphicFramePr>
        <p:xfrm>
          <a:off x="2438400" y="3876983"/>
          <a:ext cx="1041400" cy="819150"/>
        </p:xfrm>
        <a:graphic>
          <a:graphicData uri="http://schemas.openxmlformats.org/presentationml/2006/ole">
            <mc:AlternateContent xmlns:mc="http://schemas.openxmlformats.org/markup-compatibility/2006">
              <mc:Choice xmlns:v="urn:schemas-microsoft-com:vml" Requires="v">
                <p:oleObj spid="_x0000_s25825" name="CorelDRAW 6.0" r:id="rId7" imgW="457200" imgH="457200" progId="CorelDRAW.Graphic.6">
                  <p:embed/>
                </p:oleObj>
              </mc:Choice>
              <mc:Fallback>
                <p:oleObj name="CorelDRAW 6.0" r:id="rId7" imgW="457200" imgH="457200" progId="CorelDRAW.Graphic.6">
                  <p:embed/>
                  <p:pic>
                    <p:nvPicPr>
                      <p:cNvPr id="0" name="图片 258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769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 name="Group 25"/>
          <p:cNvGrpSpPr/>
          <p:nvPr/>
        </p:nvGrpSpPr>
        <p:grpSpPr bwMode="auto">
          <a:xfrm>
            <a:off x="8531225" y="3954772"/>
            <a:ext cx="693738" cy="769937"/>
            <a:chOff x="5185" y="1876"/>
            <a:chExt cx="437" cy="485"/>
          </a:xfrm>
        </p:grpSpPr>
        <p:sp>
          <p:nvSpPr>
            <p:cNvPr id="70" name="Rectangle 26"/>
            <p:cNvSpPr>
              <a:spLocks noChangeArrowheads="1"/>
            </p:cNvSpPr>
            <p:nvPr/>
          </p:nvSpPr>
          <p:spPr bwMode="auto">
            <a:xfrm>
              <a:off x="5185" y="1897"/>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1" name="Freeform 27"/>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72" name="Freeform 28"/>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73" name="Rectangle 29"/>
            <p:cNvSpPr>
              <a:spLocks noChangeArrowheads="1"/>
            </p:cNvSpPr>
            <p:nvPr/>
          </p:nvSpPr>
          <p:spPr bwMode="auto">
            <a:xfrm>
              <a:off x="5480" y="1924"/>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 name="Freeform 30"/>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chemeClr val="bg2"/>
            </a:solidFill>
            <a:ln w="0">
              <a:solidFill>
                <a:srgbClr val="000000"/>
              </a:solidFill>
              <a:round/>
            </a:ln>
          </p:spPr>
          <p:txBody>
            <a:bodyPr/>
            <a:lstStyle/>
            <a:p>
              <a:endParaRPr lang="zh-CN" altLang="en-US"/>
            </a:p>
          </p:txBody>
        </p:sp>
        <p:sp>
          <p:nvSpPr>
            <p:cNvPr id="75" name="Freeform 31"/>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chemeClr val="bg2"/>
            </a:solidFill>
            <a:ln w="0">
              <a:solidFill>
                <a:srgbClr val="000000"/>
              </a:solidFill>
              <a:round/>
            </a:ln>
          </p:spPr>
          <p:txBody>
            <a:bodyPr/>
            <a:lstStyle/>
            <a:p>
              <a:endParaRPr lang="zh-CN" altLang="en-US"/>
            </a:p>
          </p:txBody>
        </p:sp>
        <p:sp>
          <p:nvSpPr>
            <p:cNvPr id="76" name="Line 32"/>
            <p:cNvSpPr>
              <a:spLocks noChangeShapeType="1"/>
            </p:cNvSpPr>
            <p:nvPr/>
          </p:nvSpPr>
          <p:spPr bwMode="auto">
            <a:xfrm>
              <a:off x="5307" y="1940"/>
              <a:ext cx="173" cy="2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Rectangle 33"/>
            <p:cNvSpPr>
              <a:spLocks noChangeArrowheads="1"/>
            </p:cNvSpPr>
            <p:nvPr/>
          </p:nvSpPr>
          <p:spPr bwMode="auto">
            <a:xfrm>
              <a:off x="5185" y="2096"/>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8" name="Freeform 34"/>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79" name="Freeform 35"/>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80" name="Line 36"/>
            <p:cNvSpPr>
              <a:spLocks noChangeShapeType="1"/>
            </p:cNvSpPr>
            <p:nvPr/>
          </p:nvSpPr>
          <p:spPr bwMode="auto">
            <a:xfrm flipV="1">
              <a:off x="5307" y="1966"/>
              <a:ext cx="173" cy="17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Rectangle 37"/>
            <p:cNvSpPr>
              <a:spLocks noChangeArrowheads="1"/>
            </p:cNvSpPr>
            <p:nvPr/>
          </p:nvSpPr>
          <p:spPr bwMode="auto">
            <a:xfrm>
              <a:off x="5480" y="2149"/>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2" name="Freeform 38"/>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chemeClr val="bg2"/>
            </a:solidFill>
            <a:ln w="0">
              <a:solidFill>
                <a:srgbClr val="000000"/>
              </a:solidFill>
              <a:round/>
            </a:ln>
          </p:spPr>
          <p:txBody>
            <a:bodyPr/>
            <a:lstStyle/>
            <a:p>
              <a:endParaRPr lang="zh-CN" altLang="en-US"/>
            </a:p>
          </p:txBody>
        </p:sp>
        <p:sp>
          <p:nvSpPr>
            <p:cNvPr id="83" name="Freeform 39"/>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chemeClr val="bg2"/>
            </a:solidFill>
            <a:ln w="0">
              <a:solidFill>
                <a:srgbClr val="000000"/>
              </a:solidFill>
              <a:round/>
            </a:ln>
          </p:spPr>
          <p:txBody>
            <a:bodyPr/>
            <a:lstStyle/>
            <a:p>
              <a:endParaRPr lang="zh-CN" altLang="en-US"/>
            </a:p>
          </p:txBody>
        </p:sp>
        <p:sp>
          <p:nvSpPr>
            <p:cNvPr id="84" name="Rectangle 40"/>
            <p:cNvSpPr>
              <a:spLocks noChangeArrowheads="1"/>
            </p:cNvSpPr>
            <p:nvPr/>
          </p:nvSpPr>
          <p:spPr bwMode="auto">
            <a:xfrm>
              <a:off x="5185" y="2254"/>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5" name="Freeform 41"/>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7F7F7F"/>
            </a:solidFill>
            <a:ln w="0">
              <a:solidFill>
                <a:srgbClr val="000000"/>
              </a:solidFill>
              <a:round/>
            </a:ln>
          </p:spPr>
          <p:txBody>
            <a:bodyPr/>
            <a:lstStyle/>
            <a:p>
              <a:endParaRPr lang="zh-CN" altLang="en-US"/>
            </a:p>
          </p:txBody>
        </p:sp>
        <p:sp>
          <p:nvSpPr>
            <p:cNvPr id="86" name="Freeform 42"/>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7F7F7F"/>
            </a:solidFill>
            <a:ln w="0">
              <a:solidFill>
                <a:srgbClr val="000000"/>
              </a:solidFill>
              <a:round/>
            </a:ln>
          </p:spPr>
          <p:txBody>
            <a:bodyPr/>
            <a:lstStyle/>
            <a:p>
              <a:endParaRPr lang="zh-CN" altLang="en-US"/>
            </a:p>
          </p:txBody>
        </p:sp>
        <p:sp>
          <p:nvSpPr>
            <p:cNvPr id="87" name="Line 43"/>
            <p:cNvSpPr>
              <a:spLocks noChangeShapeType="1"/>
            </p:cNvSpPr>
            <p:nvPr/>
          </p:nvSpPr>
          <p:spPr bwMode="auto">
            <a:xfrm flipV="1">
              <a:off x="5307" y="2191"/>
              <a:ext cx="173" cy="10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8" name="Rectangle 44"/>
          <p:cNvSpPr>
            <a:spLocks noChangeArrowheads="1"/>
          </p:cNvSpPr>
          <p:nvPr/>
        </p:nvSpPr>
        <p:spPr bwMode="auto">
          <a:xfrm>
            <a:off x="2362201" y="3114983"/>
            <a:ext cx="1854077"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48" tIns="47874" rIns="95748" bIns="47874">
            <a:spAutoFit/>
          </a:bodyPr>
          <a:lstStyle>
            <a:lvl1pPr defTabSz="955675">
              <a:defRPr sz="1000">
                <a:solidFill>
                  <a:schemeClr val="tx1"/>
                </a:solidFill>
                <a:latin typeface="Arial" panose="020B0604020202020204" pitchFamily="34" charset="0"/>
              </a:defRPr>
            </a:lvl1pPr>
            <a:lvl2pPr marL="742950" indent="-285750" defTabSz="955675">
              <a:defRPr sz="1000">
                <a:solidFill>
                  <a:schemeClr val="tx1"/>
                </a:solidFill>
                <a:latin typeface="Arial" panose="020B0604020202020204" pitchFamily="34" charset="0"/>
              </a:defRPr>
            </a:lvl2pPr>
            <a:lvl3pPr marL="1143000" indent="-228600" defTabSz="955675">
              <a:defRPr sz="1000">
                <a:solidFill>
                  <a:schemeClr val="tx1"/>
                </a:solidFill>
                <a:latin typeface="Arial" panose="020B0604020202020204" pitchFamily="34" charset="0"/>
              </a:defRPr>
            </a:lvl3pPr>
            <a:lvl4pPr marL="1600200" indent="-228600" defTabSz="955675">
              <a:defRPr sz="1000">
                <a:solidFill>
                  <a:schemeClr val="tx1"/>
                </a:solidFill>
                <a:latin typeface="Arial" panose="020B0604020202020204" pitchFamily="34" charset="0"/>
              </a:defRPr>
            </a:lvl4pPr>
            <a:lvl5pPr marL="2057400" indent="-228600" defTabSz="955675">
              <a:defRPr sz="1000">
                <a:solidFill>
                  <a:schemeClr val="tx1"/>
                </a:solidFill>
                <a:latin typeface="Arial" panose="020B0604020202020204" pitchFamily="34" charset="0"/>
              </a:defRPr>
            </a:lvl5pPr>
            <a:lvl6pPr marL="2514600" indent="-228600" algn="ctr" defTabSz="95567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567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5675"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5675"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400" b="1" dirty="0">
                <a:solidFill>
                  <a:srgbClr val="FF0000"/>
                </a:solidFill>
                <a:ea typeface="宋体" panose="02010600030101010101" pitchFamily="2" charset="-122"/>
              </a:rPr>
              <a:t>Analysts/Designers</a:t>
            </a:r>
            <a:endParaRPr lang="en-US" altLang="zh-CN" sz="1400" b="1" dirty="0">
              <a:solidFill>
                <a:srgbClr val="FF0000"/>
              </a:solidFill>
              <a:ea typeface="宋体" panose="02010600030101010101" pitchFamily="2" charset="-122"/>
            </a:endParaRPr>
          </a:p>
          <a:p>
            <a:pPr algn="l"/>
            <a:r>
              <a:rPr lang="en-US" altLang="zh-CN" sz="1400" b="1" i="1" dirty="0">
                <a:solidFill>
                  <a:srgbClr val="006666"/>
                </a:solidFill>
                <a:ea typeface="宋体" panose="02010600030101010101" pitchFamily="2" charset="-122"/>
              </a:rPr>
              <a:t>Structure</a:t>
            </a:r>
            <a:r>
              <a:rPr lang="en-US" altLang="zh-CN" sz="1400" b="1" dirty="0">
                <a:solidFill>
                  <a:srgbClr val="006666"/>
                </a:solidFill>
                <a:ea typeface="宋体" panose="02010600030101010101" pitchFamily="2" charset="-122"/>
              </a:rPr>
              <a:t> </a:t>
            </a:r>
            <a:endParaRPr lang="en-US" altLang="zh-CN" sz="1400" b="1" dirty="0">
              <a:solidFill>
                <a:srgbClr val="006666"/>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架构的逻辑视图</a:t>
            </a:r>
            <a:endParaRPr lang="zh-CN" altLang="en-US" dirty="0" smtClean="0"/>
          </a:p>
        </p:txBody>
      </p:sp>
      <p:sp>
        <p:nvSpPr>
          <p:cNvPr id="21507" name="内容占位符 1"/>
          <p:cNvSpPr>
            <a:spLocks noGrp="1"/>
          </p:cNvSpPr>
          <p:nvPr>
            <p:ph idx="1"/>
          </p:nvPr>
        </p:nvSpPr>
        <p:spPr/>
        <p:txBody>
          <a:bodyPr/>
          <a:lstStyle/>
          <a:p>
            <a:r>
              <a:rPr lang="zh-CN" altLang="en-US" dirty="0" smtClean="0"/>
              <a:t>逻辑视图，即模块结构图</a:t>
            </a:r>
            <a:endParaRPr lang="en-US" altLang="zh-CN" dirty="0" smtClean="0"/>
          </a:p>
          <a:p>
            <a:pPr lvl="1"/>
            <a:r>
              <a:rPr lang="zh-CN" altLang="en-US" dirty="0" smtClean="0"/>
              <a:t>把软件划分为多个模块，模块和模块相互协作，共同完成软件的需求规约。这些模块将部署在物理架构的同一节点或不同节点上。</a:t>
            </a:r>
            <a:endParaRPr lang="en-US" altLang="zh-CN" dirty="0" smtClean="0"/>
          </a:p>
          <a:p>
            <a:pPr lvl="1"/>
            <a:r>
              <a:rPr lang="en-US" altLang="zh-CN" dirty="0" smtClean="0"/>
              <a:t>UML</a:t>
            </a:r>
            <a:r>
              <a:rPr lang="zh-CN" altLang="en-US" dirty="0" smtClean="0"/>
              <a:t>：</a:t>
            </a:r>
            <a:r>
              <a:rPr lang="zh-CN" altLang="en-US" b="1" dirty="0" smtClean="0">
                <a:solidFill>
                  <a:srgbClr val="EB7C1F"/>
                </a:solidFill>
              </a:rPr>
              <a:t>包图</a:t>
            </a:r>
            <a:r>
              <a:rPr lang="zh-CN" altLang="en-US" dirty="0" smtClean="0"/>
              <a:t>或</a:t>
            </a:r>
            <a:r>
              <a:rPr lang="zh-CN" altLang="en-US" b="1" dirty="0" smtClean="0">
                <a:solidFill>
                  <a:srgbClr val="EB7C1F"/>
                </a:solidFill>
              </a:rPr>
              <a:t>类图</a:t>
            </a:r>
            <a:endParaRPr lang="en-US" altLang="zh-CN" b="1" dirty="0" smtClean="0">
              <a:solidFill>
                <a:srgbClr val="EB7C1F"/>
              </a:solidFill>
            </a:endParaRPr>
          </a:p>
          <a:p>
            <a:r>
              <a:rPr lang="zh-CN" altLang="en-US" dirty="0" smtClean="0"/>
              <a:t>重点考虑的需求：功能、可维护性等</a:t>
            </a:r>
            <a:endParaRPr lang="en-US" altLang="zh-CN" dirty="0" smtClean="0"/>
          </a:p>
          <a:p>
            <a:r>
              <a:rPr lang="zh-CN" altLang="en-US" dirty="0"/>
              <a:t>适用场景：所有</a:t>
            </a:r>
            <a:r>
              <a:rPr lang="zh-CN" altLang="en-US" dirty="0" smtClean="0"/>
              <a:t>软件都需要定义逻辑架构</a:t>
            </a:r>
            <a:endParaRPr lang="en-US" altLang="zh-CN" dirty="0" smtClean="0"/>
          </a:p>
          <a:p>
            <a:endParaRPr lang="zh-CN" altLang="en-US" dirty="0" smtClean="0"/>
          </a:p>
        </p:txBody>
      </p:sp>
      <p:pic>
        <p:nvPicPr>
          <p:cNvPr id="21508" name="Picture 4"/>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7248525" y="4384675"/>
            <a:ext cx="2592388"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t>举例：一淘网的逻辑架构图 </a:t>
            </a:r>
            <a:r>
              <a:rPr lang="en-US" altLang="zh-CN" dirty="0" smtClean="0"/>
              <a:t>(</a:t>
            </a:r>
            <a:r>
              <a:rPr lang="en-US" altLang="zh-CN" dirty="0"/>
              <a:t>Informal Notation</a:t>
            </a:r>
            <a:r>
              <a:rPr lang="zh-CN" altLang="en-US" dirty="0"/>
              <a:t>）</a:t>
            </a:r>
            <a:endParaRPr lang="zh-CN" altLang="en-US" dirty="0" smtClean="0"/>
          </a:p>
        </p:txBody>
      </p:sp>
      <p:pic>
        <p:nvPicPr>
          <p:cNvPr id="2662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24038" y="1484313"/>
            <a:ext cx="855186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3" name="矩形 2"/>
          <p:cNvSpPr/>
          <p:nvPr/>
        </p:nvSpPr>
        <p:spPr>
          <a:xfrm>
            <a:off x="9234833" y="6176447"/>
            <a:ext cx="2146806" cy="369332"/>
          </a:xfrm>
          <a:prstGeom prst="rect">
            <a:avLst/>
          </a:prstGeom>
        </p:spPr>
        <p:txBody>
          <a:bodyPr wrap="none">
            <a:spAutoFit/>
          </a:bodyPr>
          <a:lstStyle/>
          <a:p>
            <a:r>
              <a:rPr lang="zh-CN" altLang="en-US" dirty="0"/>
              <a:t>（</a:t>
            </a:r>
            <a:r>
              <a:rPr lang="en-US" altLang="zh-CN" dirty="0"/>
              <a:t>www.etao.com</a:t>
            </a:r>
            <a:r>
              <a:rPr lang="zh-CN" altLang="en-US" dirty="0"/>
              <a:t>）</a:t>
            </a:r>
            <a:endParaRPr lang="zh-CN" alt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a:t>
            </a:r>
            <a:r>
              <a:rPr lang="zh-CN" altLang="en-US" dirty="0" smtClean="0"/>
              <a:t>：</a:t>
            </a:r>
            <a:r>
              <a:rPr lang="zh-CN" altLang="zh-CN" dirty="0"/>
              <a:t>空巢老人看护</a:t>
            </a:r>
            <a:r>
              <a:rPr lang="zh-CN" altLang="zh-CN" dirty="0" smtClean="0"/>
              <a:t>软件</a:t>
            </a:r>
            <a:r>
              <a:rPr lang="zh-CN" altLang="en-US" dirty="0" smtClean="0"/>
              <a:t>的逻辑架构图 </a:t>
            </a:r>
            <a:r>
              <a:rPr lang="en-US" altLang="zh-CN" dirty="0" smtClean="0"/>
              <a:t>(UML</a:t>
            </a:r>
            <a:r>
              <a:rPr lang="zh-CN" altLang="en-US" dirty="0" smtClean="0"/>
              <a:t>包图</a:t>
            </a:r>
            <a:r>
              <a:rPr lang="en-US" altLang="zh-CN" dirty="0" smtClean="0"/>
              <a:t>)</a:t>
            </a:r>
            <a:endParaRPr lang="zh-CN" altLang="en-US" dirty="0"/>
          </a:p>
        </p:txBody>
      </p:sp>
      <p:sp>
        <p:nvSpPr>
          <p:cNvPr id="3" name="内容占位符 2"/>
          <p:cNvSpPr>
            <a:spLocks noGrp="1"/>
          </p:cNvSpPr>
          <p:nvPr>
            <p:ph idx="1"/>
          </p:nvPr>
        </p:nvSpPr>
        <p:spPr>
          <a:xfrm>
            <a:off x="612001" y="1353458"/>
            <a:ext cx="4679528" cy="4597637"/>
          </a:xfrm>
        </p:spPr>
        <p:txBody>
          <a:bodyPr/>
          <a:lstStyle/>
          <a:p>
            <a:r>
              <a:rPr lang="zh-CN" altLang="en-US" b="1" dirty="0" smtClean="0">
                <a:solidFill>
                  <a:srgbClr val="EB7C1F"/>
                </a:solidFill>
              </a:rPr>
              <a:t>包图</a:t>
            </a:r>
            <a:r>
              <a:rPr lang="zh-CN" altLang="en-US" dirty="0" smtClean="0"/>
              <a:t> （</a:t>
            </a:r>
            <a:r>
              <a:rPr lang="en-US" altLang="zh-CN" dirty="0" smtClean="0"/>
              <a:t>package diagram</a:t>
            </a:r>
            <a:r>
              <a:rPr lang="zh-CN" altLang="en-US" dirty="0" smtClean="0"/>
              <a:t>）</a:t>
            </a:r>
            <a:endParaRPr lang="en-US" altLang="zh-CN" dirty="0" smtClean="0"/>
          </a:p>
          <a:p>
            <a:pPr lvl="1"/>
            <a:r>
              <a:rPr lang="zh-CN" altLang="zh-CN" dirty="0"/>
              <a:t>刻画包间的</a:t>
            </a:r>
            <a:r>
              <a:rPr lang="zh-CN" altLang="zh-CN" b="1" dirty="0">
                <a:solidFill>
                  <a:srgbClr val="EB7C1F"/>
                </a:solidFill>
              </a:rPr>
              <a:t>构成和依赖</a:t>
            </a:r>
            <a:r>
              <a:rPr lang="zh-CN" altLang="zh-CN" dirty="0" smtClean="0"/>
              <a:t>关系</a:t>
            </a:r>
            <a:endParaRPr lang="en-US" altLang="zh-CN" dirty="0" smtClean="0"/>
          </a:p>
          <a:p>
            <a:pPr marL="457200" lvl="1" indent="0">
              <a:buNone/>
            </a:pPr>
            <a:endParaRPr lang="en-US" altLang="zh-CN" dirty="0" smtClean="0"/>
          </a:p>
          <a:p>
            <a:r>
              <a:rPr lang="zh-CN" altLang="en-US" dirty="0"/>
              <a:t>小</a:t>
            </a:r>
            <a:r>
              <a:rPr lang="zh-CN" altLang="en-US" dirty="0" smtClean="0"/>
              <a:t>软件则直接采用</a:t>
            </a:r>
            <a:r>
              <a:rPr lang="zh-CN" altLang="en-US" b="1" dirty="0" smtClean="0">
                <a:solidFill>
                  <a:srgbClr val="EB7C1F"/>
                </a:solidFill>
              </a:rPr>
              <a:t>类图</a:t>
            </a:r>
            <a:r>
              <a:rPr lang="zh-CN" altLang="en-US" dirty="0" smtClean="0"/>
              <a:t>来刻画逻辑架构</a:t>
            </a:r>
            <a:endParaRPr lang="en-US" altLang="zh-CN" dirty="0"/>
          </a:p>
          <a:p>
            <a:pPr lvl="1"/>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383681" y="1061986"/>
            <a:ext cx="6213504" cy="564330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5"/>
          <p:cNvSpPr>
            <a:spLocks noGrp="1"/>
          </p:cNvSpPr>
          <p:nvPr>
            <p:ph type="title"/>
          </p:nvPr>
        </p:nvSpPr>
        <p:spPr/>
        <p:txBody>
          <a:bodyPr/>
          <a:lstStyle/>
          <a:p>
            <a:r>
              <a:rPr lang="zh-CN" altLang="en-US" smtClean="0"/>
              <a:t>逻辑架构风格</a:t>
            </a:r>
            <a:endParaRPr lang="zh-CN" altLang="en-US" dirty="0" smtClean="0"/>
          </a:p>
        </p:txBody>
      </p:sp>
      <p:sp>
        <p:nvSpPr>
          <p:cNvPr id="16387" name="内容占位符 6"/>
          <p:cNvSpPr>
            <a:spLocks noGrp="1"/>
          </p:cNvSpPr>
          <p:nvPr>
            <p:ph idx="1"/>
          </p:nvPr>
        </p:nvSpPr>
        <p:spPr/>
        <p:txBody>
          <a:bodyPr/>
          <a:lstStyle/>
          <a:p>
            <a:r>
              <a:rPr lang="zh-CN" altLang="en-US" smtClean="0"/>
              <a:t>表现层分离风格：</a:t>
            </a:r>
            <a:r>
              <a:rPr lang="en-US" altLang="zh-CN" smtClean="0"/>
              <a:t>MVC</a:t>
            </a:r>
            <a:endParaRPr lang="en-US" altLang="zh-CN" smtClean="0"/>
          </a:p>
          <a:p>
            <a:r>
              <a:rPr lang="zh-CN" altLang="en-US" smtClean="0"/>
              <a:t>数据流风格 </a:t>
            </a:r>
            <a:r>
              <a:rPr lang="en-US" altLang="zh-CN" smtClean="0"/>
              <a:t>(Dataflow)</a:t>
            </a:r>
            <a:r>
              <a:rPr lang="zh-CN" altLang="en-US" smtClean="0"/>
              <a:t>：批处理序列、管道－过滤器风格 </a:t>
            </a:r>
            <a:r>
              <a:rPr lang="en-US" altLang="zh-CN" smtClean="0"/>
              <a:t>(Pipe-and-Filter)</a:t>
            </a:r>
            <a:endParaRPr lang="en-US" altLang="zh-CN" smtClean="0"/>
          </a:p>
          <a:p>
            <a:r>
              <a:rPr lang="zh-CN" altLang="en-US" smtClean="0"/>
              <a:t>调用</a:t>
            </a:r>
            <a:r>
              <a:rPr lang="en-US" altLang="zh-CN" smtClean="0"/>
              <a:t>/</a:t>
            </a:r>
            <a:r>
              <a:rPr lang="zh-CN" altLang="en-US" smtClean="0"/>
              <a:t>返回风格：主程序</a:t>
            </a:r>
            <a:r>
              <a:rPr lang="en-US" altLang="zh-CN" smtClean="0"/>
              <a:t>/</a:t>
            </a:r>
            <a:r>
              <a:rPr lang="zh-CN" altLang="en-US" smtClean="0"/>
              <a:t>子程序、面向对象风格 </a:t>
            </a:r>
            <a:r>
              <a:rPr lang="en-US" altLang="zh-CN" smtClean="0"/>
              <a:t>(ADT)</a:t>
            </a:r>
            <a:r>
              <a:rPr lang="zh-CN" altLang="en-US" smtClean="0"/>
              <a:t>、多层 </a:t>
            </a:r>
            <a:r>
              <a:rPr lang="en-US" altLang="zh-CN" smtClean="0"/>
              <a:t>(Layer)</a:t>
            </a:r>
            <a:endParaRPr lang="en-US" altLang="zh-CN" smtClean="0"/>
          </a:p>
          <a:p>
            <a:r>
              <a:rPr lang="zh-CN" altLang="en-US" smtClean="0"/>
              <a:t>分布计算风格：多层（</a:t>
            </a:r>
            <a:r>
              <a:rPr lang="en-US" altLang="zh-CN" smtClean="0"/>
              <a:t>Tier)</a:t>
            </a:r>
            <a:r>
              <a:rPr lang="zh-CN" altLang="en-US" smtClean="0"/>
              <a:t>、代理、</a:t>
            </a:r>
            <a:r>
              <a:rPr lang="en-US" altLang="zh-CN" smtClean="0"/>
              <a:t>C/S</a:t>
            </a:r>
            <a:r>
              <a:rPr lang="zh-CN" altLang="en-US" smtClean="0"/>
              <a:t>、</a:t>
            </a:r>
            <a:r>
              <a:rPr lang="en-US" altLang="zh-CN" smtClean="0"/>
              <a:t>P2P</a:t>
            </a:r>
            <a:endParaRPr lang="en-US" altLang="zh-CN" smtClean="0"/>
          </a:p>
          <a:p>
            <a:r>
              <a:rPr lang="zh-CN" altLang="en-US" smtClean="0"/>
              <a:t>独立构件风格：事件响应、消息总线、微服务</a:t>
            </a:r>
            <a:endParaRPr lang="en-US" altLang="zh-CN" smtClean="0"/>
          </a:p>
          <a:p>
            <a:r>
              <a:rPr lang="zh-CN" altLang="en-US" smtClean="0"/>
              <a:t>虚拟机风格：解释器、基于规则的系统</a:t>
            </a:r>
            <a:endParaRPr lang="en-US" altLang="zh-CN" smtClean="0"/>
          </a:p>
          <a:p>
            <a:r>
              <a:rPr lang="zh-CN" altLang="en-US" smtClean="0"/>
              <a:t>仓库风格：数据库系统、超文本系统、黑板系统</a:t>
            </a:r>
            <a:endParaRPr lang="en-US" altLang="zh-CN" smtClean="0"/>
          </a:p>
          <a:p>
            <a:r>
              <a:rPr lang="zh-CN" altLang="en-US" smtClean="0"/>
              <a:t>自适应风格：微内核、反射、控制反馈</a:t>
            </a:r>
            <a:endParaRPr lang="en-US" altLang="zh-CN" smtClean="0"/>
          </a:p>
          <a:p>
            <a:r>
              <a:rPr lang="en-US" altLang="zh-CN" smtClean="0"/>
              <a:t>……</a:t>
            </a:r>
            <a:endParaRPr lang="en-US" altLang="zh-CN" smtClean="0"/>
          </a:p>
          <a:p>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1</a:t>
            </a:r>
            <a:r>
              <a:rPr lang="en-US" altLang="zh-CN" dirty="0" smtClean="0"/>
              <a:t>) </a:t>
            </a:r>
            <a:r>
              <a:rPr lang="zh-CN" altLang="en-US" dirty="0" smtClean="0"/>
              <a:t>层次架构（</a:t>
            </a:r>
            <a:r>
              <a:rPr lang="en-US" altLang="zh-CN" dirty="0" smtClean="0"/>
              <a:t>layered architecture</a:t>
            </a:r>
            <a:r>
              <a:rPr lang="zh-CN" altLang="en-US" dirty="0" smtClean="0"/>
              <a:t>）风格</a:t>
            </a:r>
            <a:endParaRPr lang="zh-CN" altLang="en-US" dirty="0" smtClean="0"/>
          </a:p>
        </p:txBody>
      </p:sp>
      <p:sp>
        <p:nvSpPr>
          <p:cNvPr id="22531" name="AutoShape 3"/>
          <p:cNvSpPr>
            <a:spLocks noChangeArrowheads="1"/>
          </p:cNvSpPr>
          <p:nvPr/>
        </p:nvSpPr>
        <p:spPr bwMode="auto">
          <a:xfrm>
            <a:off x="2222500" y="1814511"/>
            <a:ext cx="808038" cy="4089400"/>
          </a:xfrm>
          <a:prstGeom prst="upDownArrow">
            <a:avLst>
              <a:gd name="adj1" fmla="val 50880"/>
              <a:gd name="adj2" fmla="val 102764"/>
            </a:avLst>
          </a:prstGeom>
          <a:gradFill rotWithShape="0">
            <a:gsLst>
              <a:gs pos="0">
                <a:srgbClr val="760076"/>
              </a:gs>
              <a:gs pos="50000">
                <a:srgbClr val="FF00FF"/>
              </a:gs>
              <a:gs pos="100000">
                <a:srgbClr val="760076"/>
              </a:gs>
            </a:gsLst>
            <a:lin ang="5400000" scaled="1"/>
          </a:gra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532" name="Text Box 4"/>
          <p:cNvSpPr txBox="1">
            <a:spLocks noChangeArrowheads="1"/>
          </p:cNvSpPr>
          <p:nvPr/>
        </p:nvSpPr>
        <p:spPr bwMode="auto">
          <a:xfrm>
            <a:off x="1866900" y="5919787"/>
            <a:ext cx="152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600" b="1">
                <a:ea typeface="宋体" panose="02010600030101010101" pitchFamily="2" charset="-122"/>
              </a:rPr>
              <a:t>General functionality</a:t>
            </a:r>
            <a:endParaRPr lang="en-US" altLang="zh-CN" sz="1600" b="1">
              <a:ea typeface="宋体" panose="02010600030101010101" pitchFamily="2" charset="-122"/>
            </a:endParaRPr>
          </a:p>
        </p:txBody>
      </p:sp>
      <p:sp>
        <p:nvSpPr>
          <p:cNvPr id="22533" name="Text Box 5"/>
          <p:cNvSpPr txBox="1">
            <a:spLocks noChangeArrowheads="1"/>
          </p:cNvSpPr>
          <p:nvPr/>
        </p:nvSpPr>
        <p:spPr bwMode="auto">
          <a:xfrm>
            <a:off x="1866900" y="1209675"/>
            <a:ext cx="152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600" b="1">
                <a:ea typeface="宋体" panose="02010600030101010101" pitchFamily="2" charset="-122"/>
              </a:rPr>
              <a:t>Specific functionality</a:t>
            </a:r>
            <a:endParaRPr lang="en-US" altLang="zh-CN" sz="1600" b="1">
              <a:ea typeface="宋体" panose="02010600030101010101" pitchFamily="2" charset="-122"/>
            </a:endParaRPr>
          </a:p>
        </p:txBody>
      </p:sp>
      <p:sp>
        <p:nvSpPr>
          <p:cNvPr id="22534" name="Text Box 6"/>
          <p:cNvSpPr txBox="1">
            <a:spLocks noChangeArrowheads="1"/>
          </p:cNvSpPr>
          <p:nvPr/>
        </p:nvSpPr>
        <p:spPr bwMode="auto">
          <a:xfrm>
            <a:off x="6667500" y="2170111"/>
            <a:ext cx="3441700" cy="84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200" b="1">
                <a:ea typeface="宋体" panose="02010600030101010101" pitchFamily="2" charset="-122"/>
              </a:rPr>
              <a:t>Distinct application subsystems that make up an application — contains the value adding software  developed by the organization.</a:t>
            </a:r>
            <a:endParaRPr lang="en-US" altLang="zh-CN" sz="1200" b="1">
              <a:ea typeface="宋体" panose="02010600030101010101" pitchFamily="2" charset="-122"/>
            </a:endParaRPr>
          </a:p>
        </p:txBody>
      </p:sp>
      <p:sp>
        <p:nvSpPr>
          <p:cNvPr id="22535" name="Text Box 7"/>
          <p:cNvSpPr txBox="1">
            <a:spLocks noChangeArrowheads="1"/>
          </p:cNvSpPr>
          <p:nvPr/>
        </p:nvSpPr>
        <p:spPr bwMode="auto">
          <a:xfrm>
            <a:off x="6667500" y="3414711"/>
            <a:ext cx="3441700" cy="66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200" b="1">
                <a:ea typeface="宋体" panose="02010600030101010101" pitchFamily="2" charset="-122"/>
              </a:rPr>
              <a:t>Business specific — contains a number of reusable subsystems specific to the type of business.</a:t>
            </a:r>
            <a:endParaRPr lang="en-US" altLang="zh-CN" sz="1200" b="1">
              <a:ea typeface="宋体" panose="02010600030101010101" pitchFamily="2" charset="-122"/>
            </a:endParaRPr>
          </a:p>
        </p:txBody>
      </p:sp>
      <p:sp>
        <p:nvSpPr>
          <p:cNvPr id="22536" name="Text Box 8"/>
          <p:cNvSpPr txBox="1">
            <a:spLocks noChangeArrowheads="1"/>
          </p:cNvSpPr>
          <p:nvPr/>
        </p:nvSpPr>
        <p:spPr bwMode="auto">
          <a:xfrm>
            <a:off x="6667500" y="4189411"/>
            <a:ext cx="3397250" cy="84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200" b="1">
                <a:ea typeface="宋体" panose="02010600030101010101" pitchFamily="2" charset="-122"/>
              </a:rPr>
              <a:t>Middleware — offers subsystems for utility classes and platform-independent services for distributed object computing in heterogeneous environments and so on.</a:t>
            </a:r>
            <a:endParaRPr lang="en-US" altLang="zh-CN" sz="1200" b="1">
              <a:ea typeface="宋体" panose="02010600030101010101" pitchFamily="2" charset="-122"/>
            </a:endParaRPr>
          </a:p>
        </p:txBody>
      </p:sp>
      <p:sp>
        <p:nvSpPr>
          <p:cNvPr id="22537" name="Text Box 9"/>
          <p:cNvSpPr txBox="1">
            <a:spLocks noChangeArrowheads="1"/>
          </p:cNvSpPr>
          <p:nvPr/>
        </p:nvSpPr>
        <p:spPr bwMode="auto">
          <a:xfrm>
            <a:off x="6667500" y="5053011"/>
            <a:ext cx="3441700" cy="84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200" b="1">
                <a:ea typeface="宋体" panose="02010600030101010101" pitchFamily="2" charset="-122"/>
              </a:rPr>
              <a:t>System software — contains the software for the actual infrastructure such as operating systems, interfaces to specific hardware, device drivers, and so on.</a:t>
            </a:r>
            <a:endParaRPr lang="en-US" altLang="zh-CN" sz="1200" b="1">
              <a:ea typeface="宋体" panose="02010600030101010101" pitchFamily="2" charset="-122"/>
            </a:endParaRPr>
          </a:p>
        </p:txBody>
      </p:sp>
      <p:sp>
        <p:nvSpPr>
          <p:cNvPr id="22538" name="Rectangle 10" descr="60%"/>
          <p:cNvSpPr>
            <a:spLocks noChangeArrowheads="1"/>
          </p:cNvSpPr>
          <p:nvPr/>
        </p:nvSpPr>
        <p:spPr bwMode="auto">
          <a:xfrm>
            <a:off x="3771900" y="1801811"/>
            <a:ext cx="2895600" cy="1511300"/>
          </a:xfrm>
          <a:prstGeom prst="rect">
            <a:avLst/>
          </a:prstGeom>
          <a:pattFill prst="pct60">
            <a:fgClr>
              <a:srgbClr val="66CCFF"/>
            </a:fgClr>
            <a:bgClr>
              <a:srgbClr val="FFFFFF"/>
            </a:bgClr>
          </a:pattFill>
          <a:ln w="9525">
            <a:solidFill>
              <a:schemeClr val="bg2"/>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539" name="Rectangle 11" descr="90%"/>
          <p:cNvSpPr>
            <a:spLocks noChangeArrowheads="1"/>
          </p:cNvSpPr>
          <p:nvPr/>
        </p:nvSpPr>
        <p:spPr bwMode="auto">
          <a:xfrm>
            <a:off x="3771900" y="3313112"/>
            <a:ext cx="2895600" cy="868363"/>
          </a:xfrm>
          <a:prstGeom prst="rect">
            <a:avLst/>
          </a:prstGeom>
          <a:pattFill prst="pct90">
            <a:fgClr>
              <a:srgbClr val="FFCCCC"/>
            </a:fgClr>
            <a:bgClr>
              <a:srgbClr val="FFFFFF"/>
            </a:bgClr>
          </a:pattFill>
          <a:ln w="9525">
            <a:solidFill>
              <a:schemeClr val="bg2"/>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540" name="Rectangle 12" descr="Dark upward diagonal"/>
          <p:cNvSpPr>
            <a:spLocks noChangeArrowheads="1"/>
          </p:cNvSpPr>
          <p:nvPr/>
        </p:nvSpPr>
        <p:spPr bwMode="auto">
          <a:xfrm>
            <a:off x="3771900" y="4176712"/>
            <a:ext cx="2895600" cy="868363"/>
          </a:xfrm>
          <a:prstGeom prst="rect">
            <a:avLst/>
          </a:prstGeom>
          <a:pattFill prst="dkUpDiag">
            <a:fgClr>
              <a:srgbClr val="CCFF99"/>
            </a:fgClr>
            <a:bgClr>
              <a:srgbClr val="FFFFFF"/>
            </a:bgClr>
          </a:pattFill>
          <a:ln w="9525">
            <a:solidFill>
              <a:schemeClr val="bg2"/>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541" name="Rectangle 13" descr="Large confetti"/>
          <p:cNvSpPr>
            <a:spLocks noChangeArrowheads="1"/>
          </p:cNvSpPr>
          <p:nvPr/>
        </p:nvSpPr>
        <p:spPr bwMode="auto">
          <a:xfrm>
            <a:off x="3771900" y="5040312"/>
            <a:ext cx="2895600" cy="868363"/>
          </a:xfrm>
          <a:prstGeom prst="rect">
            <a:avLst/>
          </a:prstGeom>
          <a:pattFill prst="lgConfetti">
            <a:fgClr>
              <a:srgbClr val="FFCC66"/>
            </a:fgClr>
            <a:bgClr>
              <a:srgbClr val="FFFFFF"/>
            </a:bgClr>
          </a:pattFill>
          <a:ln w="9525">
            <a:solidFill>
              <a:schemeClr val="bg2"/>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542" name="Text Box 14"/>
          <p:cNvSpPr txBox="1">
            <a:spLocks noChangeArrowheads="1"/>
          </p:cNvSpPr>
          <p:nvPr/>
        </p:nvSpPr>
        <p:spPr bwMode="auto">
          <a:xfrm>
            <a:off x="3759200" y="2373311"/>
            <a:ext cx="2933700" cy="382588"/>
          </a:xfrm>
          <a:prstGeom prst="rect">
            <a:avLst/>
          </a:prstGeom>
          <a:noFill/>
          <a:ln>
            <a:noFill/>
          </a:ln>
          <a:effectLst>
            <a:outerShdw dist="35921" dir="2700000" algn="ctr" rotWithShape="0">
              <a:srgbClr val="66CC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b="1">
                <a:solidFill>
                  <a:srgbClr val="000099"/>
                </a:solidFill>
                <a:ea typeface="宋体" panose="02010600030101010101" pitchFamily="2" charset="-122"/>
              </a:rPr>
              <a:t>Application Subsystems</a:t>
            </a:r>
            <a:endParaRPr lang="en-US" altLang="zh-CN" sz="1800" b="1">
              <a:solidFill>
                <a:srgbClr val="000099"/>
              </a:solidFill>
              <a:ea typeface="宋体" panose="02010600030101010101" pitchFamily="2" charset="-122"/>
            </a:endParaRPr>
          </a:p>
        </p:txBody>
      </p:sp>
      <p:sp>
        <p:nvSpPr>
          <p:cNvPr id="22543" name="Text Box 15"/>
          <p:cNvSpPr txBox="1">
            <a:spLocks noChangeArrowheads="1"/>
          </p:cNvSpPr>
          <p:nvPr/>
        </p:nvSpPr>
        <p:spPr bwMode="auto">
          <a:xfrm>
            <a:off x="3797300" y="3579811"/>
            <a:ext cx="2857500" cy="382588"/>
          </a:xfrm>
          <a:prstGeom prst="rect">
            <a:avLst/>
          </a:prstGeom>
          <a:noFill/>
          <a:ln>
            <a:noFill/>
          </a:ln>
          <a:effectLst>
            <a:outerShdw dist="35921" dir="2700000" algn="ctr" rotWithShape="0">
              <a:srgbClr val="FF99CC">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b="1">
                <a:solidFill>
                  <a:srgbClr val="FF0066"/>
                </a:solidFill>
                <a:ea typeface="宋体" panose="02010600030101010101" pitchFamily="2" charset="-122"/>
              </a:rPr>
              <a:t>Business-Specific</a:t>
            </a:r>
            <a:endParaRPr lang="en-US" altLang="zh-CN" sz="1800" b="1">
              <a:solidFill>
                <a:srgbClr val="FF0066"/>
              </a:solidFill>
              <a:ea typeface="宋体" panose="02010600030101010101" pitchFamily="2" charset="-122"/>
            </a:endParaRPr>
          </a:p>
        </p:txBody>
      </p:sp>
      <p:sp>
        <p:nvSpPr>
          <p:cNvPr id="22544" name="Text Box 16"/>
          <p:cNvSpPr txBox="1">
            <a:spLocks noChangeArrowheads="1"/>
          </p:cNvSpPr>
          <p:nvPr/>
        </p:nvSpPr>
        <p:spPr bwMode="auto">
          <a:xfrm>
            <a:off x="3771900" y="4430711"/>
            <a:ext cx="2895600" cy="382588"/>
          </a:xfrm>
          <a:prstGeom prst="rect">
            <a:avLst/>
          </a:prstGeom>
          <a:noFill/>
          <a:ln>
            <a:noFill/>
          </a:ln>
          <a:effectLst>
            <a:outerShdw dist="35921" dir="2700000" algn="ctr" rotWithShape="0">
              <a:srgbClr val="99FFCC">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b="1">
                <a:solidFill>
                  <a:srgbClr val="339933"/>
                </a:solidFill>
                <a:ea typeface="宋体" panose="02010600030101010101" pitchFamily="2" charset="-122"/>
              </a:rPr>
              <a:t>Middleware</a:t>
            </a:r>
            <a:endParaRPr lang="en-US" altLang="zh-CN" sz="1800" b="1">
              <a:solidFill>
                <a:srgbClr val="339933"/>
              </a:solidFill>
              <a:ea typeface="宋体" panose="02010600030101010101" pitchFamily="2" charset="-122"/>
            </a:endParaRPr>
          </a:p>
        </p:txBody>
      </p:sp>
      <p:sp>
        <p:nvSpPr>
          <p:cNvPr id="22545" name="Text Box 17"/>
          <p:cNvSpPr txBox="1">
            <a:spLocks noChangeArrowheads="1"/>
          </p:cNvSpPr>
          <p:nvPr/>
        </p:nvSpPr>
        <p:spPr bwMode="auto">
          <a:xfrm>
            <a:off x="3784600" y="5307011"/>
            <a:ext cx="2870200" cy="382588"/>
          </a:xfrm>
          <a:prstGeom prst="rect">
            <a:avLst/>
          </a:prstGeom>
          <a:noFill/>
          <a:ln>
            <a:noFill/>
          </a:ln>
          <a:effectLst>
            <a:outerShdw dist="35921" dir="2700000" algn="ctr" rotWithShape="0">
              <a:srgbClr val="FFCC9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800" b="1">
                <a:solidFill>
                  <a:srgbClr val="663300"/>
                </a:solidFill>
                <a:ea typeface="宋体" panose="02010600030101010101" pitchFamily="2" charset="-122"/>
              </a:rPr>
              <a:t>System Software</a:t>
            </a:r>
            <a:endParaRPr lang="en-US" altLang="zh-CN" sz="1800" b="1">
              <a:solidFill>
                <a:srgbClr val="663300"/>
              </a:solidFill>
              <a:ea typeface="宋体" panose="02010600030101010101" pitchFamily="2" charset="-122"/>
            </a:endParaRPr>
          </a:p>
        </p:txBody>
      </p:sp>
      <p:sp>
        <p:nvSpPr>
          <p:cNvPr id="22546" name="TextBox 17"/>
          <p:cNvSpPr txBox="1">
            <a:spLocks noChangeArrowheads="1"/>
          </p:cNvSpPr>
          <p:nvPr/>
        </p:nvSpPr>
        <p:spPr bwMode="auto">
          <a:xfrm>
            <a:off x="3797300" y="6170611"/>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2400" b="1" dirty="0">
                <a:solidFill>
                  <a:srgbClr val="EB7C11"/>
                </a:solidFill>
                <a:ea typeface="宋体" panose="02010600030101010101" pitchFamily="2" charset="-122"/>
              </a:rPr>
              <a:t>上一层依赖下一层</a:t>
            </a:r>
            <a:endParaRPr lang="zh-CN" altLang="en-US" sz="2400" b="1" dirty="0">
              <a:solidFill>
                <a:srgbClr val="EB7C11"/>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3"/>
          <p:cNvSpPr txBox="1">
            <a:spLocks noChangeArrowheads="1"/>
          </p:cNvSpPr>
          <p:nvPr/>
        </p:nvSpPr>
        <p:spPr bwMode="auto">
          <a:xfrm>
            <a:off x="2402911" y="1622425"/>
            <a:ext cx="451598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lnSpc>
                <a:spcPct val="110000"/>
              </a:lnSpc>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不断提取共性！</a:t>
            </a:r>
            <a:endParaRPr kumimoji="1" lang="zh-CN" altLang="en-US" sz="2400" b="1">
              <a:solidFill>
                <a:schemeClr val="tx1"/>
              </a:solidFill>
              <a:latin typeface="Times New Roman" panose="02020603050405020304" pitchFamily="18" charset="0"/>
              <a:ea typeface="宋体" panose="02010600030101010101" pitchFamily="2" charset="-122"/>
            </a:endParaRPr>
          </a:p>
          <a:p>
            <a:pPr algn="ctr" eaLnBrk="1" hangingPunct="1">
              <a:lnSpc>
                <a:spcPct val="110000"/>
              </a:lnSpc>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沉淀成为一层软件</a:t>
            </a:r>
            <a:endParaRPr kumimoji="1" lang="zh-CN" altLang="en-US" sz="2400" b="1">
              <a:solidFill>
                <a:schemeClr val="tx1"/>
              </a:solidFill>
              <a:latin typeface="Times New Roman" panose="02020603050405020304" pitchFamily="18" charset="0"/>
              <a:ea typeface="宋体" panose="02010600030101010101" pitchFamily="2" charset="-122"/>
            </a:endParaRPr>
          </a:p>
          <a:p>
            <a:pPr algn="ctr" eaLnBrk="1" hangingPunct="1">
              <a:lnSpc>
                <a:spcPct val="110000"/>
              </a:lnSpc>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保持应用软件的复杂性相对稳定</a:t>
            </a:r>
            <a:endParaRPr kumimoji="1" lang="zh-CN" altLang="en-US" sz="2400" b="1">
              <a:solidFill>
                <a:schemeClr val="tx1"/>
              </a:solidFill>
              <a:latin typeface="Times New Roman" panose="02020603050405020304" pitchFamily="18" charset="0"/>
              <a:ea typeface="宋体" panose="02010600030101010101" pitchFamily="2" charset="-122"/>
            </a:endParaRPr>
          </a:p>
        </p:txBody>
      </p:sp>
      <p:grpSp>
        <p:nvGrpSpPr>
          <p:cNvPr id="2" name="Group 4"/>
          <p:cNvGrpSpPr/>
          <p:nvPr/>
        </p:nvGrpSpPr>
        <p:grpSpPr bwMode="auto">
          <a:xfrm>
            <a:off x="2927350" y="4754563"/>
            <a:ext cx="1512888" cy="1365250"/>
            <a:chOff x="884" y="3160"/>
            <a:chExt cx="953" cy="860"/>
          </a:xfrm>
        </p:grpSpPr>
        <p:sp>
          <p:nvSpPr>
            <p:cNvPr id="63509" name="Text Box 5"/>
            <p:cNvSpPr txBox="1">
              <a:spLocks noChangeArrowheads="1"/>
            </p:cNvSpPr>
            <p:nvPr/>
          </p:nvSpPr>
          <p:spPr bwMode="auto">
            <a:xfrm>
              <a:off x="943" y="3160"/>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应用软件</a:t>
              </a:r>
              <a:endParaRPr kumimoji="1" lang="zh-CN" altLang="en-US" sz="2400" b="1">
                <a:solidFill>
                  <a:schemeClr val="tx1"/>
                </a:solidFill>
                <a:latin typeface="Times New Roman" panose="02020603050405020304" pitchFamily="18" charset="0"/>
                <a:ea typeface="宋体" panose="02010600030101010101" pitchFamily="2" charset="-122"/>
              </a:endParaRPr>
            </a:p>
          </p:txBody>
        </p:sp>
        <p:sp>
          <p:nvSpPr>
            <p:cNvPr id="63510" name="AutoShape 6"/>
            <p:cNvSpPr>
              <a:spLocks noChangeArrowheads="1"/>
            </p:cNvSpPr>
            <p:nvPr/>
          </p:nvSpPr>
          <p:spPr bwMode="auto">
            <a:xfrm>
              <a:off x="884" y="3702"/>
              <a:ext cx="862" cy="318"/>
            </a:xfrm>
            <a:prstGeom prst="cube">
              <a:avLst>
                <a:gd name="adj" fmla="val 51472"/>
              </a:avLst>
            </a:prstGeom>
            <a:solidFill>
              <a:srgbClr val="006666"/>
            </a:solidFill>
            <a:ln w="9525">
              <a:solidFill>
                <a:schemeClr val="bg2"/>
              </a:solidFill>
              <a:miter lim="800000"/>
            </a:ln>
          </p:spPr>
          <p:txBody>
            <a:bodyPr wrap="none" anchor="ct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pSp>
      <p:sp>
        <p:nvSpPr>
          <p:cNvPr id="63492" name="AutoShape 7"/>
          <p:cNvSpPr>
            <a:spLocks noChangeArrowheads="1"/>
          </p:cNvSpPr>
          <p:nvPr/>
        </p:nvSpPr>
        <p:spPr bwMode="auto">
          <a:xfrm>
            <a:off x="1593850" y="5495925"/>
            <a:ext cx="1189038" cy="647700"/>
          </a:xfrm>
          <a:prstGeom prst="cube">
            <a:avLst>
              <a:gd name="adj" fmla="val 33824"/>
            </a:avLst>
          </a:prstGeom>
          <a:solidFill>
            <a:srgbClr val="006666"/>
          </a:solidFill>
          <a:ln w="9525">
            <a:solidFill>
              <a:schemeClr val="bg2"/>
            </a:solidFill>
            <a:miter lim="800000"/>
          </a:ln>
        </p:spPr>
        <p:txBody>
          <a:bodyPr wrap="none" anchor="ct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pSp>
        <p:nvGrpSpPr>
          <p:cNvPr id="3" name="Group 8"/>
          <p:cNvGrpSpPr/>
          <p:nvPr/>
        </p:nvGrpSpPr>
        <p:grpSpPr bwMode="auto">
          <a:xfrm>
            <a:off x="4656139" y="4011613"/>
            <a:ext cx="1647825" cy="2036762"/>
            <a:chOff x="1973" y="2692"/>
            <a:chExt cx="1038" cy="1283"/>
          </a:xfrm>
        </p:grpSpPr>
        <p:sp>
          <p:nvSpPr>
            <p:cNvPr id="63506" name="Text Box 9"/>
            <p:cNvSpPr txBox="1">
              <a:spLocks noChangeArrowheads="1"/>
            </p:cNvSpPr>
            <p:nvPr/>
          </p:nvSpPr>
          <p:spPr bwMode="auto">
            <a:xfrm>
              <a:off x="2117" y="2692"/>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应用软件</a:t>
              </a:r>
              <a:endParaRPr kumimoji="1" lang="zh-CN" altLang="en-US" sz="2400" b="1">
                <a:solidFill>
                  <a:schemeClr val="tx1"/>
                </a:solidFill>
                <a:latin typeface="Times New Roman" panose="02020603050405020304" pitchFamily="18" charset="0"/>
                <a:ea typeface="宋体" panose="02010600030101010101" pitchFamily="2" charset="-122"/>
              </a:endParaRPr>
            </a:p>
          </p:txBody>
        </p:sp>
        <p:sp>
          <p:nvSpPr>
            <p:cNvPr id="63507" name="Text Box 10"/>
            <p:cNvSpPr txBox="1">
              <a:spLocks noChangeArrowheads="1"/>
            </p:cNvSpPr>
            <p:nvPr/>
          </p:nvSpPr>
          <p:spPr bwMode="auto">
            <a:xfrm>
              <a:off x="2109" y="3169"/>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dirty="0">
                  <a:solidFill>
                    <a:schemeClr val="tx1"/>
                  </a:solidFill>
                  <a:latin typeface="Times New Roman" panose="02020603050405020304" pitchFamily="18" charset="0"/>
                  <a:ea typeface="宋体" panose="02010600030101010101" pitchFamily="2" charset="-122"/>
                </a:rPr>
                <a:t>操作系统</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63508" name="AutoShape 11"/>
            <p:cNvSpPr>
              <a:spLocks noChangeArrowheads="1"/>
            </p:cNvSpPr>
            <p:nvPr/>
          </p:nvSpPr>
          <p:spPr bwMode="auto">
            <a:xfrm>
              <a:off x="1973" y="3702"/>
              <a:ext cx="952" cy="273"/>
            </a:xfrm>
            <a:prstGeom prst="cube">
              <a:avLst>
                <a:gd name="adj" fmla="val 51472"/>
              </a:avLst>
            </a:prstGeom>
            <a:solidFill>
              <a:srgbClr val="006666"/>
            </a:solidFill>
            <a:ln w="9525">
              <a:solidFill>
                <a:schemeClr val="bg2"/>
              </a:solidFill>
              <a:miter lim="800000"/>
            </a:ln>
          </p:spPr>
          <p:txBody>
            <a:bodyPr wrap="none" anchor="ct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pSp>
      <p:grpSp>
        <p:nvGrpSpPr>
          <p:cNvPr id="4" name="Group 12"/>
          <p:cNvGrpSpPr/>
          <p:nvPr/>
        </p:nvGrpSpPr>
        <p:grpSpPr bwMode="auto">
          <a:xfrm>
            <a:off x="6672267" y="3240089"/>
            <a:ext cx="1563688" cy="2808287"/>
            <a:chOff x="3243" y="2206"/>
            <a:chExt cx="985" cy="1769"/>
          </a:xfrm>
        </p:grpSpPr>
        <p:sp>
          <p:nvSpPr>
            <p:cNvPr id="63502" name="Text Box 13"/>
            <p:cNvSpPr txBox="1">
              <a:spLocks noChangeArrowheads="1"/>
            </p:cNvSpPr>
            <p:nvPr/>
          </p:nvSpPr>
          <p:spPr bwMode="auto">
            <a:xfrm>
              <a:off x="3545" y="2721"/>
              <a:ext cx="677"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en-US" altLang="zh-CN" sz="2400" b="1" dirty="0">
                  <a:solidFill>
                    <a:schemeClr val="tx1"/>
                  </a:solidFill>
                  <a:latin typeface="Times New Roman" panose="02020603050405020304" pitchFamily="18" charset="0"/>
                  <a:ea typeface="宋体" panose="02010600030101010101" pitchFamily="2" charset="-122"/>
                </a:rPr>
                <a:t>DBMS</a:t>
              </a:r>
              <a:endParaRPr kumimoji="1" lang="en-US" altLang="zh-CN" sz="2400" b="1" dirty="0">
                <a:solidFill>
                  <a:schemeClr val="tx1"/>
                </a:solidFill>
                <a:latin typeface="Times New Roman" panose="02020603050405020304" pitchFamily="18" charset="0"/>
                <a:ea typeface="宋体" panose="02010600030101010101" pitchFamily="2" charset="-122"/>
              </a:endParaRPr>
            </a:p>
          </p:txBody>
        </p:sp>
        <p:sp>
          <p:nvSpPr>
            <p:cNvPr id="63503" name="Text Box 14"/>
            <p:cNvSpPr txBox="1">
              <a:spLocks noChangeArrowheads="1"/>
            </p:cNvSpPr>
            <p:nvPr/>
          </p:nvSpPr>
          <p:spPr bwMode="auto">
            <a:xfrm>
              <a:off x="3334" y="3181"/>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dirty="0">
                  <a:solidFill>
                    <a:schemeClr val="tx1"/>
                  </a:solidFill>
                  <a:latin typeface="Times New Roman" panose="02020603050405020304" pitchFamily="18" charset="0"/>
                  <a:ea typeface="宋体" panose="02010600030101010101" pitchFamily="2" charset="-122"/>
                </a:rPr>
                <a:t>操作系统</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63504" name="Text Box 15"/>
            <p:cNvSpPr txBox="1">
              <a:spLocks noChangeArrowheads="1"/>
            </p:cNvSpPr>
            <p:nvPr/>
          </p:nvSpPr>
          <p:spPr bwMode="auto">
            <a:xfrm>
              <a:off x="3334" y="2206"/>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dirty="0">
                  <a:solidFill>
                    <a:schemeClr val="tx1"/>
                  </a:solidFill>
                  <a:latin typeface="Times New Roman" panose="02020603050405020304" pitchFamily="18" charset="0"/>
                  <a:ea typeface="宋体" panose="02010600030101010101" pitchFamily="2" charset="-122"/>
                </a:rPr>
                <a:t>应用软件</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63505" name="AutoShape 16"/>
            <p:cNvSpPr>
              <a:spLocks noChangeArrowheads="1"/>
            </p:cNvSpPr>
            <p:nvPr/>
          </p:nvSpPr>
          <p:spPr bwMode="auto">
            <a:xfrm>
              <a:off x="3243" y="3702"/>
              <a:ext cx="952" cy="273"/>
            </a:xfrm>
            <a:prstGeom prst="cube">
              <a:avLst>
                <a:gd name="adj" fmla="val 51472"/>
              </a:avLst>
            </a:prstGeom>
            <a:solidFill>
              <a:srgbClr val="006666"/>
            </a:solidFill>
            <a:ln w="9525">
              <a:solidFill>
                <a:schemeClr val="bg2"/>
              </a:solidFill>
              <a:miter lim="800000"/>
            </a:ln>
          </p:spPr>
          <p:txBody>
            <a:bodyPr wrap="none" anchor="ct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pSp>
      <p:grpSp>
        <p:nvGrpSpPr>
          <p:cNvPr id="5" name="Group 17"/>
          <p:cNvGrpSpPr/>
          <p:nvPr/>
        </p:nvGrpSpPr>
        <p:grpSpPr bwMode="auto">
          <a:xfrm>
            <a:off x="8759825" y="2374901"/>
            <a:ext cx="1512888" cy="3673475"/>
            <a:chOff x="4558" y="1661"/>
            <a:chExt cx="953" cy="2314"/>
          </a:xfrm>
        </p:grpSpPr>
        <p:sp>
          <p:nvSpPr>
            <p:cNvPr id="63497" name="Text Box 18"/>
            <p:cNvSpPr txBox="1">
              <a:spLocks noChangeArrowheads="1"/>
            </p:cNvSpPr>
            <p:nvPr/>
          </p:nvSpPr>
          <p:spPr bwMode="auto">
            <a:xfrm>
              <a:off x="4778" y="2160"/>
              <a:ext cx="701" cy="294"/>
            </a:xfrm>
            <a:prstGeom prst="rect">
              <a:avLst/>
            </a:prstGeom>
            <a:noFill/>
            <a:ln w="222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中间件</a:t>
              </a:r>
              <a:endParaRPr kumimoji="1" lang="zh-CN" altLang="en-US" sz="2400" b="1">
                <a:solidFill>
                  <a:schemeClr val="tx1"/>
                </a:solidFill>
                <a:latin typeface="Times New Roman" panose="02020603050405020304" pitchFamily="18" charset="0"/>
                <a:ea typeface="宋体" panose="02010600030101010101" pitchFamily="2" charset="-122"/>
              </a:endParaRPr>
            </a:p>
          </p:txBody>
        </p:sp>
        <p:sp>
          <p:nvSpPr>
            <p:cNvPr id="63498" name="Text Box 19"/>
            <p:cNvSpPr txBox="1">
              <a:spLocks noChangeArrowheads="1"/>
            </p:cNvSpPr>
            <p:nvPr/>
          </p:nvSpPr>
          <p:spPr bwMode="auto">
            <a:xfrm>
              <a:off x="4617" y="3169"/>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dirty="0">
                  <a:solidFill>
                    <a:schemeClr val="tx1"/>
                  </a:solidFill>
                  <a:latin typeface="Times New Roman" panose="02020603050405020304" pitchFamily="18" charset="0"/>
                  <a:ea typeface="宋体" panose="02010600030101010101" pitchFamily="2" charset="-122"/>
                </a:rPr>
                <a:t>操作系统</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63499" name="Text Box 20"/>
            <p:cNvSpPr txBox="1">
              <a:spLocks noChangeArrowheads="1"/>
            </p:cNvSpPr>
            <p:nvPr/>
          </p:nvSpPr>
          <p:spPr bwMode="auto">
            <a:xfrm>
              <a:off x="4572" y="1661"/>
              <a:ext cx="894"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zh-CN" altLang="en-US" sz="2400" b="1">
                  <a:solidFill>
                    <a:schemeClr val="tx1"/>
                  </a:solidFill>
                  <a:latin typeface="Times New Roman" panose="02020603050405020304" pitchFamily="18" charset="0"/>
                  <a:ea typeface="宋体" panose="02010600030101010101" pitchFamily="2" charset="-122"/>
                </a:rPr>
                <a:t>应用软件</a:t>
              </a:r>
              <a:endParaRPr kumimoji="1" lang="zh-CN" altLang="en-US" sz="2400" b="1">
                <a:solidFill>
                  <a:schemeClr val="tx1"/>
                </a:solidFill>
                <a:latin typeface="Times New Roman" panose="02020603050405020304" pitchFamily="18" charset="0"/>
                <a:ea typeface="宋体" panose="02010600030101010101" pitchFamily="2" charset="-122"/>
              </a:endParaRPr>
            </a:p>
          </p:txBody>
        </p:sp>
        <p:sp>
          <p:nvSpPr>
            <p:cNvPr id="63500" name="Text Box 21"/>
            <p:cNvSpPr txBox="1">
              <a:spLocks noChangeArrowheads="1"/>
            </p:cNvSpPr>
            <p:nvPr/>
          </p:nvSpPr>
          <p:spPr bwMode="auto">
            <a:xfrm>
              <a:off x="4802" y="2672"/>
              <a:ext cx="677"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kumimoji="1" lang="en-US" altLang="zh-CN" sz="2400" b="1">
                  <a:solidFill>
                    <a:schemeClr val="tx1"/>
                  </a:solidFill>
                  <a:latin typeface="Times New Roman" panose="02020603050405020304" pitchFamily="18" charset="0"/>
                  <a:ea typeface="宋体" panose="02010600030101010101" pitchFamily="2" charset="-122"/>
                </a:rPr>
                <a:t>DBMS</a:t>
              </a:r>
              <a:endParaRPr kumimoji="1" lang="en-US" altLang="zh-CN" sz="2400" b="1">
                <a:solidFill>
                  <a:schemeClr val="tx1"/>
                </a:solidFill>
                <a:latin typeface="Times New Roman" panose="02020603050405020304" pitchFamily="18" charset="0"/>
                <a:ea typeface="宋体" panose="02010600030101010101" pitchFamily="2" charset="-122"/>
              </a:endParaRPr>
            </a:p>
          </p:txBody>
        </p:sp>
        <p:sp>
          <p:nvSpPr>
            <p:cNvPr id="63501" name="AutoShape 22"/>
            <p:cNvSpPr>
              <a:spLocks noChangeArrowheads="1"/>
            </p:cNvSpPr>
            <p:nvPr/>
          </p:nvSpPr>
          <p:spPr bwMode="auto">
            <a:xfrm>
              <a:off x="4558" y="3702"/>
              <a:ext cx="952" cy="273"/>
            </a:xfrm>
            <a:prstGeom prst="cube">
              <a:avLst>
                <a:gd name="adj" fmla="val 51472"/>
              </a:avLst>
            </a:prstGeom>
            <a:solidFill>
              <a:srgbClr val="006666"/>
            </a:solidFill>
            <a:ln w="9525">
              <a:solidFill>
                <a:schemeClr val="bg2"/>
              </a:solidFill>
              <a:miter lim="800000"/>
            </a:ln>
          </p:spPr>
          <p:txBody>
            <a:bodyPr wrap="none" anchor="ctr"/>
            <a:lstStyle>
              <a:lvl1pPr algn="l">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lgn="l">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lgn="l">
                <a:spcBef>
                  <a:spcPct val="10000"/>
                </a:spcBef>
                <a:buClr>
                  <a:srgbClr val="73E1FF"/>
                </a:buClr>
                <a:buChar char="•"/>
                <a:defRPr sz="2800">
                  <a:solidFill>
                    <a:srgbClr val="73E1FF"/>
                  </a:solidFill>
                  <a:latin typeface="Arial" panose="020B0604020202020204" pitchFamily="34" charset="0"/>
                </a:defRPr>
              </a:lvl3pPr>
              <a:lvl4pPr marL="1600200" indent="-228600" algn="l">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lgn="l">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pSp>
      <p:sp>
        <p:nvSpPr>
          <p:cNvPr id="63496" name="标题 5"/>
          <p:cNvSpPr>
            <a:spLocks noGrp="1"/>
          </p:cNvSpPr>
          <p:nvPr>
            <p:ph type="title"/>
          </p:nvPr>
        </p:nvSpPr>
        <p:spPr/>
        <p:txBody>
          <a:bodyPr/>
          <a:lstStyle/>
          <a:p>
            <a:r>
              <a:rPr lang="zh-CN" altLang="en-US" dirty="0" smtClean="0"/>
              <a:t>中间件</a:t>
            </a:r>
            <a:endParaRPr lang="zh-CN" altLang="en-US" dirty="0" smtClean="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smtClean="0"/>
              <a:t>数据抽象</a:t>
            </a:r>
            <a:r>
              <a:rPr lang="en-US" altLang="zh-CN" smtClean="0"/>
              <a:t>Data Abstraction</a:t>
            </a:r>
            <a:endParaRPr lang="en-US" altLang="zh-CN" smtClean="0"/>
          </a:p>
        </p:txBody>
      </p:sp>
      <p:sp>
        <p:nvSpPr>
          <p:cNvPr id="45059" name="AutoShape 3"/>
          <p:cNvSpPr>
            <a:spLocks noChangeArrowheads="1"/>
          </p:cNvSpPr>
          <p:nvPr/>
        </p:nvSpPr>
        <p:spPr bwMode="auto">
          <a:xfrm>
            <a:off x="6010563" y="1899142"/>
            <a:ext cx="3263900" cy="3527425"/>
          </a:xfrm>
          <a:prstGeom prst="roundRect">
            <a:avLst>
              <a:gd name="adj" fmla="val 5843"/>
            </a:avLst>
          </a:prstGeom>
          <a:solidFill>
            <a:srgbClr val="DADADA"/>
          </a:solidFill>
          <a:ln w="25400">
            <a:solidFill>
              <a:schemeClr val="tx1"/>
            </a:solidFill>
            <a:round/>
          </a:ln>
          <a:effectLst>
            <a:outerShdw dist="107763" dir="2700000" algn="ctr" rotWithShape="0">
              <a:schemeClr val="bg2"/>
            </a:outerShdw>
          </a:effec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60" name="Line 4"/>
          <p:cNvSpPr>
            <a:spLocks noChangeShapeType="1"/>
          </p:cNvSpPr>
          <p:nvPr/>
        </p:nvSpPr>
        <p:spPr bwMode="auto">
          <a:xfrm>
            <a:off x="6010563" y="2354753"/>
            <a:ext cx="32512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517" name="Rectangle 5"/>
          <p:cNvSpPr>
            <a:spLocks noChangeArrowheads="1"/>
          </p:cNvSpPr>
          <p:nvPr/>
        </p:nvSpPr>
        <p:spPr bwMode="auto">
          <a:xfrm>
            <a:off x="6256626" y="1821353"/>
            <a:ext cx="799898" cy="459100"/>
          </a:xfrm>
          <a:prstGeom prst="rect">
            <a:avLst/>
          </a:prstGeom>
          <a:noFill/>
          <a:ln w="25400">
            <a:noFill/>
            <a:miter lim="800000"/>
          </a:ln>
          <a:effectLst/>
        </p:spPr>
        <p:txBody>
          <a:bodyPr wrap="none" lIns="90487" tIns="44450" rIns="90487" bIns="44450">
            <a:spAutoFit/>
          </a:bodyPr>
          <a:lstStyle/>
          <a:p>
            <a:pPr>
              <a:defRPr/>
            </a:pPr>
            <a:r>
              <a:rPr lang="en-US" altLang="zh-CN" sz="2400">
                <a:solidFill>
                  <a:srgbClr val="AD278D"/>
                </a:solidFill>
                <a:effectLst>
                  <a:outerShdw blurRad="38100" dist="38100" dir="2700000" algn="tl">
                    <a:srgbClr val="FFFFFF"/>
                  </a:outerShdw>
                </a:effectLst>
                <a:latin typeface="Helvetica" pitchFamily="-128" charset="0"/>
                <a:ea typeface="宋体" panose="02010600030101010101" pitchFamily="2" charset="-122"/>
              </a:rPr>
              <a:t>door</a:t>
            </a:r>
            <a:endParaRPr lang="en-US" altLang="zh-CN" sz="2400">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45062" name="Line 6"/>
          <p:cNvSpPr>
            <a:spLocks noChangeShapeType="1"/>
          </p:cNvSpPr>
          <p:nvPr/>
        </p:nvSpPr>
        <p:spPr bwMode="auto">
          <a:xfrm flipH="1">
            <a:off x="5477163" y="4153391"/>
            <a:ext cx="825500" cy="1471612"/>
          </a:xfrm>
          <a:prstGeom prst="line">
            <a:avLst/>
          </a:prstGeom>
          <a:noFill/>
          <a:ln w="12700">
            <a:solidFill>
              <a:srgbClr val="FF66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3" name="Rectangle 7"/>
          <p:cNvSpPr>
            <a:spLocks noChangeArrowheads="1"/>
          </p:cNvSpPr>
          <p:nvPr/>
        </p:nvSpPr>
        <p:spPr bwMode="auto">
          <a:xfrm>
            <a:off x="5329527" y="5607542"/>
            <a:ext cx="3478515"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800">
                <a:latin typeface="Helvetica" pitchFamily="-128" charset="0"/>
                <a:ea typeface="宋体" panose="02010600030101010101" pitchFamily="2" charset="-122"/>
              </a:rPr>
              <a:t>implemented as a data structure</a:t>
            </a:r>
            <a:endParaRPr lang="en-US" altLang="zh-CN" sz="1800">
              <a:latin typeface="Helvetica" pitchFamily="-128" charset="0"/>
              <a:ea typeface="宋体" panose="02010600030101010101" pitchFamily="2" charset="-122"/>
            </a:endParaRPr>
          </a:p>
        </p:txBody>
      </p:sp>
      <p:sp>
        <p:nvSpPr>
          <p:cNvPr id="832520" name="Rectangle 8"/>
          <p:cNvSpPr>
            <a:spLocks noChangeArrowheads="1"/>
          </p:cNvSpPr>
          <p:nvPr/>
        </p:nvSpPr>
        <p:spPr bwMode="auto">
          <a:xfrm>
            <a:off x="6609051" y="2584941"/>
            <a:ext cx="1542088"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manufacturer</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1" name="Rectangle 9"/>
          <p:cNvSpPr>
            <a:spLocks noChangeArrowheads="1"/>
          </p:cNvSpPr>
          <p:nvPr/>
        </p:nvSpPr>
        <p:spPr bwMode="auto">
          <a:xfrm>
            <a:off x="6609051" y="2827828"/>
            <a:ext cx="1657504"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model number</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2" name="Rectangle 10"/>
          <p:cNvSpPr>
            <a:spLocks noChangeArrowheads="1"/>
          </p:cNvSpPr>
          <p:nvPr/>
        </p:nvSpPr>
        <p:spPr bwMode="auto">
          <a:xfrm>
            <a:off x="6609051" y="3069128"/>
            <a:ext cx="618758"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type</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3" name="Rectangle 11"/>
          <p:cNvSpPr>
            <a:spLocks noChangeArrowheads="1"/>
          </p:cNvSpPr>
          <p:nvPr/>
        </p:nvSpPr>
        <p:spPr bwMode="auto">
          <a:xfrm>
            <a:off x="6609051" y="3310428"/>
            <a:ext cx="1708800"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swing direction</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4" name="Rectangle 12"/>
          <p:cNvSpPr>
            <a:spLocks noChangeArrowheads="1"/>
          </p:cNvSpPr>
          <p:nvPr/>
        </p:nvSpPr>
        <p:spPr bwMode="auto">
          <a:xfrm>
            <a:off x="6609052" y="3550141"/>
            <a:ext cx="862415"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inserts</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5" name="Rectangle 13"/>
          <p:cNvSpPr>
            <a:spLocks noChangeArrowheads="1"/>
          </p:cNvSpPr>
          <p:nvPr/>
        </p:nvSpPr>
        <p:spPr bwMode="auto">
          <a:xfrm>
            <a:off x="6609051" y="3791441"/>
            <a:ext cx="721350"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lights</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6" name="Rectangle 14"/>
          <p:cNvSpPr>
            <a:spLocks noChangeArrowheads="1"/>
          </p:cNvSpPr>
          <p:nvPr/>
        </p:nvSpPr>
        <p:spPr bwMode="auto">
          <a:xfrm>
            <a:off x="6609051" y="4032741"/>
            <a:ext cx="811118" cy="616066"/>
          </a:xfrm>
          <a:prstGeom prst="rect">
            <a:avLst/>
          </a:prstGeom>
          <a:noFill/>
          <a:ln w="25400">
            <a:noFill/>
            <a:miter lim="800000"/>
          </a:ln>
          <a:effectLst/>
        </p:spPr>
        <p:txBody>
          <a:bodyPr wrap="none" lIns="90487" tIns="44450" rIns="90487" bIns="44450">
            <a:spAutoFit/>
          </a:bodyPr>
          <a:lstStyle/>
          <a:p>
            <a:pPr>
              <a:defRPr/>
            </a:pPr>
            <a:r>
              <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rPr>
              <a:t>   </a:t>
            </a: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type</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7" name="Rectangle 15"/>
          <p:cNvSpPr>
            <a:spLocks noChangeArrowheads="1"/>
          </p:cNvSpPr>
          <p:nvPr/>
        </p:nvSpPr>
        <p:spPr bwMode="auto">
          <a:xfrm>
            <a:off x="6609052" y="4274041"/>
            <a:ext cx="1157367" cy="616066"/>
          </a:xfrm>
          <a:prstGeom prst="rect">
            <a:avLst/>
          </a:prstGeom>
          <a:noFill/>
          <a:ln w="25400">
            <a:noFill/>
            <a:miter lim="800000"/>
          </a:ln>
          <a:effectLst/>
        </p:spPr>
        <p:txBody>
          <a:bodyPr wrap="none" lIns="90487" tIns="44450" rIns="90487" bIns="44450">
            <a:spAutoFit/>
          </a:bodyPr>
          <a:lstStyle/>
          <a:p>
            <a:pPr>
              <a:defRPr/>
            </a:pPr>
            <a:r>
              <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rPr>
              <a:t>   </a:t>
            </a: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number</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8" name="Rectangle 16"/>
          <p:cNvSpPr>
            <a:spLocks noChangeArrowheads="1"/>
          </p:cNvSpPr>
          <p:nvPr/>
        </p:nvSpPr>
        <p:spPr bwMode="auto">
          <a:xfrm>
            <a:off x="6609052" y="4515341"/>
            <a:ext cx="849591" cy="616066"/>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weight</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a:p>
            <a:pPr>
              <a:lnSpc>
                <a:spcPct val="90000"/>
              </a:lnSpc>
              <a:defRPr/>
            </a:pPr>
            <a:endParaRPr lang="zh-CN" altLang="en-US">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2529" name="Rectangle 17"/>
          <p:cNvSpPr>
            <a:spLocks noChangeArrowheads="1"/>
          </p:cNvSpPr>
          <p:nvPr/>
        </p:nvSpPr>
        <p:spPr bwMode="auto">
          <a:xfrm>
            <a:off x="6609052" y="4756642"/>
            <a:ext cx="2247409" cy="366767"/>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opening mechanism</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45074" name="Rectangle 18"/>
          <p:cNvSpPr>
            <a:spLocks noChangeArrowheads="1"/>
          </p:cNvSpPr>
          <p:nvPr/>
        </p:nvSpPr>
        <p:spPr bwMode="auto">
          <a:xfrm>
            <a:off x="3076863" y="2062653"/>
            <a:ext cx="1727200" cy="3505200"/>
          </a:xfrm>
          <a:prstGeom prst="rect">
            <a:avLst/>
          </a:prstGeom>
          <a:solidFill>
            <a:srgbClr val="3E1403"/>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75" name="Rectangle 19"/>
          <p:cNvSpPr>
            <a:spLocks noChangeArrowheads="1"/>
          </p:cNvSpPr>
          <p:nvPr/>
        </p:nvSpPr>
        <p:spPr bwMode="auto">
          <a:xfrm>
            <a:off x="3076863" y="2064241"/>
            <a:ext cx="1727200" cy="3503612"/>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76" name="Rectangle 20"/>
          <p:cNvSpPr>
            <a:spLocks noChangeArrowheads="1"/>
          </p:cNvSpPr>
          <p:nvPr/>
        </p:nvSpPr>
        <p:spPr bwMode="auto">
          <a:xfrm>
            <a:off x="3191163" y="2176953"/>
            <a:ext cx="14986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77" name="Rectangle 21"/>
          <p:cNvSpPr>
            <a:spLocks noChangeArrowheads="1"/>
          </p:cNvSpPr>
          <p:nvPr/>
        </p:nvSpPr>
        <p:spPr bwMode="auto">
          <a:xfrm>
            <a:off x="3191163" y="2178541"/>
            <a:ext cx="1498600" cy="3389312"/>
          </a:xfrm>
          <a:prstGeom prst="rect">
            <a:avLst/>
          </a:prstGeom>
          <a:solidFill>
            <a:schemeClr val="bg2"/>
          </a:solidFill>
          <a:ln w="25400">
            <a:solidFill>
              <a:srgbClr val="000000"/>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78" name="Freeform 22"/>
          <p:cNvSpPr/>
          <p:nvPr/>
        </p:nvSpPr>
        <p:spPr bwMode="auto">
          <a:xfrm>
            <a:off x="3203863" y="2189653"/>
            <a:ext cx="1398588" cy="3570288"/>
          </a:xfrm>
          <a:custGeom>
            <a:avLst/>
            <a:gdLst>
              <a:gd name="T0" fmla="*/ 0 w 881"/>
              <a:gd name="T1" fmla="*/ 0 h 1999"/>
              <a:gd name="T2" fmla="*/ 0 w 881"/>
              <a:gd name="T3" fmla="*/ 0 h 1999"/>
              <a:gd name="T4" fmla="*/ 2147483646 w 881"/>
              <a:gd name="T5" fmla="*/ 2147483646 h 1999"/>
              <a:gd name="T6" fmla="*/ 2147483646 w 881"/>
              <a:gd name="T7" fmla="*/ 2147483646 h 1999"/>
              <a:gd name="T8" fmla="*/ 0 w 881"/>
              <a:gd name="T9" fmla="*/ 2147483646 h 1999"/>
              <a:gd name="T10" fmla="*/ 0 w 881"/>
              <a:gd name="T11" fmla="*/ 0 h 1999"/>
              <a:gd name="T12" fmla="*/ 0 60000 65536"/>
              <a:gd name="T13" fmla="*/ 0 60000 65536"/>
              <a:gd name="T14" fmla="*/ 0 60000 65536"/>
              <a:gd name="T15" fmla="*/ 0 60000 65536"/>
              <a:gd name="T16" fmla="*/ 0 60000 65536"/>
              <a:gd name="T17" fmla="*/ 0 60000 65536"/>
              <a:gd name="T18" fmla="*/ 0 w 881"/>
              <a:gd name="T19" fmla="*/ 0 h 1999"/>
              <a:gd name="T20" fmla="*/ 881 w 881"/>
              <a:gd name="T21" fmla="*/ 1999 h 1999"/>
            </a:gdLst>
            <a:ahLst/>
            <a:cxnLst>
              <a:cxn ang="T12">
                <a:pos x="T0" y="T1"/>
              </a:cxn>
              <a:cxn ang="T13">
                <a:pos x="T2" y="T3"/>
              </a:cxn>
              <a:cxn ang="T14">
                <a:pos x="T4" y="T5"/>
              </a:cxn>
              <a:cxn ang="T15">
                <a:pos x="T6" y="T7"/>
              </a:cxn>
              <a:cxn ang="T16">
                <a:pos x="T8" y="T9"/>
              </a:cxn>
              <a:cxn ang="T17">
                <a:pos x="T10" y="T11"/>
              </a:cxn>
            </a:cxnLst>
            <a:rect l="T18" t="T19" r="T20" b="T21"/>
            <a:pathLst>
              <a:path w="881" h="1999">
                <a:moveTo>
                  <a:pt x="0" y="0"/>
                </a:moveTo>
                <a:lnTo>
                  <a:pt x="0" y="0"/>
                </a:lnTo>
                <a:lnTo>
                  <a:pt x="880" y="92"/>
                </a:lnTo>
                <a:lnTo>
                  <a:pt x="880" y="1998"/>
                </a:lnTo>
                <a:lnTo>
                  <a:pt x="0" y="1906"/>
                </a:lnTo>
                <a:lnTo>
                  <a:pt x="0" y="0"/>
                </a:lnTo>
              </a:path>
            </a:pathLst>
          </a:custGeom>
          <a:noFill/>
          <a:ln w="25400"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079" name="Freeform 23"/>
          <p:cNvSpPr/>
          <p:nvPr/>
        </p:nvSpPr>
        <p:spPr bwMode="auto">
          <a:xfrm>
            <a:off x="3191163" y="2176953"/>
            <a:ext cx="1398588" cy="3570288"/>
          </a:xfrm>
          <a:custGeom>
            <a:avLst/>
            <a:gdLst>
              <a:gd name="T0" fmla="*/ 0 w 881"/>
              <a:gd name="T1" fmla="*/ 0 h 1999"/>
              <a:gd name="T2" fmla="*/ 2147483646 w 881"/>
              <a:gd name="T3" fmla="*/ 2147483646 h 1999"/>
              <a:gd name="T4" fmla="*/ 2147483646 w 881"/>
              <a:gd name="T5" fmla="*/ 2147483646 h 1999"/>
              <a:gd name="T6" fmla="*/ 0 w 881"/>
              <a:gd name="T7" fmla="*/ 2147483646 h 1999"/>
              <a:gd name="T8" fmla="*/ 0 w 881"/>
              <a:gd name="T9" fmla="*/ 0 h 1999"/>
              <a:gd name="T10" fmla="*/ 0 60000 65536"/>
              <a:gd name="T11" fmla="*/ 0 60000 65536"/>
              <a:gd name="T12" fmla="*/ 0 60000 65536"/>
              <a:gd name="T13" fmla="*/ 0 60000 65536"/>
              <a:gd name="T14" fmla="*/ 0 60000 65536"/>
              <a:gd name="T15" fmla="*/ 0 w 881"/>
              <a:gd name="T16" fmla="*/ 0 h 1999"/>
              <a:gd name="T17" fmla="*/ 881 w 881"/>
              <a:gd name="T18" fmla="*/ 1999 h 1999"/>
            </a:gdLst>
            <a:ahLst/>
            <a:cxnLst>
              <a:cxn ang="T10">
                <a:pos x="T0" y="T1"/>
              </a:cxn>
              <a:cxn ang="T11">
                <a:pos x="T2" y="T3"/>
              </a:cxn>
              <a:cxn ang="T12">
                <a:pos x="T4" y="T5"/>
              </a:cxn>
              <a:cxn ang="T13">
                <a:pos x="T6" y="T7"/>
              </a:cxn>
              <a:cxn ang="T14">
                <a:pos x="T8" y="T9"/>
              </a:cxn>
            </a:cxnLst>
            <a:rect l="T15" t="T16" r="T17" b="T18"/>
            <a:pathLst>
              <a:path w="881" h="1999">
                <a:moveTo>
                  <a:pt x="0" y="0"/>
                </a:moveTo>
                <a:lnTo>
                  <a:pt x="880" y="92"/>
                </a:lnTo>
                <a:lnTo>
                  <a:pt x="880" y="1998"/>
                </a:lnTo>
                <a:lnTo>
                  <a:pt x="0" y="1906"/>
                </a:lnTo>
                <a:lnTo>
                  <a:pt x="0" y="0"/>
                </a:lnTo>
              </a:path>
            </a:pathLst>
          </a:custGeom>
          <a:solidFill>
            <a:srgbClr val="712000"/>
          </a:solidFill>
          <a:ln w="25400" cap="rnd">
            <a:solidFill>
              <a:srgbClr val="712000"/>
            </a:solidFill>
            <a:round/>
          </a:ln>
        </p:spPr>
        <p:txBody>
          <a:bodyPr/>
          <a:lstStyle/>
          <a:p>
            <a:endParaRPr lang="zh-CN" altLang="en-US"/>
          </a:p>
        </p:txBody>
      </p:sp>
      <p:sp>
        <p:nvSpPr>
          <p:cNvPr id="45080" name="Oval 24"/>
          <p:cNvSpPr>
            <a:spLocks noChangeArrowheads="1"/>
          </p:cNvSpPr>
          <p:nvPr/>
        </p:nvSpPr>
        <p:spPr bwMode="auto">
          <a:xfrm>
            <a:off x="4308763" y="3891453"/>
            <a:ext cx="127000" cy="127000"/>
          </a:xfrm>
          <a:prstGeom prst="ellipse">
            <a:avLst/>
          </a:prstGeom>
          <a:solidFill>
            <a:srgbClr val="000000"/>
          </a:solidFill>
          <a:ln>
            <a:noFill/>
          </a:ln>
          <a:extLst>
            <a:ext uri="{91240B29-F687-4F45-9708-019B960494DF}">
              <a14:hiddenLine xmlns:a14="http://schemas.microsoft.com/office/drawing/2010/main" w="127000">
                <a:solidFill>
                  <a:srgbClr val="000000"/>
                </a:solidFill>
                <a:rou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81" name="Oval 25"/>
          <p:cNvSpPr>
            <a:spLocks noChangeArrowheads="1"/>
          </p:cNvSpPr>
          <p:nvPr/>
        </p:nvSpPr>
        <p:spPr bwMode="auto">
          <a:xfrm>
            <a:off x="4308763" y="3893042"/>
            <a:ext cx="127000" cy="123825"/>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82" name="Rectangle 26"/>
          <p:cNvSpPr>
            <a:spLocks noChangeArrowheads="1"/>
          </p:cNvSpPr>
          <p:nvPr/>
        </p:nvSpPr>
        <p:spPr bwMode="auto">
          <a:xfrm>
            <a:off x="4359563" y="4005753"/>
            <a:ext cx="12700" cy="3048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83" name="Rectangle 27"/>
          <p:cNvSpPr>
            <a:spLocks noChangeArrowheads="1"/>
          </p:cNvSpPr>
          <p:nvPr/>
        </p:nvSpPr>
        <p:spPr bwMode="auto">
          <a:xfrm>
            <a:off x="4359563" y="4007341"/>
            <a:ext cx="12700" cy="30321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5084" name="Line 28"/>
          <p:cNvSpPr>
            <a:spLocks noChangeShapeType="1"/>
          </p:cNvSpPr>
          <p:nvPr/>
        </p:nvSpPr>
        <p:spPr bwMode="auto">
          <a:xfrm>
            <a:off x="4943763" y="3777153"/>
            <a:ext cx="9017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501" name="Rectangle 5"/>
          <p:cNvSpPr>
            <a:spLocks noGrp="1" noChangeArrowheads="1"/>
          </p:cNvSpPr>
          <p:nvPr>
            <p:ph type="title"/>
          </p:nvPr>
        </p:nvSpPr>
        <p:spPr/>
        <p:txBody>
          <a:bodyPr/>
          <a:lstStyle/>
          <a:p>
            <a:r>
              <a:rPr lang="zh-CN" altLang="en-US" smtClean="0"/>
              <a:t>中间件的分类 </a:t>
            </a:r>
            <a:endParaRPr lang="zh-CN" altLang="en-US"/>
          </a:p>
        </p:txBody>
      </p:sp>
      <p:sp>
        <p:nvSpPr>
          <p:cNvPr id="1258502" name="Rectangle 6"/>
          <p:cNvSpPr>
            <a:spLocks noGrp="1" noChangeArrowheads="1"/>
          </p:cNvSpPr>
          <p:nvPr>
            <p:ph type="body" idx="1"/>
          </p:nvPr>
        </p:nvSpPr>
        <p:spPr/>
        <p:txBody>
          <a:bodyPr/>
          <a:lstStyle/>
          <a:p>
            <a:r>
              <a:rPr lang="en-US" altLang="zh-CN" dirty="0" smtClean="0"/>
              <a:t>1) </a:t>
            </a:r>
            <a:r>
              <a:rPr lang="zh-CN" altLang="en-US" dirty="0" smtClean="0"/>
              <a:t>数据访问中间件</a:t>
            </a:r>
            <a:endParaRPr lang="zh-CN" altLang="en-US" dirty="0" smtClean="0"/>
          </a:p>
          <a:p>
            <a:pPr lvl="1"/>
            <a:r>
              <a:rPr lang="zh-CN" altLang="en-US" dirty="0" smtClean="0"/>
              <a:t>允许应用程序和本地或者异地的数据库进行通信，并提供一系列的应用程序接口（如</a:t>
            </a:r>
            <a:r>
              <a:rPr lang="en-US" altLang="zh-CN" dirty="0" smtClean="0"/>
              <a:t>ODBC</a:t>
            </a:r>
            <a:r>
              <a:rPr lang="zh-CN" altLang="en-US" dirty="0" smtClean="0"/>
              <a:t>、</a:t>
            </a:r>
            <a:r>
              <a:rPr lang="en-US" altLang="zh-CN" dirty="0" smtClean="0"/>
              <a:t>JDBC</a:t>
            </a:r>
            <a:r>
              <a:rPr lang="zh-CN" altLang="en-US" dirty="0" smtClean="0"/>
              <a:t>等）。该类中间件技术上最成熟，但局限于与数据库相关的应用。 </a:t>
            </a:r>
            <a:endParaRPr lang="zh-CN" altLang="en-US" dirty="0" smtClean="0"/>
          </a:p>
          <a:p>
            <a:r>
              <a:rPr lang="en-US" altLang="zh-CN" dirty="0" smtClean="0"/>
              <a:t>2) </a:t>
            </a:r>
            <a:r>
              <a:rPr lang="zh-CN" altLang="en-US" dirty="0" smtClean="0"/>
              <a:t>消息中间件</a:t>
            </a:r>
            <a:endParaRPr lang="zh-CN" altLang="en-US" dirty="0" smtClean="0"/>
          </a:p>
          <a:p>
            <a:pPr lvl="1"/>
            <a:r>
              <a:rPr lang="zh-CN" altLang="en-US" dirty="0" smtClean="0"/>
              <a:t>可以屏蔽平台和协议上的差异进行远程通信，实现应用程序之间的协同，如</a:t>
            </a:r>
            <a:r>
              <a:rPr lang="en-US" altLang="zh-CN" dirty="0" err="1"/>
              <a:t>ActiveMQ</a:t>
            </a:r>
            <a:r>
              <a:rPr lang="zh-CN" altLang="en-US" dirty="0"/>
              <a:t>、</a:t>
            </a:r>
            <a:r>
              <a:rPr lang="en-US" altLang="zh-CN" dirty="0" err="1"/>
              <a:t>RabbitMQ</a:t>
            </a:r>
            <a:r>
              <a:rPr lang="zh-CN" altLang="en-US" dirty="0" smtClean="0"/>
              <a:t>，</a:t>
            </a:r>
            <a:r>
              <a:rPr lang="en-US" altLang="zh-CN" dirty="0" smtClean="0"/>
              <a:t>Kafka</a:t>
            </a:r>
            <a:r>
              <a:rPr lang="zh-CN" altLang="en-US" dirty="0" smtClean="0"/>
              <a:t>，</a:t>
            </a:r>
            <a:r>
              <a:rPr lang="en-US" altLang="zh-CN" dirty="0" err="1" smtClean="0"/>
              <a:t>RocketMQ</a:t>
            </a:r>
            <a:r>
              <a:rPr lang="en-US" altLang="zh-CN" dirty="0" smtClean="0"/>
              <a:t> </a:t>
            </a:r>
            <a:r>
              <a:rPr lang="zh-CN" altLang="en-US" dirty="0" smtClean="0"/>
              <a:t>等，其优点在于提供高可靠的同步和异步通信，缺点在于不同的消息中间件产品之间不能互操作。</a:t>
            </a:r>
            <a:endParaRPr lang="zh-CN" altLang="en-US" dirty="0" smtClean="0"/>
          </a:p>
          <a:p>
            <a:r>
              <a:rPr lang="en-US" altLang="zh-CN" dirty="0" smtClean="0"/>
              <a:t>3) </a:t>
            </a:r>
            <a:r>
              <a:rPr lang="zh-CN" altLang="en-US" dirty="0" smtClean="0"/>
              <a:t>远程过程调用</a:t>
            </a:r>
            <a:r>
              <a:rPr lang="en-US" altLang="zh-CN" dirty="0" smtClean="0"/>
              <a:t>RPC</a:t>
            </a:r>
            <a:r>
              <a:rPr lang="zh-CN" altLang="en-US" dirty="0" smtClean="0"/>
              <a:t>中间件</a:t>
            </a:r>
            <a:endParaRPr lang="zh-CN" altLang="en-US" dirty="0" smtClean="0"/>
          </a:p>
          <a:p>
            <a:pPr lvl="1"/>
            <a:r>
              <a:rPr lang="zh-CN" altLang="en-US" dirty="0" smtClean="0"/>
              <a:t>解决了平台异构的问题，但不支持异步操作。如</a:t>
            </a:r>
            <a:r>
              <a:rPr lang="en-US" altLang="zh-CN" dirty="0" err="1" smtClean="0"/>
              <a:t>gRPC</a:t>
            </a:r>
            <a:r>
              <a:rPr lang="zh-CN" altLang="en-US" dirty="0" smtClean="0"/>
              <a:t>（</a:t>
            </a:r>
            <a:r>
              <a:rPr lang="en-US" altLang="zh-CN" dirty="0" smtClean="0"/>
              <a:t>Google RPC</a:t>
            </a:r>
            <a:r>
              <a:rPr lang="zh-CN" altLang="en-US" dirty="0"/>
              <a:t>），支持多种语言（如</a:t>
            </a:r>
            <a:r>
              <a:rPr lang="en-US" altLang="zh-CN" dirty="0"/>
              <a:t>Java</a:t>
            </a:r>
            <a:r>
              <a:rPr lang="zh-CN" altLang="en-US" dirty="0"/>
              <a:t>、</a:t>
            </a:r>
            <a:r>
              <a:rPr lang="en-US" altLang="zh-CN" dirty="0"/>
              <a:t>C++</a:t>
            </a:r>
            <a:r>
              <a:rPr lang="zh-CN" altLang="en-US" dirty="0"/>
              <a:t>、</a:t>
            </a:r>
            <a:r>
              <a:rPr lang="en-US" altLang="zh-CN" dirty="0"/>
              <a:t>C#</a:t>
            </a:r>
            <a:r>
              <a:rPr lang="zh-CN" altLang="en-US" dirty="0"/>
              <a:t>、</a:t>
            </a:r>
            <a:r>
              <a:rPr lang="en-US" altLang="zh-CN" dirty="0"/>
              <a:t>Go</a:t>
            </a:r>
            <a:r>
              <a:rPr lang="zh-CN" altLang="en-US" dirty="0"/>
              <a:t>、</a:t>
            </a:r>
            <a:r>
              <a:rPr lang="en-US" altLang="zh-CN" dirty="0"/>
              <a:t>Node</a:t>
            </a:r>
            <a:r>
              <a:rPr lang="zh-CN" altLang="en-US" dirty="0"/>
              <a:t>、</a:t>
            </a:r>
            <a:r>
              <a:rPr lang="en-US" altLang="zh-CN" dirty="0"/>
              <a:t>PHP</a:t>
            </a:r>
            <a:r>
              <a:rPr lang="zh-CN" altLang="en-US" dirty="0"/>
              <a:t>、</a:t>
            </a:r>
            <a:r>
              <a:rPr lang="en-US" altLang="zh-CN" dirty="0"/>
              <a:t>Python</a:t>
            </a:r>
            <a:r>
              <a:rPr lang="zh-CN" altLang="en-US" dirty="0"/>
              <a:t>、</a:t>
            </a:r>
            <a:r>
              <a:rPr lang="en-US" altLang="zh-CN" dirty="0"/>
              <a:t>Ruby</a:t>
            </a:r>
            <a:r>
              <a:rPr lang="zh-CN" altLang="en-US" dirty="0" smtClean="0"/>
              <a:t>）。</a:t>
            </a: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8" name="Rectangle 4"/>
          <p:cNvSpPr>
            <a:spLocks noGrp="1" noChangeArrowheads="1"/>
          </p:cNvSpPr>
          <p:nvPr>
            <p:ph type="title"/>
          </p:nvPr>
        </p:nvSpPr>
        <p:spPr/>
        <p:txBody>
          <a:bodyPr/>
          <a:lstStyle/>
          <a:p>
            <a:r>
              <a:rPr lang="zh-CN" altLang="en-US" smtClean="0"/>
              <a:t>中间件的分类  （</a:t>
            </a:r>
            <a:r>
              <a:rPr lang="en-US" altLang="zh-CN" smtClean="0"/>
              <a:t>2</a:t>
            </a:r>
            <a:r>
              <a:rPr lang="zh-CN" altLang="en-US" smtClean="0"/>
              <a:t>） </a:t>
            </a:r>
            <a:endParaRPr lang="zh-CN" altLang="en-US"/>
          </a:p>
        </p:txBody>
      </p:sp>
      <p:sp>
        <p:nvSpPr>
          <p:cNvPr id="1260549" name="Rectangle 5"/>
          <p:cNvSpPr>
            <a:spLocks noGrp="1" noChangeArrowheads="1"/>
          </p:cNvSpPr>
          <p:nvPr>
            <p:ph type="body" idx="1"/>
          </p:nvPr>
        </p:nvSpPr>
        <p:spPr>
          <a:xfrm>
            <a:off x="612000" y="1125260"/>
            <a:ext cx="11157857" cy="5288241"/>
          </a:xfrm>
        </p:spPr>
        <p:txBody>
          <a:bodyPr/>
          <a:lstStyle/>
          <a:p>
            <a:r>
              <a:rPr lang="en-US" altLang="zh-CN" dirty="0"/>
              <a:t>4</a:t>
            </a:r>
            <a:r>
              <a:rPr lang="zh-CN" altLang="en-US" dirty="0"/>
              <a:t>）事务中间件</a:t>
            </a:r>
            <a:endParaRPr lang="zh-CN" altLang="en-US" dirty="0"/>
          </a:p>
          <a:p>
            <a:pPr lvl="1">
              <a:spcAft>
                <a:spcPts val="0"/>
              </a:spcAft>
            </a:pPr>
            <a:r>
              <a:rPr lang="zh-CN" altLang="en-US" sz="2000" dirty="0"/>
              <a:t>是在分布、异构环境下提供保证事务完整性和数据完整性的一种平台，如</a:t>
            </a:r>
            <a:r>
              <a:rPr lang="en-US" altLang="zh-CN" sz="2000" dirty="0"/>
              <a:t>BEA</a:t>
            </a:r>
            <a:r>
              <a:rPr lang="zh-CN" altLang="en-US" sz="2000" dirty="0"/>
              <a:t>的</a:t>
            </a:r>
            <a:r>
              <a:rPr lang="en-US" altLang="zh-CN" sz="2000" dirty="0"/>
              <a:t>TUXEDO</a:t>
            </a:r>
            <a:r>
              <a:rPr lang="zh-CN" altLang="en-US" sz="2000" dirty="0"/>
              <a:t>、</a:t>
            </a:r>
            <a:r>
              <a:rPr lang="en-US" altLang="zh-CN" sz="2000" dirty="0"/>
              <a:t>IBM</a:t>
            </a:r>
            <a:r>
              <a:rPr lang="zh-CN" altLang="en-US" sz="2000" dirty="0"/>
              <a:t>的</a:t>
            </a:r>
            <a:r>
              <a:rPr lang="en-US" altLang="zh-CN" sz="2000" dirty="0"/>
              <a:t>CICS</a:t>
            </a:r>
            <a:r>
              <a:rPr lang="zh-CN" altLang="en-US" sz="2000" dirty="0"/>
              <a:t>、微软的</a:t>
            </a:r>
            <a:r>
              <a:rPr lang="en-US" altLang="zh-CN" sz="2000" dirty="0"/>
              <a:t>MTS </a:t>
            </a:r>
            <a:r>
              <a:rPr lang="zh-CN" altLang="en-US" sz="2000" dirty="0"/>
              <a:t>。其优势在于对关键业务的支持，但机制复杂、对用户要求较高。 </a:t>
            </a:r>
            <a:endParaRPr lang="zh-CN" altLang="en-US" sz="2000" dirty="0"/>
          </a:p>
          <a:p>
            <a:r>
              <a:rPr lang="en-US" altLang="zh-CN" dirty="0" smtClean="0"/>
              <a:t>5</a:t>
            </a:r>
            <a:r>
              <a:rPr lang="zh-CN" altLang="en-US" dirty="0" smtClean="0"/>
              <a:t>）分布对象中间件 </a:t>
            </a:r>
            <a:endParaRPr lang="zh-CN" altLang="en-US" dirty="0" smtClean="0"/>
          </a:p>
          <a:p>
            <a:pPr lvl="1">
              <a:spcAft>
                <a:spcPts val="0"/>
              </a:spcAft>
            </a:pPr>
            <a:r>
              <a:rPr lang="zh-CN" altLang="en-US" sz="2000" dirty="0" smtClean="0"/>
              <a:t>在分布、异构的网络计算环境中，可以将各种分布对象有机地结合在一起，完成系统的快速集成。主流标准有</a:t>
            </a:r>
            <a:r>
              <a:rPr lang="en-US" altLang="zh-CN" sz="2000" dirty="0" smtClean="0"/>
              <a:t>Microsoft</a:t>
            </a:r>
            <a:r>
              <a:rPr lang="zh-CN" altLang="en-US" sz="2000" dirty="0" smtClean="0"/>
              <a:t>的</a:t>
            </a:r>
            <a:r>
              <a:rPr lang="en-US" altLang="zh-CN" sz="2000" dirty="0" smtClean="0"/>
              <a:t> DNA/COM+</a:t>
            </a:r>
            <a:r>
              <a:rPr lang="zh-CN" altLang="en-US" sz="2000" dirty="0" smtClean="0"/>
              <a:t>、</a:t>
            </a:r>
            <a:r>
              <a:rPr lang="en-US" altLang="zh-CN" sz="2000" dirty="0" smtClean="0"/>
              <a:t>OMG</a:t>
            </a:r>
            <a:r>
              <a:rPr lang="zh-CN" altLang="en-US" sz="2000" dirty="0" smtClean="0"/>
              <a:t>的</a:t>
            </a:r>
            <a:r>
              <a:rPr lang="en-US" altLang="zh-CN" sz="2000" dirty="0" smtClean="0"/>
              <a:t>OMA/CORBA</a:t>
            </a:r>
            <a:r>
              <a:rPr lang="zh-CN" altLang="en-US" sz="2000" dirty="0" smtClean="0"/>
              <a:t>、</a:t>
            </a:r>
            <a:r>
              <a:rPr lang="en-US" altLang="zh-CN" sz="2000" dirty="0" smtClean="0"/>
              <a:t>Sun</a:t>
            </a:r>
            <a:r>
              <a:rPr lang="zh-CN" altLang="en-US" sz="2000" dirty="0" smtClean="0"/>
              <a:t>的</a:t>
            </a:r>
            <a:r>
              <a:rPr lang="en-US" altLang="zh-CN" sz="2000" dirty="0" smtClean="0"/>
              <a:t> J2EE / EJB</a:t>
            </a:r>
            <a:r>
              <a:rPr lang="zh-CN" altLang="en-US" sz="2000" dirty="0" smtClean="0"/>
              <a:t>。</a:t>
            </a:r>
            <a:r>
              <a:rPr lang="en-US" altLang="zh-CN" sz="2000" dirty="0" err="1" smtClean="0"/>
              <a:t>Weblogic</a:t>
            </a:r>
            <a:r>
              <a:rPr lang="en-US" altLang="zh-CN" sz="2000" dirty="0" smtClean="0"/>
              <a:t>, </a:t>
            </a:r>
            <a:r>
              <a:rPr lang="en-US" altLang="zh-CN" sz="2000" dirty="0" err="1" smtClean="0"/>
              <a:t>Websphere</a:t>
            </a:r>
            <a:r>
              <a:rPr lang="en-US" altLang="zh-CN" sz="2000" dirty="0" smtClean="0"/>
              <a:t>, </a:t>
            </a:r>
            <a:r>
              <a:rPr lang="en-US" altLang="zh-CN" sz="2000" dirty="0" err="1" smtClean="0"/>
              <a:t>Jboss</a:t>
            </a:r>
            <a:r>
              <a:rPr lang="en-US" altLang="zh-CN" sz="2000" dirty="0" smtClean="0"/>
              <a:t>, </a:t>
            </a:r>
            <a:r>
              <a:rPr lang="en-US" altLang="zh-CN" sz="2000" dirty="0" err="1" smtClean="0"/>
              <a:t>.Net</a:t>
            </a:r>
            <a:r>
              <a:rPr lang="zh-CN" altLang="en-US" sz="2000" dirty="0" smtClean="0"/>
              <a:t>等应用服务器都包含了分布对象中间件，也有如</a:t>
            </a:r>
            <a:r>
              <a:rPr lang="en-US" altLang="zh-CN" sz="2000" dirty="0" err="1" smtClean="0"/>
              <a:t>Orbix</a:t>
            </a:r>
            <a:r>
              <a:rPr lang="zh-CN" altLang="en-US" sz="2000" dirty="0" smtClean="0"/>
              <a:t>、</a:t>
            </a:r>
            <a:r>
              <a:rPr lang="en-US" altLang="zh-CN" sz="2000" dirty="0" smtClean="0"/>
              <a:t>HP ORB</a:t>
            </a:r>
            <a:r>
              <a:rPr lang="zh-CN" altLang="en-US" sz="2000" dirty="0" smtClean="0"/>
              <a:t>等独立产品。</a:t>
            </a:r>
            <a:endParaRPr lang="en-US" altLang="zh-CN" sz="2000" dirty="0" smtClean="0"/>
          </a:p>
          <a:p>
            <a:r>
              <a:rPr lang="en-US" altLang="zh-CN" dirty="0" smtClean="0"/>
              <a:t>6</a:t>
            </a:r>
            <a:r>
              <a:rPr lang="zh-CN" altLang="en-US" dirty="0" smtClean="0"/>
              <a:t>）分布式服务中间件 </a:t>
            </a:r>
            <a:endParaRPr lang="zh-CN" altLang="en-US" dirty="0" smtClean="0"/>
          </a:p>
          <a:p>
            <a:pPr lvl="1">
              <a:spcAft>
                <a:spcPts val="0"/>
              </a:spcAft>
            </a:pPr>
            <a:r>
              <a:rPr lang="en-US" altLang="zh-CN" sz="2000" dirty="0" smtClean="0"/>
              <a:t>Web</a:t>
            </a:r>
            <a:r>
              <a:rPr lang="zh-CN" altLang="en-US" sz="2000" dirty="0" smtClean="0"/>
              <a:t>服务中间件：通过网络对松散耦合的粗粒度应用服务进行分布式部署、组合和使用，其标准是</a:t>
            </a:r>
            <a:r>
              <a:rPr lang="en-US" altLang="zh-CN" sz="2000" dirty="0" smtClean="0"/>
              <a:t>SOA</a:t>
            </a:r>
            <a:r>
              <a:rPr lang="zh-CN" altLang="en-US" sz="2000" dirty="0" smtClean="0"/>
              <a:t>，</a:t>
            </a:r>
            <a:r>
              <a:rPr lang="en-US" altLang="zh-CN" sz="2000" dirty="0" smtClean="0"/>
              <a:t>Web</a:t>
            </a:r>
            <a:r>
              <a:rPr lang="zh-CN" altLang="en-US" sz="2000" dirty="0" smtClean="0"/>
              <a:t>服务是其中的一种实现。应用服务器都包含了</a:t>
            </a:r>
            <a:r>
              <a:rPr lang="en-US" altLang="zh-CN" sz="2000" dirty="0" smtClean="0"/>
              <a:t>Web</a:t>
            </a:r>
            <a:r>
              <a:rPr lang="zh-CN" altLang="en-US" sz="2000" dirty="0" smtClean="0"/>
              <a:t>服务中间件，也有</a:t>
            </a:r>
            <a:r>
              <a:rPr lang="en-US" altLang="zh-CN" sz="2000" dirty="0" smtClean="0"/>
              <a:t>AXIS2</a:t>
            </a:r>
            <a:r>
              <a:rPr lang="zh-CN" altLang="en-US" sz="2000" dirty="0" smtClean="0"/>
              <a:t>、</a:t>
            </a:r>
            <a:r>
              <a:rPr lang="en-US" altLang="zh-CN" sz="2000" dirty="0" smtClean="0"/>
              <a:t>HP Web Services Platform</a:t>
            </a:r>
            <a:r>
              <a:rPr lang="zh-CN" altLang="en-US" sz="2000" dirty="0" smtClean="0"/>
              <a:t>等独立产品。</a:t>
            </a:r>
            <a:endParaRPr lang="en-US" altLang="zh-CN" sz="2000" dirty="0" smtClean="0"/>
          </a:p>
          <a:p>
            <a:pPr lvl="1">
              <a:spcAft>
                <a:spcPts val="0"/>
              </a:spcAft>
            </a:pPr>
            <a:r>
              <a:rPr lang="zh-CN" altLang="en-US" sz="2000" dirty="0" smtClean="0"/>
              <a:t>微服务中间件：轻载的细粒度服务的中间件，如</a:t>
            </a:r>
            <a:r>
              <a:rPr lang="en-US" altLang="zh-CN" sz="2000" dirty="0" err="1" smtClean="0"/>
              <a:t>Dubbo</a:t>
            </a:r>
            <a:r>
              <a:rPr lang="en-US" altLang="zh-CN" sz="2000" dirty="0" smtClean="0"/>
              <a:t>.</a:t>
            </a:r>
            <a:endParaRPr lang="zh-CN" altLang="en-US" sz="2000" dirty="0" smtClean="0"/>
          </a:p>
          <a:p>
            <a:pPr lvl="1">
              <a:spcAft>
                <a:spcPts val="0"/>
              </a:spcAft>
            </a:pP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smtClean="0"/>
              <a:t>层次架构实例</a:t>
            </a:r>
            <a:endParaRPr lang="zh-CN" altLang="en-US" dirty="0" smtClean="0"/>
          </a:p>
        </p:txBody>
      </p:sp>
      <p:grpSp>
        <p:nvGrpSpPr>
          <p:cNvPr id="23555" name="Group 3"/>
          <p:cNvGrpSpPr/>
          <p:nvPr/>
        </p:nvGrpSpPr>
        <p:grpSpPr bwMode="auto">
          <a:xfrm>
            <a:off x="2927351" y="1989139"/>
            <a:ext cx="5624513" cy="1089025"/>
            <a:chOff x="1617" y="1596"/>
            <a:chExt cx="7380" cy="1560"/>
          </a:xfrm>
        </p:grpSpPr>
        <p:grpSp>
          <p:nvGrpSpPr>
            <p:cNvPr id="23586" name="Group 4"/>
            <p:cNvGrpSpPr/>
            <p:nvPr/>
          </p:nvGrpSpPr>
          <p:grpSpPr bwMode="auto">
            <a:xfrm>
              <a:off x="3597" y="1596"/>
              <a:ext cx="1440" cy="936"/>
              <a:chOff x="3060" y="1752"/>
              <a:chExt cx="1440" cy="936"/>
            </a:xfrm>
          </p:grpSpPr>
          <p:sp>
            <p:nvSpPr>
              <p:cNvPr id="23597" name="Text Box 5"/>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数字出纳员</a:t>
                </a:r>
                <a:endParaRPr lang="zh-CN" altLang="en-US" sz="1400">
                  <a:latin typeface="Times New Roman" panose="02020603050405020304" pitchFamily="18" charset="0"/>
                  <a:ea typeface="宋体" panose="02010600030101010101" pitchFamily="2" charset="-122"/>
                </a:endParaRPr>
              </a:p>
            </p:txBody>
          </p:sp>
          <p:sp>
            <p:nvSpPr>
              <p:cNvPr id="23598" name="Rectangle 6"/>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87" name="Group 7"/>
            <p:cNvGrpSpPr/>
            <p:nvPr/>
          </p:nvGrpSpPr>
          <p:grpSpPr bwMode="auto">
            <a:xfrm>
              <a:off x="3417" y="2220"/>
              <a:ext cx="1440" cy="936"/>
              <a:chOff x="3060" y="1752"/>
              <a:chExt cx="1440" cy="936"/>
            </a:xfrm>
          </p:grpSpPr>
          <p:sp>
            <p:nvSpPr>
              <p:cNvPr id="23595" name="Text Box 8"/>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en-US" altLang="zh-CN" sz="1400">
                    <a:latin typeface="Times New Roman" panose="02020603050405020304" pitchFamily="18" charset="0"/>
                    <a:ea typeface="宋体" panose="02010600030101010101" pitchFamily="2" charset="-122"/>
                  </a:rPr>
                  <a:t>ATM</a:t>
                </a:r>
                <a:endParaRPr lang="en-US" altLang="zh-CN" sz="1400">
                  <a:latin typeface="Times New Roman" panose="02020603050405020304" pitchFamily="18" charset="0"/>
                  <a:ea typeface="宋体" panose="02010600030101010101" pitchFamily="2" charset="-122"/>
                </a:endParaRPr>
              </a:p>
              <a:p>
                <a:pPr>
                  <a:lnSpc>
                    <a:spcPct val="88000"/>
                  </a:lnSpc>
                </a:pPr>
                <a:r>
                  <a:rPr lang="zh-CN" altLang="en-US" sz="1400">
                    <a:latin typeface="Times New Roman" panose="02020603050405020304" pitchFamily="18" charset="0"/>
                    <a:ea typeface="宋体" panose="02010600030101010101" pitchFamily="2" charset="-122"/>
                  </a:rPr>
                  <a:t>出纳员</a:t>
                </a:r>
                <a:endParaRPr lang="zh-CN" altLang="en-US" sz="1400">
                  <a:latin typeface="Times New Roman" panose="02020603050405020304" pitchFamily="18" charset="0"/>
                  <a:ea typeface="宋体" panose="02010600030101010101" pitchFamily="2" charset="-122"/>
                </a:endParaRPr>
              </a:p>
            </p:txBody>
          </p:sp>
          <p:sp>
            <p:nvSpPr>
              <p:cNvPr id="23596" name="Rectangle 9"/>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88" name="Group 10"/>
            <p:cNvGrpSpPr/>
            <p:nvPr/>
          </p:nvGrpSpPr>
          <p:grpSpPr bwMode="auto">
            <a:xfrm>
              <a:off x="5577" y="2220"/>
              <a:ext cx="1440" cy="936"/>
              <a:chOff x="3060" y="1752"/>
              <a:chExt cx="1440" cy="936"/>
            </a:xfrm>
          </p:grpSpPr>
          <p:sp>
            <p:nvSpPr>
              <p:cNvPr id="23593" name="Text Box 11"/>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付款</a:t>
                </a:r>
                <a:endParaRPr lang="zh-CN" altLang="en-US" sz="1400">
                  <a:latin typeface="Times New Roman" panose="02020603050405020304" pitchFamily="18" charset="0"/>
                  <a:ea typeface="宋体" panose="02010600030101010101" pitchFamily="2" charset="-122"/>
                </a:endParaRPr>
              </a:p>
            </p:txBody>
          </p:sp>
          <p:sp>
            <p:nvSpPr>
              <p:cNvPr id="23594" name="Rectangle 12"/>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89" name="Group 13"/>
            <p:cNvGrpSpPr/>
            <p:nvPr/>
          </p:nvGrpSpPr>
          <p:grpSpPr bwMode="auto">
            <a:xfrm>
              <a:off x="7557" y="2220"/>
              <a:ext cx="1440" cy="936"/>
              <a:chOff x="3060" y="1752"/>
              <a:chExt cx="1440" cy="936"/>
            </a:xfrm>
          </p:grpSpPr>
          <p:sp>
            <p:nvSpPr>
              <p:cNvPr id="23591" name="Text Box 14"/>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开发票</a:t>
                </a:r>
                <a:endParaRPr lang="zh-CN" altLang="en-US" sz="1400">
                  <a:latin typeface="Times New Roman" panose="02020603050405020304" pitchFamily="18" charset="0"/>
                  <a:ea typeface="宋体" panose="02010600030101010101" pitchFamily="2" charset="-122"/>
                </a:endParaRPr>
              </a:p>
            </p:txBody>
          </p:sp>
          <p:sp>
            <p:nvSpPr>
              <p:cNvPr id="23592" name="Rectangle 15"/>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3590" name="Text Box 16"/>
            <p:cNvSpPr txBox="1">
              <a:spLocks noChangeArrowheads="1"/>
            </p:cNvSpPr>
            <p:nvPr/>
          </p:nvSpPr>
          <p:spPr bwMode="auto">
            <a:xfrm>
              <a:off x="1617" y="2064"/>
              <a:ext cx="1440" cy="7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96000"/>
                </a:lnSpc>
              </a:pPr>
              <a:r>
                <a:rPr lang="zh-CN" altLang="en-US" sz="1400">
                  <a:latin typeface="Times New Roman" panose="02020603050405020304" pitchFamily="18" charset="0"/>
                  <a:ea typeface="宋体" panose="02010600030101010101" pitchFamily="2" charset="-122"/>
                </a:rPr>
                <a:t>应用系统</a:t>
              </a:r>
              <a:endParaRPr lang="zh-CN" altLang="en-US" sz="1400">
                <a:latin typeface="Times New Roman" panose="02020603050405020304" pitchFamily="18" charset="0"/>
                <a:ea typeface="宋体" panose="02010600030101010101" pitchFamily="2" charset="-122"/>
              </a:endParaRPr>
            </a:p>
          </p:txBody>
        </p:sp>
      </p:grpSp>
      <p:sp>
        <p:nvSpPr>
          <p:cNvPr id="23556" name="Line 17"/>
          <p:cNvSpPr>
            <a:spLocks noChangeShapeType="1"/>
          </p:cNvSpPr>
          <p:nvPr/>
        </p:nvSpPr>
        <p:spPr bwMode="auto">
          <a:xfrm>
            <a:off x="3063875" y="3186113"/>
            <a:ext cx="6586538"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3557" name="Group 18"/>
          <p:cNvGrpSpPr/>
          <p:nvPr/>
        </p:nvGrpSpPr>
        <p:grpSpPr bwMode="auto">
          <a:xfrm>
            <a:off x="4298951" y="3295650"/>
            <a:ext cx="1096963" cy="654050"/>
            <a:chOff x="3060" y="1752"/>
            <a:chExt cx="1440" cy="936"/>
          </a:xfrm>
        </p:grpSpPr>
        <p:sp>
          <p:nvSpPr>
            <p:cNvPr id="23584" name="Text Box 19"/>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现金管理</a:t>
              </a:r>
              <a:endParaRPr lang="zh-CN" altLang="en-US" sz="1400">
                <a:latin typeface="Times New Roman" panose="02020603050405020304" pitchFamily="18" charset="0"/>
                <a:ea typeface="宋体" panose="02010600030101010101" pitchFamily="2" charset="-122"/>
              </a:endParaRPr>
            </a:p>
          </p:txBody>
        </p:sp>
        <p:sp>
          <p:nvSpPr>
            <p:cNvPr id="23585" name="Rectangle 20"/>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58" name="Group 21"/>
          <p:cNvGrpSpPr/>
          <p:nvPr/>
        </p:nvGrpSpPr>
        <p:grpSpPr bwMode="auto">
          <a:xfrm>
            <a:off x="5670550" y="3295650"/>
            <a:ext cx="1098550" cy="654050"/>
            <a:chOff x="3060" y="1752"/>
            <a:chExt cx="1440" cy="936"/>
          </a:xfrm>
        </p:grpSpPr>
        <p:sp>
          <p:nvSpPr>
            <p:cNvPr id="23582" name="Text Box 22"/>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帐户管理</a:t>
              </a:r>
              <a:endParaRPr lang="zh-CN" altLang="en-US" sz="1400">
                <a:latin typeface="Times New Roman" panose="02020603050405020304" pitchFamily="18" charset="0"/>
                <a:ea typeface="宋体" panose="02010600030101010101" pitchFamily="2" charset="-122"/>
              </a:endParaRPr>
            </a:p>
          </p:txBody>
        </p:sp>
        <p:sp>
          <p:nvSpPr>
            <p:cNvPr id="23583" name="Rectangle 23"/>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59" name="Group 24"/>
          <p:cNvGrpSpPr/>
          <p:nvPr/>
        </p:nvGrpSpPr>
        <p:grpSpPr bwMode="auto">
          <a:xfrm>
            <a:off x="7043738" y="3295650"/>
            <a:ext cx="1096962" cy="654050"/>
            <a:chOff x="3060" y="1752"/>
            <a:chExt cx="1440" cy="936"/>
          </a:xfrm>
        </p:grpSpPr>
        <p:sp>
          <p:nvSpPr>
            <p:cNvPr id="23580" name="Text Box 25"/>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发票管理</a:t>
              </a:r>
              <a:endParaRPr lang="zh-CN" altLang="en-US" sz="1400">
                <a:latin typeface="Times New Roman" panose="02020603050405020304" pitchFamily="18" charset="0"/>
                <a:ea typeface="宋体" panose="02010600030101010101" pitchFamily="2" charset="-122"/>
              </a:endParaRPr>
            </a:p>
          </p:txBody>
        </p:sp>
        <p:sp>
          <p:nvSpPr>
            <p:cNvPr id="23581" name="Rectangle 26"/>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3560" name="Text Box 27"/>
          <p:cNvSpPr txBox="1">
            <a:spLocks noChangeArrowheads="1"/>
          </p:cNvSpPr>
          <p:nvPr/>
        </p:nvSpPr>
        <p:spPr bwMode="auto">
          <a:xfrm>
            <a:off x="2927351" y="3405188"/>
            <a:ext cx="1096963" cy="544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96000"/>
              </a:lnSpc>
            </a:pPr>
            <a:r>
              <a:rPr lang="zh-CN" altLang="en-US" sz="1400">
                <a:latin typeface="Times New Roman" panose="02020603050405020304" pitchFamily="18" charset="0"/>
                <a:ea typeface="宋体" panose="02010600030101010101" pitchFamily="2" charset="-122"/>
              </a:rPr>
              <a:t>特定业务</a:t>
            </a:r>
            <a:endParaRPr lang="zh-CN" altLang="en-US" sz="1400">
              <a:latin typeface="Times New Roman" panose="02020603050405020304" pitchFamily="18" charset="0"/>
              <a:ea typeface="宋体" panose="02010600030101010101" pitchFamily="2" charset="-122"/>
            </a:endParaRPr>
          </a:p>
        </p:txBody>
      </p:sp>
      <p:grpSp>
        <p:nvGrpSpPr>
          <p:cNvPr id="23561" name="Group 28"/>
          <p:cNvGrpSpPr/>
          <p:nvPr/>
        </p:nvGrpSpPr>
        <p:grpSpPr bwMode="auto">
          <a:xfrm>
            <a:off x="8415338" y="3295650"/>
            <a:ext cx="1371600" cy="654050"/>
            <a:chOff x="3060" y="1752"/>
            <a:chExt cx="1440" cy="936"/>
          </a:xfrm>
        </p:grpSpPr>
        <p:sp>
          <p:nvSpPr>
            <p:cNvPr id="23578" name="Text Box 29"/>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zh-CN" altLang="en-US" sz="1400">
                  <a:latin typeface="Times New Roman" panose="02020603050405020304" pitchFamily="18" charset="0"/>
                  <a:ea typeface="宋体" panose="02010600030101010101" pitchFamily="2" charset="-122"/>
                </a:rPr>
                <a:t>银行客户管理</a:t>
              </a:r>
              <a:endParaRPr lang="zh-CN" altLang="en-US" sz="1400">
                <a:latin typeface="Times New Roman" panose="02020603050405020304" pitchFamily="18" charset="0"/>
                <a:ea typeface="宋体" panose="02010600030101010101" pitchFamily="2" charset="-122"/>
              </a:endParaRPr>
            </a:p>
          </p:txBody>
        </p:sp>
        <p:sp>
          <p:nvSpPr>
            <p:cNvPr id="23579" name="Rectangle 30"/>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62" name="Group 31"/>
          <p:cNvGrpSpPr/>
          <p:nvPr/>
        </p:nvGrpSpPr>
        <p:grpSpPr bwMode="auto">
          <a:xfrm>
            <a:off x="4298951" y="4167188"/>
            <a:ext cx="1096963" cy="652462"/>
            <a:chOff x="3060" y="1752"/>
            <a:chExt cx="1440" cy="936"/>
          </a:xfrm>
        </p:grpSpPr>
        <p:sp>
          <p:nvSpPr>
            <p:cNvPr id="23576" name="Text Box 32"/>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en-US" altLang="zh-CN" sz="1400" dirty="0">
                  <a:latin typeface="Times New Roman" panose="02020603050405020304" pitchFamily="18" charset="0"/>
                  <a:ea typeface="宋体" panose="02010600030101010101" pitchFamily="2" charset="-122"/>
                </a:rPr>
                <a:t>Application Server</a:t>
              </a:r>
              <a:endParaRPr lang="en-US" altLang="zh-CN" sz="1400" dirty="0">
                <a:latin typeface="Times New Roman" panose="02020603050405020304" pitchFamily="18" charset="0"/>
                <a:ea typeface="宋体" panose="02010600030101010101" pitchFamily="2" charset="-122"/>
              </a:endParaRPr>
            </a:p>
          </p:txBody>
        </p:sp>
        <p:sp>
          <p:nvSpPr>
            <p:cNvPr id="23577" name="Rectangle 33"/>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63" name="Group 34"/>
          <p:cNvGrpSpPr/>
          <p:nvPr/>
        </p:nvGrpSpPr>
        <p:grpSpPr bwMode="auto">
          <a:xfrm>
            <a:off x="5670551" y="4167188"/>
            <a:ext cx="1235075" cy="652462"/>
            <a:chOff x="3060" y="1752"/>
            <a:chExt cx="1440" cy="936"/>
          </a:xfrm>
        </p:grpSpPr>
        <p:sp>
          <p:nvSpPr>
            <p:cNvPr id="23574" name="Text Box 35"/>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en-US" altLang="zh-CN" sz="1400">
                  <a:latin typeface="Times New Roman" panose="02020603050405020304" pitchFamily="18" charset="0"/>
                  <a:ea typeface="宋体" panose="02010600030101010101" pitchFamily="2" charset="-122"/>
                </a:rPr>
                <a:t>HP ORB Plus</a:t>
              </a:r>
              <a:endParaRPr lang="en-US" altLang="zh-CN" sz="1400">
                <a:latin typeface="Times New Roman" panose="02020603050405020304" pitchFamily="18" charset="0"/>
                <a:ea typeface="宋体" panose="02010600030101010101" pitchFamily="2" charset="-122"/>
              </a:endParaRPr>
            </a:p>
          </p:txBody>
        </p:sp>
        <p:sp>
          <p:nvSpPr>
            <p:cNvPr id="23575" name="Rectangle 36"/>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3564" name="Text Box 37"/>
          <p:cNvSpPr txBox="1">
            <a:spLocks noChangeArrowheads="1"/>
          </p:cNvSpPr>
          <p:nvPr/>
        </p:nvSpPr>
        <p:spPr bwMode="auto">
          <a:xfrm>
            <a:off x="2911476" y="4384676"/>
            <a:ext cx="1096963" cy="434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96000"/>
              </a:lnSpc>
            </a:pPr>
            <a:r>
              <a:rPr lang="zh-CN" altLang="en-US" sz="1400">
                <a:latin typeface="Times New Roman" panose="02020603050405020304" pitchFamily="18" charset="0"/>
                <a:ea typeface="宋体" panose="02010600030101010101" pitchFamily="2" charset="-122"/>
              </a:rPr>
              <a:t>中间件</a:t>
            </a:r>
            <a:endParaRPr lang="zh-CN" altLang="en-US" sz="1400">
              <a:latin typeface="Times New Roman" panose="02020603050405020304" pitchFamily="18" charset="0"/>
              <a:ea typeface="宋体" panose="02010600030101010101" pitchFamily="2" charset="-122"/>
            </a:endParaRPr>
          </a:p>
        </p:txBody>
      </p:sp>
      <p:sp>
        <p:nvSpPr>
          <p:cNvPr id="23565" name="Line 38"/>
          <p:cNvSpPr>
            <a:spLocks noChangeShapeType="1"/>
          </p:cNvSpPr>
          <p:nvPr/>
        </p:nvSpPr>
        <p:spPr bwMode="auto">
          <a:xfrm>
            <a:off x="3063875" y="4057650"/>
            <a:ext cx="6586538"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3566" name="Group 39"/>
          <p:cNvGrpSpPr/>
          <p:nvPr/>
        </p:nvGrpSpPr>
        <p:grpSpPr bwMode="auto">
          <a:xfrm>
            <a:off x="4298951" y="5037138"/>
            <a:ext cx="1096963" cy="654050"/>
            <a:chOff x="3060" y="1752"/>
            <a:chExt cx="1440" cy="936"/>
          </a:xfrm>
        </p:grpSpPr>
        <p:sp>
          <p:nvSpPr>
            <p:cNvPr id="23572" name="Text Box 40"/>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en-US" altLang="zh-CN" sz="1400">
                  <a:latin typeface="Times New Roman" panose="02020603050405020304" pitchFamily="18" charset="0"/>
                  <a:ea typeface="宋体" panose="02010600030101010101" pitchFamily="2" charset="-122"/>
                </a:rPr>
                <a:t>NT</a:t>
              </a:r>
              <a:endParaRPr lang="en-US" altLang="zh-CN" sz="1400">
                <a:latin typeface="Times New Roman" panose="02020603050405020304" pitchFamily="18" charset="0"/>
                <a:ea typeface="宋体" panose="02010600030101010101" pitchFamily="2" charset="-122"/>
              </a:endParaRPr>
            </a:p>
            <a:p>
              <a:pPr algn="r">
                <a:lnSpc>
                  <a:spcPct val="88000"/>
                </a:lnSpc>
              </a:pPr>
              <a:r>
                <a:rPr lang="en-US" altLang="zh-CN" sz="1400">
                  <a:latin typeface="Times New Roman" panose="02020603050405020304" pitchFamily="18" charset="0"/>
                  <a:ea typeface="宋体" panose="02010600030101010101" pitchFamily="2" charset="-122"/>
                </a:rPr>
                <a:t>Workstation</a:t>
              </a:r>
              <a:endParaRPr lang="en-US" altLang="zh-CN" sz="1400">
                <a:latin typeface="Times New Roman" panose="02020603050405020304" pitchFamily="18" charset="0"/>
                <a:ea typeface="宋体" panose="02010600030101010101" pitchFamily="2" charset="-122"/>
              </a:endParaRPr>
            </a:p>
          </p:txBody>
        </p:sp>
        <p:sp>
          <p:nvSpPr>
            <p:cNvPr id="23573" name="Rectangle 41"/>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grpSp>
        <p:nvGrpSpPr>
          <p:cNvPr id="23567" name="Group 42"/>
          <p:cNvGrpSpPr/>
          <p:nvPr/>
        </p:nvGrpSpPr>
        <p:grpSpPr bwMode="auto">
          <a:xfrm>
            <a:off x="5670551" y="5037138"/>
            <a:ext cx="1235075" cy="654050"/>
            <a:chOff x="3060" y="1752"/>
            <a:chExt cx="1440" cy="936"/>
          </a:xfrm>
        </p:grpSpPr>
        <p:sp>
          <p:nvSpPr>
            <p:cNvPr id="23570" name="Text Box 43"/>
            <p:cNvSpPr txBox="1">
              <a:spLocks noChangeArrowheads="1"/>
            </p:cNvSpPr>
            <p:nvPr/>
          </p:nvSpPr>
          <p:spPr bwMode="auto">
            <a:xfrm>
              <a:off x="3060" y="1908"/>
              <a:ext cx="1440" cy="780"/>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88000"/>
                </a:lnSpc>
              </a:pPr>
              <a:r>
                <a:rPr lang="en-US" altLang="zh-CN" sz="1400" dirty="0">
                  <a:latin typeface="Times New Roman" panose="02020603050405020304" pitchFamily="18" charset="0"/>
                  <a:ea typeface="宋体" panose="02010600030101010101" pitchFamily="2" charset="-122"/>
                </a:rPr>
                <a:t>MS</a:t>
              </a:r>
              <a:endParaRPr lang="en-US" altLang="zh-CN" sz="1400" dirty="0">
                <a:latin typeface="Times New Roman" panose="02020603050405020304" pitchFamily="18" charset="0"/>
                <a:ea typeface="宋体" panose="02010600030101010101" pitchFamily="2" charset="-122"/>
              </a:endParaRPr>
            </a:p>
            <a:p>
              <a:pPr>
                <a:lnSpc>
                  <a:spcPct val="88000"/>
                </a:lnSpc>
              </a:pPr>
              <a:r>
                <a:rPr lang="en-US" altLang="zh-CN" sz="1400" dirty="0">
                  <a:latin typeface="Times New Roman" panose="02020603050405020304" pitchFamily="18" charset="0"/>
                  <a:ea typeface="宋体" panose="02010600030101010101" pitchFamily="2" charset="-122"/>
                </a:rPr>
                <a:t>SQL Server</a:t>
              </a:r>
              <a:endParaRPr lang="en-US" altLang="zh-CN" sz="1400" dirty="0">
                <a:latin typeface="Times New Roman" panose="02020603050405020304" pitchFamily="18" charset="0"/>
                <a:ea typeface="宋体" panose="02010600030101010101" pitchFamily="2" charset="-122"/>
              </a:endParaRPr>
            </a:p>
          </p:txBody>
        </p:sp>
        <p:sp>
          <p:nvSpPr>
            <p:cNvPr id="23571" name="Rectangle 44"/>
            <p:cNvSpPr>
              <a:spLocks noChangeArrowheads="1"/>
            </p:cNvSpPr>
            <p:nvPr/>
          </p:nvSpPr>
          <p:spPr bwMode="auto">
            <a:xfrm>
              <a:off x="3060" y="1752"/>
              <a:ext cx="360" cy="156"/>
            </a:xfrm>
            <a:prstGeom prst="rect">
              <a:avLst/>
            </a:prstGeom>
            <a:solidFill>
              <a:srgbClr val="FFFFFF"/>
            </a:solidFill>
            <a:ln w="9525">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3568" name="Text Box 45"/>
          <p:cNvSpPr txBox="1">
            <a:spLocks noChangeArrowheads="1"/>
          </p:cNvSpPr>
          <p:nvPr/>
        </p:nvSpPr>
        <p:spPr bwMode="auto">
          <a:xfrm>
            <a:off x="2927351" y="5146676"/>
            <a:ext cx="1096963" cy="544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nSpc>
                <a:spcPct val="96000"/>
              </a:lnSpc>
            </a:pPr>
            <a:r>
              <a:rPr lang="zh-CN" altLang="en-US" sz="1400">
                <a:latin typeface="Times New Roman" panose="02020603050405020304" pitchFamily="18" charset="0"/>
                <a:ea typeface="宋体" panose="02010600030101010101" pitchFamily="2" charset="-122"/>
              </a:rPr>
              <a:t>系统软件</a:t>
            </a:r>
            <a:endParaRPr lang="zh-CN" altLang="en-US" sz="1400">
              <a:latin typeface="Times New Roman" panose="02020603050405020304" pitchFamily="18" charset="0"/>
              <a:ea typeface="宋体" panose="02010600030101010101" pitchFamily="2" charset="-122"/>
            </a:endParaRPr>
          </a:p>
        </p:txBody>
      </p:sp>
      <p:sp>
        <p:nvSpPr>
          <p:cNvPr id="23569" name="Line 46"/>
          <p:cNvSpPr>
            <a:spLocks noChangeShapeType="1"/>
          </p:cNvSpPr>
          <p:nvPr/>
        </p:nvSpPr>
        <p:spPr bwMode="auto">
          <a:xfrm>
            <a:off x="3063875" y="4929188"/>
            <a:ext cx="6586538"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2</a:t>
            </a:r>
            <a:r>
              <a:rPr lang="en-US" altLang="zh-CN" dirty="0" smtClean="0"/>
              <a:t>) MVC </a:t>
            </a:r>
            <a:r>
              <a:rPr lang="zh-CN" altLang="en-US" dirty="0" smtClean="0"/>
              <a:t> </a:t>
            </a:r>
            <a:endParaRPr lang="zh-CN" altLang="en-US" dirty="0" smtClean="0"/>
          </a:p>
        </p:txBody>
      </p:sp>
      <p:sp>
        <p:nvSpPr>
          <p:cNvPr id="19459" name="AutoShape 4"/>
          <p:cNvSpPr>
            <a:spLocks noChangeAspect="1" noChangeArrowheads="1"/>
          </p:cNvSpPr>
          <p:nvPr/>
        </p:nvSpPr>
        <p:spPr bwMode="auto">
          <a:xfrm>
            <a:off x="1919289" y="2276476"/>
            <a:ext cx="79200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solidFill>
                <a:srgbClr val="FFFFFF"/>
              </a:solidFill>
              <a:ea typeface="宋体" panose="02010600030101010101" pitchFamily="2" charset="-122"/>
            </a:endParaRPr>
          </a:p>
        </p:txBody>
      </p:sp>
      <p:sp>
        <p:nvSpPr>
          <p:cNvPr id="19460" name="Text Box 22"/>
          <p:cNvSpPr txBox="1">
            <a:spLocks noChangeArrowheads="1"/>
          </p:cNvSpPr>
          <p:nvPr/>
        </p:nvSpPr>
        <p:spPr bwMode="auto">
          <a:xfrm>
            <a:off x="1919288" y="765176"/>
            <a:ext cx="84248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r>
              <a:rPr lang="zh-CN" altLang="en-US" sz="2400">
                <a:solidFill>
                  <a:srgbClr val="FFFFFF"/>
                </a:solidFill>
                <a:ea typeface="黑体" panose="02010609060101010101" pitchFamily="49" charset="-122"/>
              </a:rPr>
              <a:t>模型</a:t>
            </a:r>
            <a:r>
              <a:rPr lang="en-US" altLang="zh-CN" sz="2400">
                <a:solidFill>
                  <a:srgbClr val="FFFFFF"/>
                </a:solidFill>
                <a:ea typeface="黑体" panose="02010609060101010101" pitchFamily="49" charset="-122"/>
              </a:rPr>
              <a:t>Model</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管理系统中存储的数据和业务规则，并执行相应的计算功能。</a:t>
            </a:r>
            <a:endParaRPr lang="en-US" altLang="zh-CN" sz="2400">
              <a:solidFill>
                <a:srgbClr val="FFFFFF"/>
              </a:solidFill>
              <a:ea typeface="宋体" panose="02010600030101010101" pitchFamily="2" charset="-122"/>
            </a:endParaRPr>
          </a:p>
          <a:p>
            <a:pPr algn="l" eaLnBrk="1" hangingPunct="1"/>
            <a:r>
              <a:rPr lang="zh-CN" altLang="en-US" sz="2400">
                <a:solidFill>
                  <a:srgbClr val="FFFFFF"/>
                </a:solidFill>
                <a:ea typeface="黑体" panose="02010609060101010101" pitchFamily="49" charset="-122"/>
              </a:rPr>
              <a:t>视图</a:t>
            </a:r>
            <a:r>
              <a:rPr lang="en-US" altLang="zh-CN" sz="2400">
                <a:solidFill>
                  <a:srgbClr val="FFFFFF"/>
                </a:solidFill>
                <a:ea typeface="黑体" panose="02010609060101010101" pitchFamily="49" charset="-122"/>
              </a:rPr>
              <a:t>View</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根据模型生成提供给用户的交互界面，不同的视图可以对相同的数据产生不同的界面。</a:t>
            </a:r>
            <a:endParaRPr lang="en-US" altLang="zh-CN" sz="2400">
              <a:solidFill>
                <a:srgbClr val="FFFFFF"/>
              </a:solidFill>
              <a:ea typeface="宋体" panose="02010600030101010101" pitchFamily="2" charset="-122"/>
            </a:endParaRPr>
          </a:p>
          <a:p>
            <a:pPr algn="l" eaLnBrk="1" hangingPunct="1"/>
            <a:r>
              <a:rPr lang="zh-CN" altLang="en-US" sz="2400">
                <a:solidFill>
                  <a:srgbClr val="FFFFFF"/>
                </a:solidFill>
                <a:ea typeface="黑体" panose="02010609060101010101" pitchFamily="49" charset="-122"/>
              </a:rPr>
              <a:t>控制器</a:t>
            </a:r>
            <a:r>
              <a:rPr lang="en-US" altLang="zh-CN" sz="2400">
                <a:solidFill>
                  <a:srgbClr val="FFFFFF"/>
                </a:solidFill>
                <a:ea typeface="黑体" panose="02010609060101010101" pitchFamily="49" charset="-122"/>
              </a:rPr>
              <a:t>Control</a:t>
            </a:r>
            <a:r>
              <a:rPr lang="zh-CN" altLang="en-US" sz="2400">
                <a:solidFill>
                  <a:srgbClr val="FFFFFF"/>
                </a:solidFill>
                <a:ea typeface="黑体" panose="02010609060101010101" pitchFamily="49" charset="-122"/>
              </a:rPr>
              <a:t>：</a:t>
            </a:r>
            <a:r>
              <a:rPr lang="zh-CN" altLang="zh-CN" sz="2400">
                <a:solidFill>
                  <a:srgbClr val="FFFFFF"/>
                </a:solidFill>
                <a:ea typeface="宋体" panose="02010600030101010101" pitchFamily="2" charset="-122"/>
              </a:rPr>
              <a:t>接收用户输入，通过调用模型获得响应，并通知视图进行用户界面的更新。</a:t>
            </a:r>
            <a:endParaRPr lang="zh-CN" altLang="en-US" sz="2400">
              <a:solidFill>
                <a:srgbClr val="FFFFFF"/>
              </a:solidFill>
              <a:ea typeface="黑体" panose="02010609060101010101" pitchFamily="49" charset="-122"/>
            </a:endParaRPr>
          </a:p>
        </p:txBody>
      </p:sp>
      <p:sp>
        <p:nvSpPr>
          <p:cNvPr id="19461" name="Rectangle 23"/>
          <p:cNvSpPr>
            <a:spLocks noChangeArrowheads="1"/>
          </p:cNvSpPr>
          <p:nvPr/>
        </p:nvSpPr>
        <p:spPr bwMode="auto">
          <a:xfrm>
            <a:off x="1524001" y="-123110"/>
            <a:ext cx="1847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solidFill>
                <a:srgbClr val="FFFFFF"/>
              </a:solidFill>
              <a:ea typeface="宋体" panose="02010600030101010101" pitchFamily="2" charset="-122"/>
            </a:endParaRPr>
          </a:p>
        </p:txBody>
      </p:sp>
      <p:graphicFrame>
        <p:nvGraphicFramePr>
          <p:cNvPr id="19462" name="对象 2"/>
          <p:cNvGraphicFramePr>
            <a:graphicFrameLocks noChangeAspect="1"/>
          </p:cNvGraphicFramePr>
          <p:nvPr/>
        </p:nvGraphicFramePr>
        <p:xfrm>
          <a:off x="3323431" y="1919288"/>
          <a:ext cx="5616575" cy="3624262"/>
        </p:xfrm>
        <a:graphic>
          <a:graphicData uri="http://schemas.openxmlformats.org/presentationml/2006/ole">
            <mc:AlternateContent xmlns:mc="http://schemas.openxmlformats.org/markup-compatibility/2006">
              <mc:Choice xmlns:v="urn:schemas-microsoft-com:vml" Requires="v">
                <p:oleObj spid="_x0000_s26680" name="Visio" r:id="rId1" imgW="2806700" imgH="1816100" progId="Visio.Drawing.11">
                  <p:embed/>
                </p:oleObj>
              </mc:Choice>
              <mc:Fallback>
                <p:oleObj name="Visio" r:id="rId1" imgW="2806700" imgH="1816100" progId="Visio.Drawing.11">
                  <p:embed/>
                  <p:pic>
                    <p:nvPicPr>
                      <p:cNvPr id="0" name="图片 266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431" y="1919288"/>
                        <a:ext cx="5616575" cy="3624262"/>
                      </a:xfrm>
                      <a:prstGeom prst="rect">
                        <a:avLst/>
                      </a:prstGeom>
                      <a:noFill/>
                      <a:ln>
                        <a:noFill/>
                      </a:ln>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MVC</a:t>
            </a:r>
            <a:r>
              <a:rPr lang="zh-CN" altLang="en-US" dirty="0" smtClean="0"/>
              <a:t>框架示例 </a:t>
            </a:r>
            <a:endParaRPr lang="zh-CN" altLang="en-US" dirty="0"/>
          </a:p>
        </p:txBody>
      </p:sp>
      <p:sp>
        <p:nvSpPr>
          <p:cNvPr id="2" name="灯片编号占位符 1"/>
          <p:cNvSpPr>
            <a:spLocks noGrp="1"/>
          </p:cNvSpPr>
          <p:nvPr>
            <p:ph type="sldNum" sz="quarter" idx="4294967295"/>
          </p:nvPr>
        </p:nvSpPr>
        <p:spPr>
          <a:xfrm>
            <a:off x="11155363" y="6413500"/>
            <a:ext cx="1036637" cy="342900"/>
          </a:xfrm>
        </p:spPr>
        <p:txBody>
          <a:bodyPr/>
          <a:lstStyle/>
          <a:p>
            <a:pPr>
              <a:defRPr/>
            </a:pPr>
            <a:fld id="{03A04A85-2744-4F02-B9D4-70746A765A7F}" type="slidenum">
              <a:rPr lang="en-US" altLang="zh-CN" smtClean="0"/>
            </a:fld>
            <a:endParaRPr lang="en-US" altLang="zh-CN" dirty="0"/>
          </a:p>
        </p:txBody>
      </p:sp>
      <p:pic>
        <p:nvPicPr>
          <p:cNvPr id="8" name="图片 7" descr="Java · 大专栏"/>
          <p:cNvPicPr/>
          <p:nvPr/>
        </p:nvPicPr>
        <p:blipFill>
          <a:blip r:embed="rId1">
            <a:extLst>
              <a:ext uri="{28A0092B-C50C-407E-A947-70E740481C1C}">
                <a14:useLocalDpi xmlns:a14="http://schemas.microsoft.com/office/drawing/2010/main" val="0"/>
              </a:ext>
            </a:extLst>
          </a:blip>
          <a:srcRect/>
          <a:stretch>
            <a:fillRect/>
          </a:stretch>
        </p:blipFill>
        <p:spPr bwMode="auto">
          <a:xfrm>
            <a:off x="258039" y="2002722"/>
            <a:ext cx="5601524" cy="3491174"/>
          </a:xfrm>
          <a:prstGeom prst="rect">
            <a:avLst/>
          </a:prstGeom>
          <a:noFill/>
          <a:ln>
            <a:noFill/>
          </a:ln>
        </p:spPr>
      </p:pic>
      <p:sp>
        <p:nvSpPr>
          <p:cNvPr id="5" name="矩形 4"/>
          <p:cNvSpPr/>
          <p:nvPr/>
        </p:nvSpPr>
        <p:spPr>
          <a:xfrm>
            <a:off x="2422991" y="5638941"/>
            <a:ext cx="1497526" cy="400110"/>
          </a:xfrm>
          <a:prstGeom prst="rect">
            <a:avLst/>
          </a:prstGeom>
        </p:spPr>
        <p:txBody>
          <a:bodyPr wrap="none">
            <a:spAutoFit/>
          </a:bodyPr>
          <a:lstStyle/>
          <a:p>
            <a:r>
              <a:rPr lang="en-US" altLang="zh-CN" sz="2000" dirty="0" err="1" smtClean="0"/>
              <a:t>SpringMVC</a:t>
            </a:r>
            <a:endParaRPr lang="zh-CN" altLang="en-US" sz="2000" dirty="0"/>
          </a:p>
        </p:txBody>
      </p:sp>
      <p:pic>
        <p:nvPicPr>
          <p:cNvPr id="10" name="图片 9" descr="Django---框架简介和工程搭建"/>
          <p:cNvPicPr/>
          <p:nvPr/>
        </p:nvPicPr>
        <p:blipFill>
          <a:blip r:embed="rId2">
            <a:extLst>
              <a:ext uri="{28A0092B-C50C-407E-A947-70E740481C1C}">
                <a14:useLocalDpi xmlns:a14="http://schemas.microsoft.com/office/drawing/2010/main" val="0"/>
              </a:ext>
            </a:extLst>
          </a:blip>
          <a:srcRect/>
          <a:stretch>
            <a:fillRect/>
          </a:stretch>
        </p:blipFill>
        <p:spPr bwMode="auto">
          <a:xfrm>
            <a:off x="6358758" y="2210994"/>
            <a:ext cx="5714476" cy="3053498"/>
          </a:xfrm>
          <a:prstGeom prst="rect">
            <a:avLst/>
          </a:prstGeom>
          <a:noFill/>
          <a:ln>
            <a:noFill/>
          </a:ln>
        </p:spPr>
      </p:pic>
      <p:sp>
        <p:nvSpPr>
          <p:cNvPr id="6" name="矩形 5"/>
          <p:cNvSpPr/>
          <p:nvPr/>
        </p:nvSpPr>
        <p:spPr>
          <a:xfrm>
            <a:off x="8716500" y="5638941"/>
            <a:ext cx="998991" cy="400110"/>
          </a:xfrm>
          <a:prstGeom prst="rect">
            <a:avLst/>
          </a:prstGeom>
        </p:spPr>
        <p:txBody>
          <a:bodyPr wrap="none">
            <a:spAutoFit/>
          </a:bodyPr>
          <a:lstStyle/>
          <a:p>
            <a:r>
              <a:rPr lang="en-US" altLang="zh-CN" sz="2000" dirty="0"/>
              <a:t>Django</a:t>
            </a:r>
            <a:endParaRPr lang="zh-CN" altLang="en-US" sz="2000"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MVC</a:t>
            </a:r>
            <a:r>
              <a:rPr lang="zh-CN" altLang="en-US" dirty="0" smtClean="0"/>
              <a:t>架构 </a:t>
            </a:r>
            <a:r>
              <a:rPr lang="en-US" altLang="zh-CN" dirty="0" smtClean="0"/>
              <a:t>+ </a:t>
            </a:r>
            <a:r>
              <a:rPr lang="zh-CN" altLang="en-US" dirty="0" smtClean="0"/>
              <a:t>分层（</a:t>
            </a:r>
            <a:r>
              <a:rPr lang="en-US" altLang="zh-CN" dirty="0" smtClean="0"/>
              <a:t>Layer</a:t>
            </a:r>
            <a:r>
              <a:rPr lang="zh-CN" altLang="en-US" dirty="0" smtClean="0"/>
              <a:t>）架构</a:t>
            </a:r>
            <a:endParaRPr lang="zh-CN" altLang="en-US" dirty="0"/>
          </a:p>
        </p:txBody>
      </p:sp>
      <p:sp>
        <p:nvSpPr>
          <p:cNvPr id="5" name="圆角矩形 4"/>
          <p:cNvSpPr/>
          <p:nvPr/>
        </p:nvSpPr>
        <p:spPr>
          <a:xfrm>
            <a:off x="4079876" y="1484314"/>
            <a:ext cx="4968875" cy="1728787"/>
          </a:xfrm>
          <a:prstGeom prst="roundRect">
            <a:avLst/>
          </a:prstGeom>
          <a:solidFill>
            <a:srgbClr val="CCF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圆角矩形 5"/>
          <p:cNvSpPr/>
          <p:nvPr/>
        </p:nvSpPr>
        <p:spPr>
          <a:xfrm>
            <a:off x="4079876" y="3500439"/>
            <a:ext cx="4968875" cy="1512887"/>
          </a:xfrm>
          <a:prstGeom prst="roundRect">
            <a:avLst/>
          </a:prstGeom>
          <a:solidFill>
            <a:srgbClr val="CCF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圆角矩形 6"/>
          <p:cNvSpPr/>
          <p:nvPr/>
        </p:nvSpPr>
        <p:spPr>
          <a:xfrm>
            <a:off x="4079876" y="5300664"/>
            <a:ext cx="4968875" cy="1368425"/>
          </a:xfrm>
          <a:prstGeom prst="roundRect">
            <a:avLst/>
          </a:prstGeom>
          <a:solidFill>
            <a:srgbClr val="CCF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1446" name="TextBox 7"/>
          <p:cNvSpPr txBox="1">
            <a:spLocks noChangeArrowheads="1"/>
          </p:cNvSpPr>
          <p:nvPr/>
        </p:nvSpPr>
        <p:spPr bwMode="auto">
          <a:xfrm>
            <a:off x="2424113" y="198913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dirty="0">
                <a:latin typeface="+mn-ea"/>
                <a:ea typeface="+mn-ea"/>
              </a:rPr>
              <a:t>应用层</a:t>
            </a:r>
            <a:endParaRPr lang="zh-CN" altLang="en-US" dirty="0">
              <a:latin typeface="+mn-ea"/>
              <a:ea typeface="+mn-ea"/>
            </a:endParaRPr>
          </a:p>
        </p:txBody>
      </p:sp>
      <p:sp>
        <p:nvSpPr>
          <p:cNvPr id="61447" name="TextBox 8"/>
          <p:cNvSpPr txBox="1">
            <a:spLocks noChangeArrowheads="1"/>
          </p:cNvSpPr>
          <p:nvPr/>
        </p:nvSpPr>
        <p:spPr bwMode="auto">
          <a:xfrm>
            <a:off x="2279650" y="41497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a:latin typeface="+mn-ea"/>
                <a:ea typeface="+mn-ea"/>
              </a:rPr>
              <a:t>中间件层</a:t>
            </a:r>
            <a:endParaRPr lang="zh-CN" altLang="en-US">
              <a:latin typeface="+mn-ea"/>
              <a:ea typeface="+mn-ea"/>
            </a:endParaRPr>
          </a:p>
        </p:txBody>
      </p:sp>
      <p:sp>
        <p:nvSpPr>
          <p:cNvPr id="61448" name="TextBox 9"/>
          <p:cNvSpPr txBox="1">
            <a:spLocks noChangeArrowheads="1"/>
          </p:cNvSpPr>
          <p:nvPr/>
        </p:nvSpPr>
        <p:spPr bwMode="auto">
          <a:xfrm>
            <a:off x="2424113" y="573246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a:latin typeface="+mn-ea"/>
                <a:ea typeface="+mn-ea"/>
              </a:rPr>
              <a:t>系统层</a:t>
            </a:r>
            <a:endParaRPr lang="zh-CN" altLang="en-US">
              <a:latin typeface="+mn-ea"/>
              <a:ea typeface="+mn-ea"/>
            </a:endParaRPr>
          </a:p>
        </p:txBody>
      </p:sp>
      <p:sp>
        <p:nvSpPr>
          <p:cNvPr id="61450" name="TextBox 11"/>
          <p:cNvSpPr txBox="1">
            <a:spLocks noChangeArrowheads="1"/>
          </p:cNvSpPr>
          <p:nvPr/>
        </p:nvSpPr>
        <p:spPr bwMode="auto">
          <a:xfrm>
            <a:off x="4151313" y="5661026"/>
            <a:ext cx="482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操作系统、数据库、设备驱动程序</a:t>
            </a:r>
            <a:endParaRPr lang="zh-CN" altLang="en-US">
              <a:latin typeface="Times New Roman" panose="02020603050405020304" pitchFamily="18" charset="0"/>
            </a:endParaRPr>
          </a:p>
        </p:txBody>
      </p:sp>
      <p:sp>
        <p:nvSpPr>
          <p:cNvPr id="13" name="圆角矩形 12"/>
          <p:cNvSpPr/>
          <p:nvPr/>
        </p:nvSpPr>
        <p:spPr>
          <a:xfrm>
            <a:off x="4223793" y="3860801"/>
            <a:ext cx="1008608" cy="7921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000" dirty="0">
                <a:solidFill>
                  <a:schemeClr val="tx1"/>
                </a:solidFill>
                <a:latin typeface="Arial Unicode MS" panose="020B0604020202020204" charset="-122"/>
                <a:ea typeface="Arial Unicode MS" panose="020B0604020202020204" charset="-122"/>
                <a:cs typeface="Arial Unicode MS" panose="020B0604020202020204" charset="-122"/>
              </a:rPr>
              <a:t>Spring</a:t>
            </a:r>
            <a:endParaRPr lang="zh-CN" altLang="en-US" sz="2000" dirty="0">
              <a:solidFill>
                <a:schemeClr val="tx1"/>
              </a:solidFill>
              <a:latin typeface="Arial Unicode MS" panose="020B0604020202020204" charset="-122"/>
              <a:ea typeface="Arial Unicode MS" panose="020B0604020202020204" charset="-122"/>
              <a:cs typeface="Arial Unicode MS" panose="020B0604020202020204" charset="-122"/>
            </a:endParaRPr>
          </a:p>
        </p:txBody>
      </p:sp>
      <p:sp>
        <p:nvSpPr>
          <p:cNvPr id="14" name="圆角矩形 13"/>
          <p:cNvSpPr/>
          <p:nvPr/>
        </p:nvSpPr>
        <p:spPr>
          <a:xfrm>
            <a:off x="5375276" y="3860801"/>
            <a:ext cx="936625" cy="7921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000" dirty="0">
                <a:solidFill>
                  <a:schemeClr val="tx1"/>
                </a:solidFill>
                <a:latin typeface="Arial Unicode MS" panose="020B0604020202020204" charset="-122"/>
                <a:ea typeface="Arial Unicode MS" panose="020B0604020202020204" charset="-122"/>
                <a:cs typeface="Arial Unicode MS" panose="020B0604020202020204" charset="-122"/>
              </a:rPr>
              <a:t>React</a:t>
            </a:r>
            <a:endParaRPr lang="zh-CN" altLang="en-US" sz="2000" dirty="0">
              <a:solidFill>
                <a:schemeClr val="tx1"/>
              </a:solidFill>
              <a:latin typeface="Arial Unicode MS" panose="020B0604020202020204" charset="-122"/>
              <a:ea typeface="Arial Unicode MS" panose="020B0604020202020204" charset="-122"/>
              <a:cs typeface="Arial Unicode MS" panose="020B0604020202020204" charset="-122"/>
            </a:endParaRPr>
          </a:p>
        </p:txBody>
      </p:sp>
      <p:sp>
        <p:nvSpPr>
          <p:cNvPr id="15" name="圆角矩形 14"/>
          <p:cNvSpPr/>
          <p:nvPr/>
        </p:nvSpPr>
        <p:spPr>
          <a:xfrm>
            <a:off x="6491287" y="3860801"/>
            <a:ext cx="1189038" cy="7921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000" dirty="0" err="1">
                <a:solidFill>
                  <a:schemeClr val="tx1"/>
                </a:solidFill>
                <a:latin typeface="Arial Unicode MS" panose="020B0604020202020204" charset="-122"/>
                <a:ea typeface="Arial Unicode MS" panose="020B0604020202020204" charset="-122"/>
                <a:cs typeface="Arial Unicode MS" panose="020B0604020202020204" charset="-122"/>
              </a:rPr>
              <a:t>Pytorch</a:t>
            </a:r>
            <a:endParaRPr lang="zh-CN" altLang="en-US" sz="2000" dirty="0">
              <a:solidFill>
                <a:schemeClr val="tx1"/>
              </a:solidFill>
              <a:latin typeface="Arial Unicode MS" panose="020B0604020202020204" charset="-122"/>
              <a:ea typeface="Arial Unicode MS" panose="020B0604020202020204" charset="-122"/>
              <a:cs typeface="Arial Unicode MS" panose="020B0604020202020204" charset="-122"/>
            </a:endParaRPr>
          </a:p>
        </p:txBody>
      </p:sp>
      <p:sp>
        <p:nvSpPr>
          <p:cNvPr id="16" name="圆角矩形 15"/>
          <p:cNvSpPr/>
          <p:nvPr/>
        </p:nvSpPr>
        <p:spPr>
          <a:xfrm>
            <a:off x="7824788" y="3860801"/>
            <a:ext cx="1008062" cy="7921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000" dirty="0">
                <a:solidFill>
                  <a:schemeClr val="tx1"/>
                </a:solidFill>
                <a:latin typeface="Arial Unicode MS" panose="020B0604020202020204" charset="-122"/>
                <a:ea typeface="Arial Unicode MS" panose="020B0604020202020204" charset="-122"/>
                <a:cs typeface="Arial Unicode MS" panose="020B0604020202020204" charset="-122"/>
              </a:rPr>
              <a:t>Kafka</a:t>
            </a:r>
            <a:endParaRPr lang="zh-CN" altLang="en-US" sz="2000" dirty="0">
              <a:solidFill>
                <a:schemeClr val="tx1"/>
              </a:solidFill>
              <a:latin typeface="Arial Unicode MS" panose="020B0604020202020204" charset="-122"/>
              <a:ea typeface="Arial Unicode MS" panose="020B0604020202020204" charset="-122"/>
              <a:cs typeface="Arial Unicode MS" panose="020B0604020202020204" charset="-122"/>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17" name="图片 16" descr="Java · 大专栏"/>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5061001" y="1607364"/>
            <a:ext cx="2763787" cy="1482685"/>
          </a:xfrm>
          <a:prstGeom prst="rect">
            <a:avLst/>
          </a:prstGeom>
          <a:noFill/>
          <a:ln>
            <a:noFill/>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smtClean="0"/>
              <a:t>3) 3 Tiers</a:t>
            </a:r>
            <a:endParaRPr lang="zh-CN" altLang="en-US" dirty="0" smtClean="0"/>
          </a:p>
        </p:txBody>
      </p:sp>
      <p:sp>
        <p:nvSpPr>
          <p:cNvPr id="24579" name="内容占位符 3"/>
          <p:cNvSpPr>
            <a:spLocks noGrp="1"/>
          </p:cNvSpPr>
          <p:nvPr>
            <p:ph idx="1"/>
          </p:nvPr>
        </p:nvSpPr>
        <p:spPr>
          <a:xfrm>
            <a:off x="612000" y="4356153"/>
            <a:ext cx="11157857" cy="2285546"/>
          </a:xfrm>
        </p:spPr>
        <p:txBody>
          <a:bodyPr/>
          <a:lstStyle/>
          <a:p>
            <a:r>
              <a:rPr lang="zh-CN" altLang="zh-CN" dirty="0" smtClean="0"/>
              <a:t>表示层：负责向用户呈现界面，并接收用户请求发送给业务逻辑层；</a:t>
            </a:r>
            <a:endParaRPr lang="zh-CN" altLang="zh-CN" dirty="0" smtClean="0"/>
          </a:p>
          <a:p>
            <a:r>
              <a:rPr lang="zh-CN" altLang="zh-CN" dirty="0" smtClean="0"/>
              <a:t>业务逻辑层：负责执行业务逻辑以处理用户请求，并调用数据访问层提供的持久性操作；</a:t>
            </a:r>
            <a:endParaRPr lang="zh-CN" altLang="zh-CN" dirty="0" smtClean="0"/>
          </a:p>
          <a:p>
            <a:r>
              <a:rPr lang="zh-CN" altLang="zh-CN" dirty="0" smtClean="0"/>
              <a:t>数据访问层：负责执行数据库持久性操作。</a:t>
            </a:r>
            <a:endParaRPr lang="zh-CN" altLang="zh-CN" dirty="0" smtClean="0"/>
          </a:p>
          <a:p>
            <a:endParaRPr lang="zh-CN" altLang="en-US" dirty="0"/>
          </a:p>
        </p:txBody>
      </p:sp>
      <p:sp>
        <p:nvSpPr>
          <p:cNvPr id="5" name="矩形 4"/>
          <p:cNvSpPr/>
          <p:nvPr/>
        </p:nvSpPr>
        <p:spPr bwMode="auto">
          <a:xfrm>
            <a:off x="3905250" y="1341439"/>
            <a:ext cx="647700" cy="2162175"/>
          </a:xfrm>
          <a:prstGeom prst="rect">
            <a:avLst/>
          </a:prstGeom>
          <a:solidFill>
            <a:srgbClr val="CCFFFF"/>
          </a:solidFill>
          <a:ln w="9525" cap="flat" cmpd="sng" algn="ctr">
            <a:solidFill>
              <a:srgbClr val="000000"/>
            </a:solidFill>
            <a:prstDash val="solid"/>
            <a:round/>
            <a:headEnd type="none" w="med" len="med"/>
            <a:tailEnd type="triangle" w="med" len="med"/>
          </a:ln>
          <a:effectLst/>
        </p:spPr>
        <p:txBody>
          <a:bodyPr anchor="ctr"/>
          <a:lstStyle/>
          <a:p>
            <a:pPr>
              <a:defRPr/>
            </a:pPr>
            <a:r>
              <a:rPr lang="zh-CN" altLang="en-US" sz="2400" b="1">
                <a:latin typeface="Arial" panose="020B0604020202020204" pitchFamily="34" charset="0"/>
                <a:ea typeface="宋体" panose="02010600030101010101" pitchFamily="2" charset="-122"/>
              </a:rPr>
              <a:t>表</a:t>
            </a:r>
            <a:endParaRPr lang="en-US" altLang="zh-CN" sz="2400" b="1">
              <a:latin typeface="Arial" panose="020B0604020202020204" pitchFamily="34" charset="0"/>
              <a:ea typeface="宋体" panose="02010600030101010101" pitchFamily="2" charset="-122"/>
            </a:endParaRPr>
          </a:p>
          <a:p>
            <a:pPr>
              <a:defRPr/>
            </a:pPr>
            <a:r>
              <a:rPr lang="zh-CN" altLang="en-US" sz="2400" b="1">
                <a:latin typeface="Arial" panose="020B0604020202020204" pitchFamily="34" charset="0"/>
                <a:ea typeface="宋体" panose="02010600030101010101" pitchFamily="2" charset="-122"/>
              </a:rPr>
              <a:t>示</a:t>
            </a:r>
            <a:endParaRPr lang="en-US" altLang="zh-CN" sz="2400" b="1">
              <a:latin typeface="Arial" panose="020B0604020202020204" pitchFamily="34" charset="0"/>
              <a:ea typeface="宋体" panose="02010600030101010101" pitchFamily="2" charset="-122"/>
            </a:endParaRPr>
          </a:p>
          <a:p>
            <a:pPr>
              <a:defRPr/>
            </a:pPr>
            <a:r>
              <a:rPr lang="zh-CN" altLang="en-US" sz="2400" b="1">
                <a:latin typeface="Arial" panose="020B0604020202020204" pitchFamily="34" charset="0"/>
                <a:ea typeface="宋体" panose="02010600030101010101" pitchFamily="2" charset="-122"/>
              </a:rPr>
              <a:t>层</a:t>
            </a:r>
            <a:endParaRPr lang="zh-CN" altLang="en-US" sz="2400" b="1">
              <a:latin typeface="Arial" panose="020B0604020202020204" pitchFamily="34" charset="0"/>
              <a:ea typeface="宋体" panose="02010600030101010101" pitchFamily="2" charset="-122"/>
            </a:endParaRPr>
          </a:p>
        </p:txBody>
      </p:sp>
      <p:sp>
        <p:nvSpPr>
          <p:cNvPr id="8" name="矩形 7"/>
          <p:cNvSpPr/>
          <p:nvPr/>
        </p:nvSpPr>
        <p:spPr bwMode="auto">
          <a:xfrm>
            <a:off x="5448300" y="1341439"/>
            <a:ext cx="647700" cy="2162175"/>
          </a:xfrm>
          <a:prstGeom prst="rect">
            <a:avLst/>
          </a:prstGeom>
          <a:solidFill>
            <a:srgbClr val="CCFFFF"/>
          </a:solidFill>
          <a:ln w="9525" cap="flat" cmpd="sng" algn="ctr">
            <a:solidFill>
              <a:srgbClr val="000000"/>
            </a:solidFill>
            <a:prstDash val="solid"/>
            <a:round/>
            <a:headEnd type="none" w="med" len="med"/>
            <a:tailEnd type="triangle" w="med" len="med"/>
          </a:ln>
          <a:effectLst/>
        </p:spPr>
        <p:txBody>
          <a:bodyPr anchor="ctr"/>
          <a:lstStyle/>
          <a:p>
            <a:pPr>
              <a:defRPr/>
            </a:pPr>
            <a:r>
              <a:rPr lang="zh-CN" altLang="zh-CN" sz="2400" b="1" dirty="0">
                <a:latin typeface="Arial" panose="020B0604020202020204" pitchFamily="34" charset="0"/>
                <a:ea typeface="宋体" panose="02010600030101010101" pitchFamily="2" charset="-122"/>
              </a:rPr>
              <a:t>业务逻辑层</a:t>
            </a:r>
            <a:endParaRPr lang="zh-CN" altLang="en-US" sz="2400" b="1" dirty="0">
              <a:latin typeface="Arial" panose="020B0604020202020204" pitchFamily="34" charset="0"/>
              <a:ea typeface="宋体" panose="02010600030101010101" pitchFamily="2" charset="-122"/>
            </a:endParaRPr>
          </a:p>
        </p:txBody>
      </p:sp>
      <p:sp>
        <p:nvSpPr>
          <p:cNvPr id="9" name="矩形 8"/>
          <p:cNvSpPr/>
          <p:nvPr/>
        </p:nvSpPr>
        <p:spPr bwMode="auto">
          <a:xfrm>
            <a:off x="6959600" y="1341439"/>
            <a:ext cx="649288" cy="2162175"/>
          </a:xfrm>
          <a:prstGeom prst="rect">
            <a:avLst/>
          </a:prstGeom>
          <a:solidFill>
            <a:srgbClr val="CCFFFF"/>
          </a:solidFill>
          <a:ln w="9525" cap="flat" cmpd="sng" algn="ctr">
            <a:solidFill>
              <a:srgbClr val="000000"/>
            </a:solidFill>
            <a:prstDash val="solid"/>
            <a:round/>
            <a:headEnd type="none" w="med" len="med"/>
            <a:tailEnd type="triangle" w="med" len="med"/>
          </a:ln>
          <a:effectLst/>
        </p:spPr>
        <p:txBody>
          <a:bodyPr anchor="ctr"/>
          <a:lstStyle/>
          <a:p>
            <a:pPr>
              <a:defRPr/>
            </a:pPr>
            <a:r>
              <a:rPr lang="zh-CN" altLang="zh-CN" sz="2400" b="1">
                <a:latin typeface="Arial" panose="020B0604020202020204" pitchFamily="34" charset="0"/>
                <a:ea typeface="宋体" panose="02010600030101010101" pitchFamily="2" charset="-122"/>
              </a:rPr>
              <a:t>数据访问</a:t>
            </a:r>
            <a:r>
              <a:rPr lang="zh-CN" altLang="en-US" sz="2400" b="1">
                <a:latin typeface="Arial" panose="020B0604020202020204" pitchFamily="34" charset="0"/>
                <a:ea typeface="宋体" panose="02010600030101010101" pitchFamily="2" charset="-122"/>
              </a:rPr>
              <a:t>层</a:t>
            </a:r>
            <a:endParaRPr lang="zh-CN" altLang="en-US" sz="2400" b="1">
              <a:latin typeface="Arial" panose="020B0604020202020204" pitchFamily="34" charset="0"/>
              <a:ea typeface="宋体" panose="02010600030101010101" pitchFamily="2" charset="-122"/>
            </a:endParaRPr>
          </a:p>
        </p:txBody>
      </p:sp>
      <p:sp>
        <p:nvSpPr>
          <p:cNvPr id="10" name="流程图: 磁盘 9"/>
          <p:cNvSpPr/>
          <p:nvPr/>
        </p:nvSpPr>
        <p:spPr bwMode="auto">
          <a:xfrm>
            <a:off x="8345489" y="1916114"/>
            <a:ext cx="1152525" cy="1081087"/>
          </a:xfrm>
          <a:prstGeom prst="flowChartMagneticDisk">
            <a:avLst/>
          </a:prstGeom>
          <a:solidFill>
            <a:schemeClr val="accent2">
              <a:lumMod val="40000"/>
              <a:lumOff val="60000"/>
            </a:schemeClr>
          </a:solidFill>
          <a:ln w="9525" cap="flat" cmpd="sng" algn="ctr">
            <a:solidFill>
              <a:srgbClr val="000000"/>
            </a:solidFill>
            <a:prstDash val="solid"/>
            <a:round/>
            <a:headEnd type="none" w="med" len="med"/>
            <a:tailEnd type="triangle" w="med" len="med"/>
          </a:ln>
          <a:effectLst/>
        </p:spPr>
        <p:txBody>
          <a:bodyPr/>
          <a:lstStyle/>
          <a:p>
            <a:pPr algn="ctr">
              <a:defRPr/>
            </a:pPr>
            <a:r>
              <a:rPr lang="zh-CN" altLang="en-US" sz="2000" b="1">
                <a:latin typeface="Arial" panose="020B0604020202020204" pitchFamily="34" charset="0"/>
                <a:ea typeface="宋体" panose="02010600030101010101" pitchFamily="2" charset="-122"/>
              </a:rPr>
              <a:t>数据库</a:t>
            </a:r>
            <a:endParaRPr lang="zh-CN" altLang="en-US" sz="2000" b="1">
              <a:latin typeface="Arial" panose="020B0604020202020204" pitchFamily="34" charset="0"/>
              <a:ea typeface="宋体" panose="02010600030101010101" pitchFamily="2" charset="-122"/>
            </a:endParaRPr>
          </a:p>
        </p:txBody>
      </p:sp>
      <p:pic>
        <p:nvPicPr>
          <p:cNvPr id="24584" name="Picture 3" descr="C:\Program Files\Microsoft Office\MEDIA\CAGCAT10\j0195384.wmf"/>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2063751" y="1978025"/>
            <a:ext cx="1014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左右箭头 10"/>
          <p:cNvSpPr/>
          <p:nvPr/>
        </p:nvSpPr>
        <p:spPr bwMode="auto">
          <a:xfrm>
            <a:off x="4749800" y="2387600"/>
            <a:ext cx="647700" cy="215900"/>
          </a:xfrm>
          <a:prstGeom prst="leftRightArrow">
            <a:avLst/>
          </a:prstGeom>
          <a:solidFill>
            <a:schemeClr val="accent2">
              <a:lumMod val="40000"/>
              <a:lumOff val="60000"/>
            </a:schemeClr>
          </a:solidFill>
          <a:ln w="9525" cap="flat" cmpd="sng" algn="ctr">
            <a:solidFill>
              <a:srgbClr val="000000"/>
            </a:solidFill>
            <a:prstDash val="solid"/>
            <a:round/>
            <a:headEnd type="none" w="med" len="med"/>
            <a:tailEnd type="triangle" w="med" len="med"/>
          </a:ln>
          <a:effectLst/>
        </p:spPr>
        <p:txBody>
          <a:bodyPr/>
          <a:lstStyle/>
          <a:p>
            <a:pPr>
              <a:defRPr/>
            </a:pPr>
            <a:endParaRPr lang="zh-CN" altLang="en-US">
              <a:latin typeface="Arial" panose="020B0604020202020204" pitchFamily="34" charset="0"/>
              <a:ea typeface="宋体" panose="02010600030101010101" pitchFamily="2" charset="-122"/>
            </a:endParaRPr>
          </a:p>
        </p:txBody>
      </p:sp>
      <p:sp>
        <p:nvSpPr>
          <p:cNvPr id="14" name="左右箭头 13"/>
          <p:cNvSpPr/>
          <p:nvPr/>
        </p:nvSpPr>
        <p:spPr bwMode="auto">
          <a:xfrm>
            <a:off x="6240463" y="2387600"/>
            <a:ext cx="647700" cy="215900"/>
          </a:xfrm>
          <a:prstGeom prst="leftRightArrow">
            <a:avLst/>
          </a:prstGeom>
          <a:solidFill>
            <a:schemeClr val="accent2">
              <a:lumMod val="40000"/>
              <a:lumOff val="60000"/>
            </a:schemeClr>
          </a:solidFill>
          <a:ln w="9525" cap="flat" cmpd="sng" algn="ctr">
            <a:solidFill>
              <a:srgbClr val="000000"/>
            </a:solidFill>
            <a:prstDash val="solid"/>
            <a:round/>
            <a:headEnd type="none" w="med" len="med"/>
            <a:tailEnd type="triangle" w="med" len="med"/>
          </a:ln>
          <a:effectLst/>
        </p:spPr>
        <p:txBody>
          <a:bodyPr/>
          <a:lstStyle/>
          <a:p>
            <a:pPr>
              <a:defRPr/>
            </a:pPr>
            <a:endParaRPr lang="zh-CN" altLang="en-US">
              <a:latin typeface="Arial" panose="020B0604020202020204" pitchFamily="34" charset="0"/>
              <a:ea typeface="宋体" panose="02010600030101010101" pitchFamily="2" charset="-122"/>
            </a:endParaRPr>
          </a:p>
        </p:txBody>
      </p:sp>
      <p:sp>
        <p:nvSpPr>
          <p:cNvPr id="15" name="左右箭头 14"/>
          <p:cNvSpPr/>
          <p:nvPr/>
        </p:nvSpPr>
        <p:spPr bwMode="auto">
          <a:xfrm>
            <a:off x="7646988" y="2379663"/>
            <a:ext cx="647700" cy="215900"/>
          </a:xfrm>
          <a:prstGeom prst="leftRightArrow">
            <a:avLst/>
          </a:prstGeom>
          <a:solidFill>
            <a:schemeClr val="accent2">
              <a:lumMod val="40000"/>
              <a:lumOff val="60000"/>
            </a:schemeClr>
          </a:solidFill>
          <a:ln w="9525" cap="flat" cmpd="sng" algn="ctr">
            <a:solidFill>
              <a:srgbClr val="000000"/>
            </a:solidFill>
            <a:prstDash val="solid"/>
            <a:round/>
            <a:headEnd type="none" w="med" len="med"/>
            <a:tailEnd type="triangle" w="med" len="med"/>
          </a:ln>
          <a:effectLst/>
        </p:spPr>
        <p:txBody>
          <a:bodyPr/>
          <a:lstStyle/>
          <a:p>
            <a:pPr>
              <a:defRPr/>
            </a:pPr>
            <a:endParaRPr lang="zh-CN" altLang="en-US">
              <a:latin typeface="Arial" panose="020B0604020202020204" pitchFamily="34" charset="0"/>
              <a:ea typeface="宋体" panose="02010600030101010101" pitchFamily="2" charset="-122"/>
            </a:endParaRPr>
          </a:p>
        </p:txBody>
      </p:sp>
      <p:sp>
        <p:nvSpPr>
          <p:cNvPr id="16" name="左右箭头 15"/>
          <p:cNvSpPr/>
          <p:nvPr/>
        </p:nvSpPr>
        <p:spPr bwMode="auto">
          <a:xfrm>
            <a:off x="3122613" y="2420938"/>
            <a:ext cx="647700" cy="215900"/>
          </a:xfrm>
          <a:prstGeom prst="leftRightArrow">
            <a:avLst/>
          </a:prstGeom>
          <a:solidFill>
            <a:schemeClr val="accent2">
              <a:lumMod val="40000"/>
              <a:lumOff val="60000"/>
            </a:schemeClr>
          </a:solidFill>
          <a:ln w="9525" cap="flat" cmpd="sng" algn="ctr">
            <a:solidFill>
              <a:srgbClr val="000000"/>
            </a:solidFill>
            <a:prstDash val="solid"/>
            <a:round/>
            <a:headEnd type="none" w="med" len="med"/>
            <a:tailEnd type="triangle" w="med" len="med"/>
          </a:ln>
          <a:effectLst/>
        </p:spPr>
        <p:txBody>
          <a:bodyPr/>
          <a:lstStyle/>
          <a:p>
            <a:pPr>
              <a:defRPr/>
            </a:pPr>
            <a:endParaRPr lang="zh-CN" altLang="en-US">
              <a:latin typeface="Arial" panose="020B0604020202020204" pitchFamily="34" charset="0"/>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举例：基于</a:t>
            </a:r>
            <a:r>
              <a:rPr lang="en-US" altLang="zh-CN" smtClean="0"/>
              <a:t>Web</a:t>
            </a:r>
            <a:r>
              <a:rPr lang="zh-CN" altLang="en-US" smtClean="0"/>
              <a:t>的在线考试系统的架构图</a:t>
            </a:r>
            <a:endParaRPr lang="zh-CN" altLang="en-US" smtClean="0"/>
          </a:p>
        </p:txBody>
      </p:sp>
      <p:pic>
        <p:nvPicPr>
          <p:cNvPr id="28675"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8750" y="1497014"/>
            <a:ext cx="9144000"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smtClean="0"/>
              <a:t>4) </a:t>
            </a:r>
            <a:r>
              <a:rPr lang="zh-CN" altLang="en-US" dirty="0" smtClean="0"/>
              <a:t>管道和过滤器（</a:t>
            </a:r>
            <a:r>
              <a:rPr lang="en-US" altLang="zh-CN" dirty="0" smtClean="0"/>
              <a:t>Pipes and Filters</a:t>
            </a:r>
            <a:r>
              <a:rPr lang="zh-CN" altLang="en-US" dirty="0" smtClean="0"/>
              <a:t>）</a:t>
            </a:r>
            <a:endParaRPr lang="zh-CN" altLang="en-US" dirty="0" smtClean="0"/>
          </a:p>
        </p:txBody>
      </p:sp>
      <p:sp>
        <p:nvSpPr>
          <p:cNvPr id="20483"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In this style, each component has a set of inputs and a set of outputs.</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A component reads streams of data on its inputs and produces streams of data on its output.</a:t>
            </a:r>
            <a:endParaRPr lang="en-US" altLang="zh-CN" sz="2800" dirty="0">
              <a:ea typeface="宋体" panose="02010600030101010101" pitchFamily="2" charset="-122"/>
            </a:endParaRPr>
          </a:p>
        </p:txBody>
      </p:sp>
      <p:sp>
        <p:nvSpPr>
          <p:cNvPr id="20484" name="Rectangle 4"/>
          <p:cNvSpPr>
            <a:spLocks noChangeArrowheads="1"/>
          </p:cNvSpPr>
          <p:nvPr/>
        </p:nvSpPr>
        <p:spPr bwMode="auto">
          <a:xfrm>
            <a:off x="2819400" y="46545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85" name="Rectangle 5"/>
          <p:cNvSpPr>
            <a:spLocks noChangeArrowheads="1"/>
          </p:cNvSpPr>
          <p:nvPr/>
        </p:nvSpPr>
        <p:spPr bwMode="auto">
          <a:xfrm>
            <a:off x="4800600" y="39687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86" name="Rectangle 6"/>
          <p:cNvSpPr>
            <a:spLocks noChangeArrowheads="1"/>
          </p:cNvSpPr>
          <p:nvPr/>
        </p:nvSpPr>
        <p:spPr bwMode="auto">
          <a:xfrm>
            <a:off x="4800600" y="50355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87" name="Rectangle 7"/>
          <p:cNvSpPr>
            <a:spLocks noChangeArrowheads="1"/>
          </p:cNvSpPr>
          <p:nvPr/>
        </p:nvSpPr>
        <p:spPr bwMode="auto">
          <a:xfrm>
            <a:off x="6781800" y="45783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88" name="Rectangle 8"/>
          <p:cNvSpPr>
            <a:spLocks noChangeArrowheads="1"/>
          </p:cNvSpPr>
          <p:nvPr/>
        </p:nvSpPr>
        <p:spPr bwMode="auto">
          <a:xfrm>
            <a:off x="8610600" y="45783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89" name="Rectangle 9"/>
          <p:cNvSpPr>
            <a:spLocks noChangeArrowheads="1"/>
          </p:cNvSpPr>
          <p:nvPr/>
        </p:nvSpPr>
        <p:spPr bwMode="auto">
          <a:xfrm>
            <a:off x="8610600" y="5416550"/>
            <a:ext cx="1219200" cy="609600"/>
          </a:xfrm>
          <a:prstGeom prst="rect">
            <a:avLst/>
          </a:prstGeom>
          <a:solidFill>
            <a:srgbClr val="EB7C11"/>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490" name="Line 10"/>
          <p:cNvSpPr>
            <a:spLocks noChangeShapeType="1"/>
          </p:cNvSpPr>
          <p:nvPr/>
        </p:nvSpPr>
        <p:spPr bwMode="auto">
          <a:xfrm>
            <a:off x="1752600" y="4959350"/>
            <a:ext cx="1066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1"/>
          <p:cNvSpPr>
            <a:spLocks noChangeShapeType="1"/>
          </p:cNvSpPr>
          <p:nvPr/>
        </p:nvSpPr>
        <p:spPr bwMode="auto">
          <a:xfrm>
            <a:off x="8001000" y="4730750"/>
            <a:ext cx="6096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2" name="Line 12"/>
          <p:cNvSpPr>
            <a:spLocks noChangeShapeType="1"/>
          </p:cNvSpPr>
          <p:nvPr/>
        </p:nvSpPr>
        <p:spPr bwMode="auto">
          <a:xfrm>
            <a:off x="8001000" y="4959350"/>
            <a:ext cx="6096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3" name="Freeform 13"/>
          <p:cNvSpPr/>
          <p:nvPr/>
        </p:nvSpPr>
        <p:spPr bwMode="auto">
          <a:xfrm>
            <a:off x="4038600" y="4349750"/>
            <a:ext cx="762000" cy="457200"/>
          </a:xfrm>
          <a:custGeom>
            <a:avLst/>
            <a:gdLst>
              <a:gd name="T0" fmla="*/ 0 w 480"/>
              <a:gd name="T1" fmla="*/ 2147483647 h 288"/>
              <a:gd name="T2" fmla="*/ 2147483647 w 480"/>
              <a:gd name="T3" fmla="*/ 2147483647 h 288"/>
              <a:gd name="T4" fmla="*/ 2147483647 w 480"/>
              <a:gd name="T5" fmla="*/ 0 h 288"/>
              <a:gd name="T6" fmla="*/ 2147483647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0" y="288"/>
                </a:moveTo>
                <a:lnTo>
                  <a:pt x="144" y="288"/>
                </a:lnTo>
                <a:lnTo>
                  <a:pt x="144" y="0"/>
                </a:lnTo>
                <a:lnTo>
                  <a:pt x="480" y="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4" name="Freeform 14"/>
          <p:cNvSpPr/>
          <p:nvPr/>
        </p:nvSpPr>
        <p:spPr bwMode="auto">
          <a:xfrm>
            <a:off x="4038600" y="5035550"/>
            <a:ext cx="762000" cy="304800"/>
          </a:xfrm>
          <a:custGeom>
            <a:avLst/>
            <a:gdLst>
              <a:gd name="T0" fmla="*/ 0 w 480"/>
              <a:gd name="T1" fmla="*/ 0 h 192"/>
              <a:gd name="T2" fmla="*/ 2147483647 w 480"/>
              <a:gd name="T3" fmla="*/ 0 h 192"/>
              <a:gd name="T4" fmla="*/ 2147483647 w 480"/>
              <a:gd name="T5" fmla="*/ 2147483647 h 192"/>
              <a:gd name="T6" fmla="*/ 2147483647 w 480"/>
              <a:gd name="T7" fmla="*/ 2147483647 h 192"/>
              <a:gd name="T8" fmla="*/ 0 60000 65536"/>
              <a:gd name="T9" fmla="*/ 0 60000 65536"/>
              <a:gd name="T10" fmla="*/ 0 60000 65536"/>
              <a:gd name="T11" fmla="*/ 0 60000 65536"/>
              <a:gd name="T12" fmla="*/ 0 w 480"/>
              <a:gd name="T13" fmla="*/ 0 h 192"/>
              <a:gd name="T14" fmla="*/ 480 w 480"/>
              <a:gd name="T15" fmla="*/ 192 h 192"/>
            </a:gdLst>
            <a:ahLst/>
            <a:cxnLst>
              <a:cxn ang="T8">
                <a:pos x="T0" y="T1"/>
              </a:cxn>
              <a:cxn ang="T9">
                <a:pos x="T2" y="T3"/>
              </a:cxn>
              <a:cxn ang="T10">
                <a:pos x="T4" y="T5"/>
              </a:cxn>
              <a:cxn ang="T11">
                <a:pos x="T6" y="T7"/>
              </a:cxn>
            </a:cxnLst>
            <a:rect l="T12" t="T13" r="T14" b="T15"/>
            <a:pathLst>
              <a:path w="480" h="192">
                <a:moveTo>
                  <a:pt x="0" y="0"/>
                </a:moveTo>
                <a:lnTo>
                  <a:pt x="144" y="0"/>
                </a:lnTo>
                <a:lnTo>
                  <a:pt x="144" y="192"/>
                </a:lnTo>
                <a:lnTo>
                  <a:pt x="480" y="192"/>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5" name="Freeform 15"/>
          <p:cNvSpPr/>
          <p:nvPr/>
        </p:nvSpPr>
        <p:spPr bwMode="auto">
          <a:xfrm>
            <a:off x="6019800" y="5035550"/>
            <a:ext cx="762000" cy="228600"/>
          </a:xfrm>
          <a:custGeom>
            <a:avLst/>
            <a:gdLst>
              <a:gd name="T0" fmla="*/ 0 w 480"/>
              <a:gd name="T1" fmla="*/ 2147483647 h 144"/>
              <a:gd name="T2" fmla="*/ 2147483647 w 480"/>
              <a:gd name="T3" fmla="*/ 2147483647 h 144"/>
              <a:gd name="T4" fmla="*/ 2147483647 w 480"/>
              <a:gd name="T5" fmla="*/ 0 h 144"/>
              <a:gd name="T6" fmla="*/ 2147483647 w 480"/>
              <a:gd name="T7" fmla="*/ 0 h 144"/>
              <a:gd name="T8" fmla="*/ 0 60000 65536"/>
              <a:gd name="T9" fmla="*/ 0 60000 65536"/>
              <a:gd name="T10" fmla="*/ 0 60000 65536"/>
              <a:gd name="T11" fmla="*/ 0 60000 65536"/>
              <a:gd name="T12" fmla="*/ 0 w 480"/>
              <a:gd name="T13" fmla="*/ 0 h 144"/>
              <a:gd name="T14" fmla="*/ 480 w 480"/>
              <a:gd name="T15" fmla="*/ 144 h 144"/>
            </a:gdLst>
            <a:ahLst/>
            <a:cxnLst>
              <a:cxn ang="T8">
                <a:pos x="T0" y="T1"/>
              </a:cxn>
              <a:cxn ang="T9">
                <a:pos x="T2" y="T3"/>
              </a:cxn>
              <a:cxn ang="T10">
                <a:pos x="T4" y="T5"/>
              </a:cxn>
              <a:cxn ang="T11">
                <a:pos x="T6" y="T7"/>
              </a:cxn>
            </a:cxnLst>
            <a:rect l="T12" t="T13" r="T14" b="T15"/>
            <a:pathLst>
              <a:path w="480" h="144">
                <a:moveTo>
                  <a:pt x="0" y="144"/>
                </a:moveTo>
                <a:lnTo>
                  <a:pt x="192" y="144"/>
                </a:lnTo>
                <a:lnTo>
                  <a:pt x="192" y="0"/>
                </a:lnTo>
                <a:lnTo>
                  <a:pt x="480" y="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6" name="Freeform 16"/>
          <p:cNvSpPr/>
          <p:nvPr/>
        </p:nvSpPr>
        <p:spPr bwMode="auto">
          <a:xfrm>
            <a:off x="6019800" y="4273550"/>
            <a:ext cx="762000" cy="457200"/>
          </a:xfrm>
          <a:custGeom>
            <a:avLst/>
            <a:gdLst>
              <a:gd name="T0" fmla="*/ 0 w 480"/>
              <a:gd name="T1" fmla="*/ 0 h 288"/>
              <a:gd name="T2" fmla="*/ 2147483647 w 480"/>
              <a:gd name="T3" fmla="*/ 0 h 288"/>
              <a:gd name="T4" fmla="*/ 2147483647 w 480"/>
              <a:gd name="T5" fmla="*/ 2147483647 h 288"/>
              <a:gd name="T6" fmla="*/ 2147483647 w 480"/>
              <a:gd name="T7" fmla="*/ 2147483647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0" y="0"/>
                </a:moveTo>
                <a:lnTo>
                  <a:pt x="240" y="0"/>
                </a:lnTo>
                <a:lnTo>
                  <a:pt x="240" y="288"/>
                </a:lnTo>
                <a:lnTo>
                  <a:pt x="480" y="288"/>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7" name="Line 17"/>
          <p:cNvSpPr>
            <a:spLocks noChangeShapeType="1"/>
          </p:cNvSpPr>
          <p:nvPr/>
        </p:nvSpPr>
        <p:spPr bwMode="auto">
          <a:xfrm>
            <a:off x="6019800" y="5492750"/>
            <a:ext cx="2590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8" name="Freeform 18"/>
          <p:cNvSpPr/>
          <p:nvPr/>
        </p:nvSpPr>
        <p:spPr bwMode="auto">
          <a:xfrm>
            <a:off x="4267200" y="5568950"/>
            <a:ext cx="5791200" cy="990600"/>
          </a:xfrm>
          <a:custGeom>
            <a:avLst/>
            <a:gdLst>
              <a:gd name="T0" fmla="*/ 2147483647 w 3648"/>
              <a:gd name="T1" fmla="*/ 2147483647 h 624"/>
              <a:gd name="T2" fmla="*/ 2147483647 w 3648"/>
              <a:gd name="T3" fmla="*/ 2147483647 h 624"/>
              <a:gd name="T4" fmla="*/ 2147483647 w 3648"/>
              <a:gd name="T5" fmla="*/ 2147483647 h 624"/>
              <a:gd name="T6" fmla="*/ 0 w 3648"/>
              <a:gd name="T7" fmla="*/ 2147483647 h 624"/>
              <a:gd name="T8" fmla="*/ 0 w 3648"/>
              <a:gd name="T9" fmla="*/ 0 h 624"/>
              <a:gd name="T10" fmla="*/ 2147483647 w 3648"/>
              <a:gd name="T11" fmla="*/ 0 h 624"/>
              <a:gd name="T12" fmla="*/ 0 60000 65536"/>
              <a:gd name="T13" fmla="*/ 0 60000 65536"/>
              <a:gd name="T14" fmla="*/ 0 60000 65536"/>
              <a:gd name="T15" fmla="*/ 0 60000 65536"/>
              <a:gd name="T16" fmla="*/ 0 60000 65536"/>
              <a:gd name="T17" fmla="*/ 0 60000 65536"/>
              <a:gd name="T18" fmla="*/ 0 w 3648"/>
              <a:gd name="T19" fmla="*/ 0 h 624"/>
              <a:gd name="T20" fmla="*/ 3648 w 3648"/>
              <a:gd name="T21" fmla="*/ 624 h 624"/>
            </a:gdLst>
            <a:ahLst/>
            <a:cxnLst>
              <a:cxn ang="T12">
                <a:pos x="T0" y="T1"/>
              </a:cxn>
              <a:cxn ang="T13">
                <a:pos x="T2" y="T3"/>
              </a:cxn>
              <a:cxn ang="T14">
                <a:pos x="T4" y="T5"/>
              </a:cxn>
              <a:cxn ang="T15">
                <a:pos x="T6" y="T7"/>
              </a:cxn>
              <a:cxn ang="T16">
                <a:pos x="T8" y="T9"/>
              </a:cxn>
              <a:cxn ang="T17">
                <a:pos x="T10" y="T11"/>
              </a:cxn>
            </a:cxnLst>
            <a:rect l="T18" t="T19" r="T20" b="T21"/>
            <a:pathLst>
              <a:path w="3648" h="624">
                <a:moveTo>
                  <a:pt x="3504" y="192"/>
                </a:moveTo>
                <a:lnTo>
                  <a:pt x="3648" y="192"/>
                </a:lnTo>
                <a:lnTo>
                  <a:pt x="3648" y="624"/>
                </a:lnTo>
                <a:lnTo>
                  <a:pt x="0" y="624"/>
                </a:lnTo>
                <a:lnTo>
                  <a:pt x="0" y="0"/>
                </a:lnTo>
                <a:lnTo>
                  <a:pt x="336" y="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9" name="Line 19"/>
          <p:cNvSpPr>
            <a:spLocks noChangeShapeType="1"/>
          </p:cNvSpPr>
          <p:nvPr/>
        </p:nvSpPr>
        <p:spPr bwMode="auto">
          <a:xfrm>
            <a:off x="9829800" y="5568950"/>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20"/>
          <p:cNvSpPr>
            <a:spLocks noChangeShapeType="1"/>
          </p:cNvSpPr>
          <p:nvPr/>
        </p:nvSpPr>
        <p:spPr bwMode="auto">
          <a:xfrm>
            <a:off x="9829800" y="4806950"/>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举例</a:t>
            </a:r>
            <a:endParaRPr lang="zh-CN" altLang="en-US" dirty="0" smtClean="0"/>
          </a:p>
        </p:txBody>
      </p:sp>
      <p:sp>
        <p:nvSpPr>
          <p:cNvPr id="21507" name="内容占位符 2"/>
          <p:cNvSpPr>
            <a:spLocks noGrp="1"/>
          </p:cNvSpPr>
          <p:nvPr>
            <p:ph idx="1"/>
          </p:nvPr>
        </p:nvSpPr>
        <p:spPr/>
        <p:txBody>
          <a:bodyPr/>
          <a:lstStyle/>
          <a:p>
            <a:r>
              <a:rPr lang="en-US" altLang="zh-CN" dirty="0" smtClean="0"/>
              <a:t>Linux</a:t>
            </a:r>
            <a:r>
              <a:rPr lang="zh-CN" altLang="zh-CN" dirty="0" smtClean="0"/>
              <a:t>的</a:t>
            </a:r>
            <a:r>
              <a:rPr lang="en-US" altLang="zh-CN" dirty="0" smtClean="0"/>
              <a:t>Shell</a:t>
            </a:r>
            <a:r>
              <a:rPr lang="zh-CN" altLang="zh-CN" dirty="0" smtClean="0"/>
              <a:t>程序可以看做是典型的管道与过滤器架构的例子</a:t>
            </a:r>
            <a:endParaRPr lang="en-US" altLang="zh-CN" dirty="0" smtClean="0"/>
          </a:p>
          <a:p>
            <a:r>
              <a:rPr lang="zh-CN" altLang="zh-CN" dirty="0" smtClean="0"/>
              <a:t>例如下面的</a:t>
            </a:r>
            <a:r>
              <a:rPr lang="en-US" altLang="zh-CN" dirty="0" smtClean="0"/>
              <a:t>Shell</a:t>
            </a:r>
            <a:r>
              <a:rPr lang="zh-CN" altLang="zh-CN" dirty="0" smtClean="0"/>
              <a:t>脚本：</a:t>
            </a:r>
            <a:endParaRPr lang="zh-CN" altLang="zh-CN" dirty="0" smtClean="0"/>
          </a:p>
          <a:p>
            <a:pPr marL="457200" lvl="1" indent="0" algn="ctr">
              <a:buNone/>
            </a:pPr>
            <a:r>
              <a:rPr lang="en-US" altLang="zh-CN" sz="2400" dirty="0" smtClean="0">
                <a:solidFill>
                  <a:srgbClr val="EB7C11"/>
                </a:solidFill>
              </a:rPr>
              <a:t>$cat </a:t>
            </a:r>
            <a:r>
              <a:rPr lang="en-US" altLang="zh-CN" sz="2400" dirty="0" err="1" smtClean="0">
                <a:solidFill>
                  <a:srgbClr val="EB7C11"/>
                </a:solidFill>
              </a:rPr>
              <a:t>TestResults</a:t>
            </a:r>
            <a:r>
              <a:rPr lang="en-US" altLang="zh-CN" sz="2400" dirty="0" smtClean="0">
                <a:solidFill>
                  <a:srgbClr val="EB7C11"/>
                </a:solidFill>
              </a:rPr>
              <a:t> | sort | grep Good</a:t>
            </a:r>
            <a:endParaRPr lang="en-US" altLang="zh-CN" sz="2400" dirty="0" smtClean="0">
              <a:solidFill>
                <a:srgbClr val="EB7C11"/>
              </a:solidFill>
            </a:endParaRPr>
          </a:p>
          <a:p>
            <a:pPr lvl="1"/>
            <a:endParaRPr lang="zh-CN" altLang="zh-CN" dirty="0" smtClean="0"/>
          </a:p>
          <a:p>
            <a:pPr marL="0" indent="0">
              <a:buNone/>
            </a:pPr>
            <a:r>
              <a:rPr lang="en-US" altLang="zh-CN" dirty="0" smtClean="0"/>
              <a:t>     </a:t>
            </a:r>
            <a:r>
              <a:rPr lang="zh-CN" altLang="zh-CN" dirty="0" smtClean="0"/>
              <a:t>会将</a:t>
            </a:r>
            <a:r>
              <a:rPr lang="en-US" altLang="zh-CN" dirty="0" err="1" smtClean="0"/>
              <a:t>TestResults</a:t>
            </a:r>
            <a:r>
              <a:rPr lang="zh-CN" altLang="zh-CN" dirty="0" smtClean="0"/>
              <a:t>文件的文本进行排序，然后找出其中包含单词</a:t>
            </a:r>
            <a:r>
              <a:rPr lang="en-US" altLang="zh-CN" dirty="0" smtClean="0"/>
              <a:t>Good</a:t>
            </a:r>
            <a:r>
              <a:rPr lang="zh-CN" altLang="zh-CN" dirty="0" smtClean="0"/>
              <a:t>的行，并显出在屏幕上。</a:t>
            </a:r>
            <a:r>
              <a:rPr lang="en-US" altLang="zh-CN" dirty="0" smtClean="0"/>
              <a:t>Shell</a:t>
            </a:r>
            <a:r>
              <a:rPr lang="zh-CN" altLang="zh-CN" dirty="0" smtClean="0"/>
              <a:t>命令</a:t>
            </a:r>
            <a:r>
              <a:rPr lang="en-US" altLang="zh-CN" dirty="0" smtClean="0"/>
              <a:t>cat</a:t>
            </a:r>
            <a:r>
              <a:rPr lang="zh-CN" altLang="zh-CN" dirty="0" smtClean="0"/>
              <a:t>、</a:t>
            </a:r>
            <a:r>
              <a:rPr lang="en-US" altLang="zh-CN" dirty="0" smtClean="0"/>
              <a:t>sort</a:t>
            </a:r>
            <a:r>
              <a:rPr lang="zh-CN" altLang="zh-CN" dirty="0" smtClean="0"/>
              <a:t>和</a:t>
            </a:r>
            <a:r>
              <a:rPr lang="en-US" altLang="zh-CN" dirty="0" smtClean="0"/>
              <a:t>grep</a:t>
            </a:r>
            <a:r>
              <a:rPr lang="zh-CN" altLang="zh-CN" dirty="0" smtClean="0"/>
              <a:t>依次执行，就构成了一个管道</a:t>
            </a:r>
            <a:r>
              <a:rPr lang="en-US" altLang="zh-CN" dirty="0" smtClean="0"/>
              <a:t>-</a:t>
            </a:r>
            <a:r>
              <a:rPr lang="zh-CN" altLang="zh-CN" dirty="0" smtClean="0"/>
              <a:t>过滤器架构。</a:t>
            </a:r>
            <a:endParaRPr lang="zh-CN" altLang="zh-CN" dirty="0" smtClean="0"/>
          </a:p>
          <a:p>
            <a:endParaRPr lang="zh-CN" altLang="en-US" dirty="0" smtClean="0"/>
          </a:p>
        </p:txBody>
      </p:sp>
      <p:graphicFrame>
        <p:nvGraphicFramePr>
          <p:cNvPr id="21508" name="Object 1"/>
          <p:cNvGraphicFramePr>
            <a:graphicFrameLocks noChangeAspect="1"/>
          </p:cNvGraphicFramePr>
          <p:nvPr/>
        </p:nvGraphicFramePr>
        <p:xfrm>
          <a:off x="1346200" y="5422900"/>
          <a:ext cx="8980488" cy="609600"/>
        </p:xfrm>
        <a:graphic>
          <a:graphicData uri="http://schemas.openxmlformats.org/presentationml/2006/ole">
            <mc:AlternateContent xmlns:mc="http://schemas.openxmlformats.org/markup-compatibility/2006">
              <mc:Choice xmlns:v="urn:schemas-microsoft-com:vml" Requires="v">
                <p:oleObj spid="_x0000_s27704" name="Visio" r:id="rId1" imgW="7810500" imgH="533400" progId="Visio.Drawing.11">
                  <p:embed/>
                </p:oleObj>
              </mc:Choice>
              <mc:Fallback>
                <p:oleObj name="Visio" r:id="rId1" imgW="7810500" imgH="533400" progId="Visio.Drawing.11">
                  <p:embed/>
                  <p:pic>
                    <p:nvPicPr>
                      <p:cNvPr id="0" name="图片 27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5422900"/>
                        <a:ext cx="8980488" cy="609600"/>
                      </a:xfrm>
                      <a:prstGeom prst="rect">
                        <a:avLst/>
                      </a:prstGeom>
                      <a:noFill/>
                      <a:ln>
                        <a:noFill/>
                      </a:ln>
                    </p:spPr>
                  </p:pic>
                </p:oleObj>
              </mc:Fallback>
            </mc:AlternateContent>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smtClean="0"/>
              <a:t>过程抽象</a:t>
            </a:r>
            <a:r>
              <a:rPr lang="en-US" altLang="zh-CN" smtClean="0"/>
              <a:t>Procedural Abstraction</a:t>
            </a:r>
            <a:endParaRPr lang="en-US" altLang="zh-CN" smtClean="0"/>
          </a:p>
        </p:txBody>
      </p:sp>
      <p:sp>
        <p:nvSpPr>
          <p:cNvPr id="46083" name="Line 3"/>
          <p:cNvSpPr>
            <a:spLocks noChangeShapeType="1"/>
          </p:cNvSpPr>
          <p:nvPr/>
        </p:nvSpPr>
        <p:spPr bwMode="auto">
          <a:xfrm flipV="1">
            <a:off x="4757420" y="4217180"/>
            <a:ext cx="952500" cy="889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4" name="Rectangle 4"/>
          <p:cNvSpPr>
            <a:spLocks noChangeArrowheads="1"/>
          </p:cNvSpPr>
          <p:nvPr/>
        </p:nvSpPr>
        <p:spPr bwMode="auto">
          <a:xfrm>
            <a:off x="2903220" y="2261380"/>
            <a:ext cx="1727200" cy="3505200"/>
          </a:xfrm>
          <a:prstGeom prst="rect">
            <a:avLst/>
          </a:prstGeom>
          <a:solidFill>
            <a:srgbClr val="3E1403"/>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85" name="Rectangle 5"/>
          <p:cNvSpPr>
            <a:spLocks noChangeArrowheads="1"/>
          </p:cNvSpPr>
          <p:nvPr/>
        </p:nvSpPr>
        <p:spPr bwMode="auto">
          <a:xfrm>
            <a:off x="2903220" y="2262968"/>
            <a:ext cx="1727200" cy="3503613"/>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86" name="Rectangle 6"/>
          <p:cNvSpPr>
            <a:spLocks noChangeArrowheads="1"/>
          </p:cNvSpPr>
          <p:nvPr/>
        </p:nvSpPr>
        <p:spPr bwMode="auto">
          <a:xfrm>
            <a:off x="3017520" y="2375680"/>
            <a:ext cx="14986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87" name="Rectangle 7"/>
          <p:cNvSpPr>
            <a:spLocks noChangeArrowheads="1"/>
          </p:cNvSpPr>
          <p:nvPr/>
        </p:nvSpPr>
        <p:spPr bwMode="auto">
          <a:xfrm>
            <a:off x="3017520" y="2377268"/>
            <a:ext cx="1498600" cy="3389313"/>
          </a:xfrm>
          <a:prstGeom prst="rect">
            <a:avLst/>
          </a:prstGeom>
          <a:solidFill>
            <a:schemeClr val="bg2"/>
          </a:solidFill>
          <a:ln w="25400">
            <a:solidFill>
              <a:srgbClr val="000000"/>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88" name="Freeform 8"/>
          <p:cNvSpPr/>
          <p:nvPr/>
        </p:nvSpPr>
        <p:spPr bwMode="auto">
          <a:xfrm>
            <a:off x="3030220" y="2388381"/>
            <a:ext cx="1398588" cy="3570287"/>
          </a:xfrm>
          <a:custGeom>
            <a:avLst/>
            <a:gdLst>
              <a:gd name="T0" fmla="*/ 0 w 881"/>
              <a:gd name="T1" fmla="*/ 0 h 1999"/>
              <a:gd name="T2" fmla="*/ 0 w 881"/>
              <a:gd name="T3" fmla="*/ 0 h 1999"/>
              <a:gd name="T4" fmla="*/ 2147483646 w 881"/>
              <a:gd name="T5" fmla="*/ 2147483646 h 1999"/>
              <a:gd name="T6" fmla="*/ 2147483646 w 881"/>
              <a:gd name="T7" fmla="*/ 2147483646 h 1999"/>
              <a:gd name="T8" fmla="*/ 0 w 881"/>
              <a:gd name="T9" fmla="*/ 2147483646 h 1999"/>
              <a:gd name="T10" fmla="*/ 0 w 881"/>
              <a:gd name="T11" fmla="*/ 0 h 1999"/>
              <a:gd name="T12" fmla="*/ 0 60000 65536"/>
              <a:gd name="T13" fmla="*/ 0 60000 65536"/>
              <a:gd name="T14" fmla="*/ 0 60000 65536"/>
              <a:gd name="T15" fmla="*/ 0 60000 65536"/>
              <a:gd name="T16" fmla="*/ 0 60000 65536"/>
              <a:gd name="T17" fmla="*/ 0 60000 65536"/>
              <a:gd name="T18" fmla="*/ 0 w 881"/>
              <a:gd name="T19" fmla="*/ 0 h 1999"/>
              <a:gd name="T20" fmla="*/ 881 w 881"/>
              <a:gd name="T21" fmla="*/ 1999 h 1999"/>
            </a:gdLst>
            <a:ahLst/>
            <a:cxnLst>
              <a:cxn ang="T12">
                <a:pos x="T0" y="T1"/>
              </a:cxn>
              <a:cxn ang="T13">
                <a:pos x="T2" y="T3"/>
              </a:cxn>
              <a:cxn ang="T14">
                <a:pos x="T4" y="T5"/>
              </a:cxn>
              <a:cxn ang="T15">
                <a:pos x="T6" y="T7"/>
              </a:cxn>
              <a:cxn ang="T16">
                <a:pos x="T8" y="T9"/>
              </a:cxn>
              <a:cxn ang="T17">
                <a:pos x="T10" y="T11"/>
              </a:cxn>
            </a:cxnLst>
            <a:rect l="T18" t="T19" r="T20" b="T21"/>
            <a:pathLst>
              <a:path w="881" h="1999">
                <a:moveTo>
                  <a:pt x="0" y="0"/>
                </a:moveTo>
                <a:lnTo>
                  <a:pt x="0" y="0"/>
                </a:lnTo>
                <a:lnTo>
                  <a:pt x="880" y="92"/>
                </a:lnTo>
                <a:lnTo>
                  <a:pt x="880" y="1998"/>
                </a:lnTo>
                <a:lnTo>
                  <a:pt x="0" y="1906"/>
                </a:lnTo>
                <a:lnTo>
                  <a:pt x="0" y="0"/>
                </a:lnTo>
              </a:path>
            </a:pathLst>
          </a:custGeom>
          <a:noFill/>
          <a:ln w="25400"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89" name="Freeform 9"/>
          <p:cNvSpPr/>
          <p:nvPr/>
        </p:nvSpPr>
        <p:spPr bwMode="auto">
          <a:xfrm>
            <a:off x="3017520" y="2375681"/>
            <a:ext cx="1398588" cy="3570287"/>
          </a:xfrm>
          <a:custGeom>
            <a:avLst/>
            <a:gdLst>
              <a:gd name="T0" fmla="*/ 0 w 881"/>
              <a:gd name="T1" fmla="*/ 0 h 1999"/>
              <a:gd name="T2" fmla="*/ 2147483646 w 881"/>
              <a:gd name="T3" fmla="*/ 2147483646 h 1999"/>
              <a:gd name="T4" fmla="*/ 2147483646 w 881"/>
              <a:gd name="T5" fmla="*/ 2147483646 h 1999"/>
              <a:gd name="T6" fmla="*/ 0 w 881"/>
              <a:gd name="T7" fmla="*/ 2147483646 h 1999"/>
              <a:gd name="T8" fmla="*/ 0 w 881"/>
              <a:gd name="T9" fmla="*/ 0 h 1999"/>
              <a:gd name="T10" fmla="*/ 0 60000 65536"/>
              <a:gd name="T11" fmla="*/ 0 60000 65536"/>
              <a:gd name="T12" fmla="*/ 0 60000 65536"/>
              <a:gd name="T13" fmla="*/ 0 60000 65536"/>
              <a:gd name="T14" fmla="*/ 0 60000 65536"/>
              <a:gd name="T15" fmla="*/ 0 w 881"/>
              <a:gd name="T16" fmla="*/ 0 h 1999"/>
              <a:gd name="T17" fmla="*/ 881 w 881"/>
              <a:gd name="T18" fmla="*/ 1999 h 1999"/>
            </a:gdLst>
            <a:ahLst/>
            <a:cxnLst>
              <a:cxn ang="T10">
                <a:pos x="T0" y="T1"/>
              </a:cxn>
              <a:cxn ang="T11">
                <a:pos x="T2" y="T3"/>
              </a:cxn>
              <a:cxn ang="T12">
                <a:pos x="T4" y="T5"/>
              </a:cxn>
              <a:cxn ang="T13">
                <a:pos x="T6" y="T7"/>
              </a:cxn>
              <a:cxn ang="T14">
                <a:pos x="T8" y="T9"/>
              </a:cxn>
            </a:cxnLst>
            <a:rect l="T15" t="T16" r="T17" b="T18"/>
            <a:pathLst>
              <a:path w="881" h="1999">
                <a:moveTo>
                  <a:pt x="0" y="0"/>
                </a:moveTo>
                <a:lnTo>
                  <a:pt x="880" y="92"/>
                </a:lnTo>
                <a:lnTo>
                  <a:pt x="880" y="1998"/>
                </a:lnTo>
                <a:lnTo>
                  <a:pt x="0" y="1906"/>
                </a:lnTo>
                <a:lnTo>
                  <a:pt x="0" y="0"/>
                </a:lnTo>
              </a:path>
            </a:pathLst>
          </a:custGeom>
          <a:solidFill>
            <a:srgbClr val="712000"/>
          </a:solidFill>
          <a:ln w="25400" cap="rnd">
            <a:solidFill>
              <a:srgbClr val="712000"/>
            </a:solidFill>
            <a:round/>
          </a:ln>
        </p:spPr>
        <p:txBody>
          <a:bodyPr/>
          <a:lstStyle/>
          <a:p>
            <a:endParaRPr lang="zh-CN" altLang="en-US"/>
          </a:p>
        </p:txBody>
      </p:sp>
      <p:sp>
        <p:nvSpPr>
          <p:cNvPr id="46090" name="Oval 10"/>
          <p:cNvSpPr>
            <a:spLocks noChangeArrowheads="1"/>
          </p:cNvSpPr>
          <p:nvPr/>
        </p:nvSpPr>
        <p:spPr bwMode="auto">
          <a:xfrm>
            <a:off x="4135120" y="4090180"/>
            <a:ext cx="127000" cy="127000"/>
          </a:xfrm>
          <a:prstGeom prst="ellipse">
            <a:avLst/>
          </a:prstGeom>
          <a:solidFill>
            <a:srgbClr val="000000"/>
          </a:solidFill>
          <a:ln>
            <a:noFill/>
          </a:ln>
          <a:extLst>
            <a:ext uri="{91240B29-F687-4F45-9708-019B960494DF}">
              <a14:hiddenLine xmlns:a14="http://schemas.microsoft.com/office/drawing/2010/main" w="127000">
                <a:solidFill>
                  <a:srgbClr val="000000"/>
                </a:solidFill>
                <a:rou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91" name="Oval 11"/>
          <p:cNvSpPr>
            <a:spLocks noChangeArrowheads="1"/>
          </p:cNvSpPr>
          <p:nvPr/>
        </p:nvSpPr>
        <p:spPr bwMode="auto">
          <a:xfrm>
            <a:off x="4135120" y="4091768"/>
            <a:ext cx="127000" cy="123825"/>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92" name="Rectangle 12"/>
          <p:cNvSpPr>
            <a:spLocks noChangeArrowheads="1"/>
          </p:cNvSpPr>
          <p:nvPr/>
        </p:nvSpPr>
        <p:spPr bwMode="auto">
          <a:xfrm>
            <a:off x="4185920" y="4204480"/>
            <a:ext cx="12700" cy="3048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93" name="Rectangle 13"/>
          <p:cNvSpPr>
            <a:spLocks noChangeArrowheads="1"/>
          </p:cNvSpPr>
          <p:nvPr/>
        </p:nvSpPr>
        <p:spPr bwMode="auto">
          <a:xfrm>
            <a:off x="4185920" y="4206068"/>
            <a:ext cx="12700" cy="303213"/>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94" name="Oval 14"/>
          <p:cNvSpPr>
            <a:spLocks noChangeArrowheads="1"/>
          </p:cNvSpPr>
          <p:nvPr/>
        </p:nvSpPr>
        <p:spPr bwMode="auto">
          <a:xfrm>
            <a:off x="3449320" y="2974168"/>
            <a:ext cx="254000" cy="620713"/>
          </a:xfrm>
          <a:prstGeom prst="ellipse">
            <a:avLst/>
          </a:prstGeom>
          <a:solidFill>
            <a:srgbClr val="790015"/>
          </a:solidFill>
          <a:ln w="25400">
            <a:solidFill>
              <a:schemeClr val="bg1"/>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095" name="Freeform 15"/>
          <p:cNvSpPr/>
          <p:nvPr/>
        </p:nvSpPr>
        <p:spPr bwMode="auto">
          <a:xfrm>
            <a:off x="3322320" y="3518681"/>
            <a:ext cx="458788" cy="1271587"/>
          </a:xfrm>
          <a:custGeom>
            <a:avLst/>
            <a:gdLst>
              <a:gd name="T0" fmla="*/ 0 w 289"/>
              <a:gd name="T1" fmla="*/ 0 h 712"/>
              <a:gd name="T2" fmla="*/ 2147483646 w 289"/>
              <a:gd name="T3" fmla="*/ 2147483646 h 712"/>
              <a:gd name="T4" fmla="*/ 2147483646 w 289"/>
              <a:gd name="T5" fmla="*/ 2147483646 h 712"/>
              <a:gd name="T6" fmla="*/ 2147483646 w 289"/>
              <a:gd name="T7" fmla="*/ 2147483646 h 712"/>
              <a:gd name="T8" fmla="*/ 0 w 289"/>
              <a:gd name="T9" fmla="*/ 0 h 712"/>
              <a:gd name="T10" fmla="*/ 0 60000 65536"/>
              <a:gd name="T11" fmla="*/ 0 60000 65536"/>
              <a:gd name="T12" fmla="*/ 0 60000 65536"/>
              <a:gd name="T13" fmla="*/ 0 60000 65536"/>
              <a:gd name="T14" fmla="*/ 0 60000 65536"/>
              <a:gd name="T15" fmla="*/ 0 w 289"/>
              <a:gd name="T16" fmla="*/ 0 h 712"/>
              <a:gd name="T17" fmla="*/ 289 w 289"/>
              <a:gd name="T18" fmla="*/ 712 h 712"/>
            </a:gdLst>
            <a:ahLst/>
            <a:cxnLst>
              <a:cxn ang="T10">
                <a:pos x="T0" y="T1"/>
              </a:cxn>
              <a:cxn ang="T11">
                <a:pos x="T2" y="T3"/>
              </a:cxn>
              <a:cxn ang="T12">
                <a:pos x="T4" y="T5"/>
              </a:cxn>
              <a:cxn ang="T13">
                <a:pos x="T6" y="T7"/>
              </a:cxn>
              <a:cxn ang="T14">
                <a:pos x="T8" y="T9"/>
              </a:cxn>
            </a:cxnLst>
            <a:rect l="T15" t="T16" r="T17" b="T18"/>
            <a:pathLst>
              <a:path w="289" h="712">
                <a:moveTo>
                  <a:pt x="0" y="0"/>
                </a:moveTo>
                <a:lnTo>
                  <a:pt x="288" y="114"/>
                </a:lnTo>
                <a:lnTo>
                  <a:pt x="224" y="711"/>
                </a:lnTo>
                <a:lnTo>
                  <a:pt x="48" y="611"/>
                </a:lnTo>
                <a:lnTo>
                  <a:pt x="0" y="0"/>
                </a:lnTo>
              </a:path>
            </a:pathLst>
          </a:custGeom>
          <a:solidFill>
            <a:srgbClr val="790015"/>
          </a:solidFill>
          <a:ln w="25400" cap="rnd">
            <a:solidFill>
              <a:schemeClr val="bg1"/>
            </a:solidFill>
            <a:round/>
          </a:ln>
        </p:spPr>
        <p:txBody>
          <a:bodyPr/>
          <a:lstStyle/>
          <a:p>
            <a:endParaRPr lang="zh-CN" altLang="en-US"/>
          </a:p>
        </p:txBody>
      </p:sp>
      <p:sp>
        <p:nvSpPr>
          <p:cNvPr id="46096" name="Line 16"/>
          <p:cNvSpPr>
            <a:spLocks noChangeShapeType="1"/>
          </p:cNvSpPr>
          <p:nvPr/>
        </p:nvSpPr>
        <p:spPr bwMode="auto">
          <a:xfrm>
            <a:off x="3779520" y="3748868"/>
            <a:ext cx="114300" cy="822325"/>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7" name="Line 17"/>
          <p:cNvSpPr>
            <a:spLocks noChangeShapeType="1"/>
          </p:cNvSpPr>
          <p:nvPr/>
        </p:nvSpPr>
        <p:spPr bwMode="auto">
          <a:xfrm flipV="1">
            <a:off x="3919220" y="4420380"/>
            <a:ext cx="254000" cy="165100"/>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Line 18"/>
          <p:cNvSpPr>
            <a:spLocks noChangeShapeType="1"/>
          </p:cNvSpPr>
          <p:nvPr/>
        </p:nvSpPr>
        <p:spPr bwMode="auto">
          <a:xfrm flipH="1">
            <a:off x="3131820" y="3545668"/>
            <a:ext cx="177800" cy="542925"/>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9" name="Line 19"/>
          <p:cNvSpPr>
            <a:spLocks noChangeShapeType="1"/>
          </p:cNvSpPr>
          <p:nvPr/>
        </p:nvSpPr>
        <p:spPr bwMode="auto">
          <a:xfrm>
            <a:off x="3144520" y="4117168"/>
            <a:ext cx="228600" cy="301625"/>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Line 20"/>
          <p:cNvSpPr>
            <a:spLocks noChangeShapeType="1"/>
          </p:cNvSpPr>
          <p:nvPr/>
        </p:nvSpPr>
        <p:spPr bwMode="auto">
          <a:xfrm>
            <a:off x="3677920" y="4802968"/>
            <a:ext cx="177800" cy="631825"/>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Line 21"/>
          <p:cNvSpPr>
            <a:spLocks noChangeShapeType="1"/>
          </p:cNvSpPr>
          <p:nvPr/>
        </p:nvSpPr>
        <p:spPr bwMode="auto">
          <a:xfrm flipH="1">
            <a:off x="3639820" y="5463368"/>
            <a:ext cx="228600" cy="720725"/>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Line 22"/>
          <p:cNvSpPr>
            <a:spLocks noChangeShapeType="1"/>
          </p:cNvSpPr>
          <p:nvPr/>
        </p:nvSpPr>
        <p:spPr bwMode="auto">
          <a:xfrm flipV="1">
            <a:off x="3639820" y="6147580"/>
            <a:ext cx="63500" cy="50800"/>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Line 23"/>
          <p:cNvSpPr>
            <a:spLocks noChangeShapeType="1"/>
          </p:cNvSpPr>
          <p:nvPr/>
        </p:nvSpPr>
        <p:spPr bwMode="auto">
          <a:xfrm>
            <a:off x="3398520" y="4625168"/>
            <a:ext cx="88900" cy="684213"/>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Line 24"/>
          <p:cNvSpPr>
            <a:spLocks noChangeShapeType="1"/>
          </p:cNvSpPr>
          <p:nvPr/>
        </p:nvSpPr>
        <p:spPr bwMode="auto">
          <a:xfrm flipH="1">
            <a:off x="3081020" y="5337956"/>
            <a:ext cx="419100" cy="630237"/>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Line 25"/>
          <p:cNvSpPr>
            <a:spLocks noChangeShapeType="1"/>
          </p:cNvSpPr>
          <p:nvPr/>
        </p:nvSpPr>
        <p:spPr bwMode="auto">
          <a:xfrm flipV="1">
            <a:off x="3093720" y="5957080"/>
            <a:ext cx="76200" cy="25400"/>
          </a:xfrm>
          <a:prstGeom prst="line">
            <a:avLst/>
          </a:prstGeom>
          <a:noFill/>
          <a:ln w="254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AutoShape 26"/>
          <p:cNvSpPr>
            <a:spLocks noChangeArrowheads="1"/>
          </p:cNvSpPr>
          <p:nvPr/>
        </p:nvSpPr>
        <p:spPr bwMode="auto">
          <a:xfrm>
            <a:off x="5887720" y="2172480"/>
            <a:ext cx="2768600" cy="2768600"/>
          </a:xfrm>
          <a:prstGeom prst="roundRect">
            <a:avLst>
              <a:gd name="adj" fmla="val 6616"/>
            </a:avLst>
          </a:prstGeom>
          <a:solidFill>
            <a:srgbClr val="FFFFFF"/>
          </a:solidFill>
          <a:ln w="12700">
            <a:solidFill>
              <a:schemeClr val="tx1"/>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107" name="AutoShape 27"/>
          <p:cNvSpPr>
            <a:spLocks noChangeArrowheads="1"/>
          </p:cNvSpPr>
          <p:nvPr/>
        </p:nvSpPr>
        <p:spPr bwMode="auto">
          <a:xfrm>
            <a:off x="5875020" y="2116917"/>
            <a:ext cx="2794000" cy="2794000"/>
          </a:xfrm>
          <a:prstGeom prst="roundRect">
            <a:avLst>
              <a:gd name="adj" fmla="val 7005"/>
            </a:avLst>
          </a:prstGeom>
          <a:solidFill>
            <a:schemeClr val="bg1">
              <a:lumMod val="95000"/>
            </a:schemeClr>
          </a:solidFill>
          <a:ln w="25400">
            <a:solidFill>
              <a:schemeClr val="tx1"/>
            </a:solidFill>
            <a:round/>
          </a:ln>
          <a:effectLst>
            <a:outerShdw dist="107763" dir="2700000" algn="ctr" rotWithShape="0">
              <a:schemeClr val="bg2"/>
            </a:outerShdw>
          </a:effectLst>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46108" name="Line 28"/>
          <p:cNvSpPr>
            <a:spLocks noChangeShapeType="1"/>
          </p:cNvSpPr>
          <p:nvPr/>
        </p:nvSpPr>
        <p:spPr bwMode="auto">
          <a:xfrm>
            <a:off x="5887720" y="2629680"/>
            <a:ext cx="27305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565" name="Rectangle 29"/>
          <p:cNvSpPr>
            <a:spLocks noChangeArrowheads="1"/>
          </p:cNvSpPr>
          <p:nvPr/>
        </p:nvSpPr>
        <p:spPr bwMode="auto">
          <a:xfrm>
            <a:off x="6076634" y="2142317"/>
            <a:ext cx="868827" cy="459100"/>
          </a:xfrm>
          <a:prstGeom prst="rect">
            <a:avLst/>
          </a:prstGeom>
          <a:noFill/>
          <a:ln w="25400">
            <a:noFill/>
            <a:miter lim="800000"/>
          </a:ln>
          <a:effectLst/>
        </p:spPr>
        <p:txBody>
          <a:bodyPr wrap="none" lIns="90487" tIns="44450" rIns="90487" bIns="44450">
            <a:spAutoFit/>
          </a:bodyPr>
          <a:lstStyle/>
          <a:p>
            <a:pPr>
              <a:defRPr/>
            </a:pPr>
            <a:r>
              <a:rPr lang="en-US" altLang="zh-CN" sz="2400">
                <a:solidFill>
                  <a:srgbClr val="AD278D"/>
                </a:solidFill>
                <a:effectLst>
                  <a:outerShdw blurRad="38100" dist="38100" dir="2700000" algn="tl">
                    <a:srgbClr val="FFFFFF"/>
                  </a:outerShdw>
                </a:effectLst>
                <a:latin typeface="Helvetica" pitchFamily="-128" charset="0"/>
                <a:ea typeface="宋体" panose="02010600030101010101" pitchFamily="2" charset="-122"/>
              </a:rPr>
              <a:t>open</a:t>
            </a:r>
            <a:endParaRPr lang="en-US" altLang="zh-CN" sz="2400">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46110" name="Line 30"/>
          <p:cNvSpPr>
            <a:spLocks noChangeShapeType="1"/>
          </p:cNvSpPr>
          <p:nvPr/>
        </p:nvSpPr>
        <p:spPr bwMode="auto">
          <a:xfrm flipH="1">
            <a:off x="5811520" y="4548968"/>
            <a:ext cx="939800" cy="962025"/>
          </a:xfrm>
          <a:prstGeom prst="line">
            <a:avLst/>
          </a:prstGeom>
          <a:noFill/>
          <a:ln w="25400">
            <a:solidFill>
              <a:srgbClr val="FF66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Rectangle 31"/>
          <p:cNvSpPr>
            <a:spLocks noChangeArrowheads="1"/>
          </p:cNvSpPr>
          <p:nvPr/>
        </p:nvSpPr>
        <p:spPr bwMode="auto">
          <a:xfrm>
            <a:off x="4870134" y="5457018"/>
            <a:ext cx="427039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800">
                <a:latin typeface="Helvetica" pitchFamily="-128" charset="0"/>
                <a:ea typeface="宋体" panose="02010600030101010101" pitchFamily="2" charset="-122"/>
              </a:rPr>
              <a:t>implemented with a "knowledge" of the  </a:t>
            </a:r>
            <a:endParaRPr lang="en-US" altLang="zh-CN" sz="1800">
              <a:latin typeface="Helvetica" pitchFamily="-128" charset="0"/>
              <a:ea typeface="宋体" panose="02010600030101010101" pitchFamily="2" charset="-122"/>
            </a:endParaRPr>
          </a:p>
        </p:txBody>
      </p:sp>
      <p:sp>
        <p:nvSpPr>
          <p:cNvPr id="46112" name="Rectangle 32"/>
          <p:cNvSpPr>
            <a:spLocks noChangeArrowheads="1"/>
          </p:cNvSpPr>
          <p:nvPr/>
        </p:nvSpPr>
        <p:spPr bwMode="auto">
          <a:xfrm>
            <a:off x="4882833" y="5749118"/>
            <a:ext cx="370934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800">
                <a:latin typeface="Helvetica" pitchFamily="-128" charset="0"/>
                <a:ea typeface="宋体" panose="02010600030101010101" pitchFamily="2" charset="-122"/>
              </a:rPr>
              <a:t>object that is associated with enter</a:t>
            </a:r>
            <a:endParaRPr lang="en-US" altLang="zh-CN" sz="1800">
              <a:latin typeface="Helvetica" pitchFamily="-128" charset="0"/>
              <a:ea typeface="宋体" panose="02010600030101010101" pitchFamily="2" charset="-122"/>
            </a:endParaRPr>
          </a:p>
        </p:txBody>
      </p:sp>
      <p:sp>
        <p:nvSpPr>
          <p:cNvPr id="833569" name="Rectangle 33"/>
          <p:cNvSpPr>
            <a:spLocks noChangeArrowheads="1"/>
          </p:cNvSpPr>
          <p:nvPr/>
        </p:nvSpPr>
        <p:spPr bwMode="auto">
          <a:xfrm>
            <a:off x="6381433" y="3056718"/>
            <a:ext cx="1760096" cy="366767"/>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details of enter </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833570" name="Rectangle 34"/>
          <p:cNvSpPr>
            <a:spLocks noChangeArrowheads="1"/>
          </p:cNvSpPr>
          <p:nvPr/>
        </p:nvSpPr>
        <p:spPr bwMode="auto">
          <a:xfrm>
            <a:off x="6381434" y="3285318"/>
            <a:ext cx="1131719" cy="366767"/>
          </a:xfrm>
          <a:prstGeom prst="rect">
            <a:avLst/>
          </a:prstGeom>
          <a:noFill/>
          <a:ln w="25400">
            <a:noFill/>
            <a:miter lim="800000"/>
          </a:ln>
          <a:effectLst/>
        </p:spPr>
        <p:txBody>
          <a:bodyPr wrap="none" lIns="90487" tIns="44450" rIns="90487" bIns="44450">
            <a:spAutoFit/>
          </a:bodyPr>
          <a:lstStyle/>
          <a:p>
            <a:pPr>
              <a:defRPr/>
            </a:pPr>
            <a:r>
              <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rPr>
              <a:t>algorithm</a:t>
            </a:r>
            <a:endParaRPr lang="en-US" altLang="zh-CN">
              <a:solidFill>
                <a:srgbClr val="AD278D"/>
              </a:solidFill>
              <a:effectLst>
                <a:outerShdw blurRad="38100" dist="38100" dir="2700000" algn="tl">
                  <a:srgbClr val="FFFFFF"/>
                </a:outerShdw>
              </a:effectLst>
              <a:latin typeface="Helvetica" pitchFamily="-128" charset="0"/>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endParaRPr lang="zh-CN" altLang="en-US"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407177" y="1642175"/>
            <a:ext cx="8001179" cy="5002565"/>
          </a:xfrm>
          <a:prstGeom prst="rect">
            <a:avLst/>
          </a:prstGeom>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smtClean="0"/>
              <a:t>）服务与微服务的架构风格</a:t>
            </a:r>
            <a:endParaRPr lang="zh-CN" altLang="en-US" dirty="0"/>
          </a:p>
        </p:txBody>
      </p:sp>
      <p:sp>
        <p:nvSpPr>
          <p:cNvPr id="3" name="内容占位符 2"/>
          <p:cNvSpPr>
            <a:spLocks noGrp="1"/>
          </p:cNvSpPr>
          <p:nvPr>
            <p:ph idx="1"/>
          </p:nvPr>
        </p:nvSpPr>
        <p:spPr>
          <a:xfrm>
            <a:off x="2157241" y="1288928"/>
            <a:ext cx="2694046" cy="792311"/>
          </a:xfrm>
        </p:spPr>
        <p:txBody>
          <a:bodyPr/>
          <a:lstStyle/>
          <a:p>
            <a:pPr marL="0" indent="0">
              <a:buNone/>
            </a:pPr>
            <a:r>
              <a:rPr lang="zh-CN" altLang="en-US" dirty="0">
                <a:solidFill>
                  <a:srgbClr val="EB7C11"/>
                </a:solidFill>
              </a:rPr>
              <a:t>服务架构风格</a:t>
            </a:r>
            <a:endParaRPr lang="en-US" altLang="zh-CN" dirty="0">
              <a:solidFill>
                <a:srgbClr val="EB7C11"/>
              </a:solidFill>
            </a:endParaRPr>
          </a:p>
        </p:txBody>
      </p:sp>
      <p:pic>
        <p:nvPicPr>
          <p:cNvPr id="4" name="Picture 205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1283" y="2132857"/>
            <a:ext cx="5040560" cy="3559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p:nvPr/>
        </p:nvSpPr>
        <p:spPr>
          <a:xfrm>
            <a:off x="6822743" y="2308182"/>
            <a:ext cx="5304299" cy="3209137"/>
          </a:xfrm>
          <a:prstGeom prst="rect">
            <a:avLst/>
          </a:prstGeom>
        </p:spPr>
        <p:txBody>
          <a:bodyPr/>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a:lnSpc>
                <a:spcPct val="150000"/>
              </a:lnSpc>
              <a:buClr>
                <a:srgbClr val="92D050"/>
              </a:buClr>
            </a:pPr>
            <a:r>
              <a:rPr lang="zh-CN" altLang="en-US" sz="2400" kern="0" dirty="0">
                <a:solidFill>
                  <a:schemeClr val="tx1"/>
                </a:solidFill>
                <a:latin typeface="+mn-ea"/>
              </a:rPr>
              <a:t>服务的抽象性（基于接口的编程）</a:t>
            </a:r>
            <a:endParaRPr lang="zh-CN" altLang="en-US" sz="2400" kern="0" dirty="0">
              <a:solidFill>
                <a:schemeClr val="tx1"/>
              </a:solidFill>
              <a:latin typeface="+mn-ea"/>
            </a:endParaRPr>
          </a:p>
          <a:p>
            <a:pPr>
              <a:lnSpc>
                <a:spcPct val="150000"/>
              </a:lnSpc>
              <a:buClr>
                <a:srgbClr val="92D050"/>
              </a:buClr>
            </a:pPr>
            <a:r>
              <a:rPr lang="zh-CN" altLang="en-US" sz="2400" kern="0" dirty="0">
                <a:solidFill>
                  <a:schemeClr val="tx1"/>
                </a:solidFill>
                <a:latin typeface="+mn-ea"/>
              </a:rPr>
              <a:t>服务的自治性（实现分布式应用）</a:t>
            </a:r>
            <a:endParaRPr lang="zh-CN" altLang="en-US" sz="2400" kern="0" dirty="0">
              <a:solidFill>
                <a:schemeClr val="tx1"/>
              </a:solidFill>
              <a:latin typeface="+mn-ea"/>
            </a:endParaRPr>
          </a:p>
          <a:p>
            <a:pPr>
              <a:lnSpc>
                <a:spcPct val="150000"/>
              </a:lnSpc>
              <a:buClr>
                <a:srgbClr val="92D050"/>
              </a:buClr>
            </a:pPr>
            <a:r>
              <a:rPr lang="zh-CN" altLang="en-US" sz="2400" kern="0" dirty="0">
                <a:solidFill>
                  <a:schemeClr val="tx1"/>
                </a:solidFill>
                <a:latin typeface="+mn-ea"/>
              </a:rPr>
              <a:t>服务间的松耦合式绑定，基于消息进行通信</a:t>
            </a:r>
            <a:endParaRPr lang="zh-CN" altLang="en-US" sz="2400" kern="0" dirty="0">
              <a:solidFill>
                <a:schemeClr val="tx1"/>
              </a:solidFill>
              <a:latin typeface="+mn-ea"/>
              <a:sym typeface="Lucida Sans Unicode" panose="020B0602030504020204" pitchFamily="34" charset="0"/>
            </a:endParaRPr>
          </a:p>
          <a:p>
            <a:pPr>
              <a:lnSpc>
                <a:spcPct val="150000"/>
              </a:lnSpc>
              <a:buClr>
                <a:srgbClr val="92D050"/>
              </a:buClr>
            </a:pPr>
            <a:r>
              <a:rPr lang="zh-CN" altLang="en-US" sz="2400" kern="0" dirty="0">
                <a:solidFill>
                  <a:schemeClr val="tx1"/>
                </a:solidFill>
                <a:latin typeface="+mn-ea"/>
                <a:sym typeface="Arial" panose="020B0604020202020204" pitchFamily="34" charset="0"/>
              </a:rPr>
              <a:t>服务的粗粒度</a:t>
            </a:r>
            <a:endParaRPr lang="en-US" altLang="zh-CN" sz="2400" kern="0" dirty="0">
              <a:solidFill>
                <a:schemeClr val="tx1"/>
              </a:solidFill>
              <a:latin typeface="+mn-ea"/>
              <a:sym typeface="Arial" panose="020B0604020202020204" pitchFamily="34" charset="0"/>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服务的注册、发现和调用</a:t>
            </a:r>
            <a:endParaRPr lang="zh-CN" altLang="en-US" dirty="0"/>
          </a:p>
        </p:txBody>
      </p:sp>
      <p:sp>
        <p:nvSpPr>
          <p:cNvPr id="5" name="AutoShape 2" descr="https://upload-images.jianshu.io/upload_images/7584230-878e10904e206df0.png?imageMogr2/auto-orient/strip|imageView2/2/w/750/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1"/>
          <a:stretch>
            <a:fillRect/>
          </a:stretch>
        </p:blipFill>
        <p:spPr>
          <a:xfrm>
            <a:off x="2180553" y="1608982"/>
            <a:ext cx="8004895" cy="4610227"/>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SOA</a:t>
            </a:r>
            <a:r>
              <a:rPr lang="zh-CN" altLang="en-US" dirty="0" smtClean="0"/>
              <a:t>的</a:t>
            </a:r>
            <a:r>
              <a:rPr lang="en-US" altLang="zh-CN" dirty="0" smtClean="0"/>
              <a:t>C/S</a:t>
            </a:r>
            <a:r>
              <a:rPr lang="zh-CN" altLang="en-US" dirty="0" smtClean="0"/>
              <a:t>系统的典型架构</a:t>
            </a:r>
            <a:endParaRPr lang="zh-CN" altLang="en-US" dirty="0"/>
          </a:p>
        </p:txBody>
      </p:sp>
      <p:pic>
        <p:nvPicPr>
          <p:cNvPr id="4" name="图片 3"/>
          <p:cNvPicPr>
            <a:picLocks noChangeAspect="1"/>
          </p:cNvPicPr>
          <p:nvPr/>
        </p:nvPicPr>
        <p:blipFill>
          <a:blip r:embed="rId1"/>
          <a:stretch>
            <a:fillRect/>
          </a:stretch>
        </p:blipFill>
        <p:spPr>
          <a:xfrm>
            <a:off x="3050653" y="1186038"/>
            <a:ext cx="6264696" cy="5493474"/>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举例（政务信息资源与共享交换平台）</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3505" y="1052737"/>
            <a:ext cx="8352928" cy="5395991"/>
          </a:xfrm>
          <a:prstGeom prst="rect">
            <a:avLst/>
          </a:prstGeom>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微服务架构风格</a:t>
            </a:r>
            <a:endParaRPr lang="zh-CN" altLang="en-US" dirty="0"/>
          </a:p>
        </p:txBody>
      </p:sp>
      <p:sp>
        <p:nvSpPr>
          <p:cNvPr id="3" name="内容占位符 2"/>
          <p:cNvSpPr>
            <a:spLocks noGrp="1"/>
          </p:cNvSpPr>
          <p:nvPr>
            <p:ph idx="1"/>
          </p:nvPr>
        </p:nvSpPr>
        <p:spPr/>
        <p:txBody>
          <a:bodyPr/>
          <a:lstStyle/>
          <a:p>
            <a:r>
              <a:rPr lang="zh-CN" altLang="en-US" b="1" dirty="0" smtClean="0">
                <a:solidFill>
                  <a:srgbClr val="EB7C11"/>
                </a:solidFill>
              </a:rPr>
              <a:t>微服务架构风格</a:t>
            </a:r>
            <a:r>
              <a:rPr lang="zh-CN" altLang="en-US" dirty="0" smtClean="0"/>
              <a:t>是一种使用一套小服务来开发单个应用的方式途径，每个服务运行在自己的进程中，通过轻量的通讯机制联系，经常是基于</a:t>
            </a:r>
            <a:r>
              <a:rPr lang="en-US" altLang="zh-CN" dirty="0" smtClean="0"/>
              <a:t>HTTP</a:t>
            </a:r>
            <a:r>
              <a:rPr lang="zh-CN" altLang="en-US" dirty="0" smtClean="0"/>
              <a:t>资源</a:t>
            </a:r>
            <a:r>
              <a:rPr lang="en-US" altLang="zh-CN" dirty="0" smtClean="0"/>
              <a:t>API</a:t>
            </a:r>
            <a:r>
              <a:rPr lang="zh-CN" altLang="en-US" dirty="0" smtClean="0"/>
              <a:t>，这些服务基于业务能力构建，能够通过自动化部署方式独立部署，这些服务自己有一些小型集中化管理，可以是使用不同的编程语言编写。</a:t>
            </a:r>
            <a:endParaRPr lang="en-US" altLang="zh-CN" dirty="0" smtClean="0"/>
          </a:p>
          <a:p>
            <a:pPr marL="0" indent="0">
              <a:buNone/>
            </a:pPr>
            <a:endParaRPr lang="en-US" altLang="zh-CN" dirty="0" smtClean="0"/>
          </a:p>
          <a:p>
            <a:r>
              <a:rPr lang="zh-CN" altLang="en-US" dirty="0" smtClean="0"/>
              <a:t>和</a:t>
            </a:r>
            <a:r>
              <a:rPr lang="en-US" altLang="zh-CN" dirty="0" smtClean="0"/>
              <a:t>SOA</a:t>
            </a:r>
            <a:r>
              <a:rPr lang="zh-CN" altLang="en-US" dirty="0" smtClean="0"/>
              <a:t>不同：</a:t>
            </a:r>
            <a:r>
              <a:rPr lang="en-US" altLang="zh-CN" dirty="0" smtClean="0"/>
              <a:t>SOA</a:t>
            </a:r>
            <a:r>
              <a:rPr lang="zh-CN" altLang="en-US" dirty="0" smtClean="0"/>
              <a:t>倡导粗粒度服务，而它是</a:t>
            </a:r>
            <a:r>
              <a:rPr lang="zh-CN" altLang="en-US" dirty="0" smtClean="0">
                <a:solidFill>
                  <a:srgbClr val="EB7C1F"/>
                </a:solidFill>
              </a:rPr>
              <a:t>细粒度服务</a:t>
            </a:r>
            <a:r>
              <a:rPr lang="zh-CN" altLang="en-US" dirty="0" smtClean="0"/>
              <a:t>。同时，微服务采用“智能终端和哑管道”，它们拥有自己的领域逻辑，以类似</a:t>
            </a:r>
            <a:r>
              <a:rPr lang="en-US" altLang="zh-CN" dirty="0" smtClean="0"/>
              <a:t>Unix</a:t>
            </a:r>
            <a:r>
              <a:rPr lang="zh-CN" altLang="en-US" dirty="0" smtClean="0"/>
              <a:t>管道过滤方式运行，接受到一个请求，使用相应的逻辑，产生一个响应，这些都可以使用</a:t>
            </a:r>
            <a:r>
              <a:rPr lang="en-US" altLang="zh-CN" dirty="0" smtClean="0">
                <a:solidFill>
                  <a:srgbClr val="EB7C1F"/>
                </a:solidFill>
              </a:rPr>
              <a:t>RESTful</a:t>
            </a:r>
            <a:r>
              <a:rPr lang="zh-CN" altLang="en-US" dirty="0" smtClean="0"/>
              <a:t>方式编排，而不是使用复杂的协议如</a:t>
            </a:r>
            <a:r>
              <a:rPr lang="en-US" altLang="zh-CN" dirty="0" smtClean="0"/>
              <a:t>WS-Choreography </a:t>
            </a:r>
            <a:r>
              <a:rPr lang="zh-CN" altLang="en-US" dirty="0" smtClean="0"/>
              <a:t>或 </a:t>
            </a:r>
            <a:r>
              <a:rPr lang="en-US" altLang="zh-CN" dirty="0" smtClean="0"/>
              <a:t>BPEL</a:t>
            </a:r>
            <a:r>
              <a:rPr lang="zh-CN" altLang="en-US" dirty="0" smtClean="0"/>
              <a:t>或</a:t>
            </a:r>
            <a:r>
              <a:rPr lang="en-US" altLang="zh-CN" dirty="0" smtClean="0"/>
              <a:t>ESB</a:t>
            </a:r>
            <a:r>
              <a:rPr lang="zh-CN" altLang="en-US" dirty="0" smtClean="0"/>
              <a:t>指挥控制。</a:t>
            </a:r>
            <a:endParaRPr lang="en-US" altLang="zh-CN"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Monolithic application Vs. </a:t>
            </a:r>
            <a:r>
              <a:rPr lang="en-US" altLang="zh-CN" b="1" dirty="0" err="1"/>
              <a:t>M</a:t>
            </a:r>
            <a:r>
              <a:rPr lang="en-US" altLang="zh-CN" b="1" dirty="0" err="1" smtClean="0"/>
              <a:t>icroservices</a:t>
            </a:r>
            <a:r>
              <a:rPr lang="en-US" altLang="zh-CN" b="1" dirty="0" smtClean="0"/>
              <a:t> </a:t>
            </a:r>
            <a:endParaRPr lang="zh-CN" altLang="en-US" dirty="0"/>
          </a:p>
        </p:txBody>
      </p:sp>
      <p:pic>
        <p:nvPicPr>
          <p:cNvPr id="103426" name="Picture 2" descr="image_1c3fajgaov1dbt7132p1tu7jkc29.png-99.7kB"/>
          <p:cNvPicPr>
            <a:picLocks noChangeAspect="1" noChangeArrowheads="1"/>
          </p:cNvPicPr>
          <p:nvPr/>
        </p:nvPicPr>
        <p:blipFill rotWithShape="1">
          <a:blip r:embed="rId1">
            <a:extLst>
              <a:ext uri="{28A0092B-C50C-407E-A947-70E740481C1C}">
                <a14:useLocalDpi xmlns:a14="http://schemas.microsoft.com/office/drawing/2010/main" val="0"/>
              </a:ext>
            </a:extLst>
          </a:blip>
          <a:srcRect t="2815" b="2815"/>
          <a:stretch>
            <a:fillRect/>
          </a:stretch>
        </p:blipFill>
        <p:spPr bwMode="auto">
          <a:xfrm>
            <a:off x="2147977" y="1271719"/>
            <a:ext cx="8367119" cy="5436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容器</a:t>
            </a:r>
            <a:endParaRPr lang="zh-CN" altLang="en-US" dirty="0"/>
          </a:p>
        </p:txBody>
      </p:sp>
      <p:sp>
        <p:nvSpPr>
          <p:cNvPr id="3" name="内容占位符 2"/>
          <p:cNvSpPr>
            <a:spLocks noGrp="1"/>
          </p:cNvSpPr>
          <p:nvPr>
            <p:ph idx="1"/>
          </p:nvPr>
        </p:nvSpPr>
        <p:spPr>
          <a:xfrm>
            <a:off x="612001" y="1324883"/>
            <a:ext cx="7100438" cy="5288241"/>
          </a:xfrm>
        </p:spPr>
        <p:txBody>
          <a:bodyPr/>
          <a:lstStyle/>
          <a:p>
            <a:r>
              <a:rPr lang="zh-CN" altLang="en-US" dirty="0" smtClean="0"/>
              <a:t>微服务的管理问题：</a:t>
            </a:r>
            <a:endParaRPr lang="en-US" altLang="zh-CN" dirty="0" smtClean="0"/>
          </a:p>
          <a:p>
            <a:pPr lvl="1">
              <a:spcAft>
                <a:spcPts val="0"/>
              </a:spcAft>
            </a:pPr>
            <a:r>
              <a:rPr lang="zh-CN" altLang="en-US" sz="2000" dirty="0" smtClean="0"/>
              <a:t>因为服务通常部署在多个主机上，很难持续跟踪指定服务究竟运行在某台主机上。</a:t>
            </a:r>
            <a:endParaRPr lang="en-US" altLang="zh-CN" sz="2000" dirty="0" smtClean="0"/>
          </a:p>
          <a:p>
            <a:pPr lvl="1">
              <a:spcAft>
                <a:spcPts val="0"/>
              </a:spcAft>
            </a:pPr>
            <a:r>
              <a:rPr lang="zh-CN" altLang="en-US" sz="2000" dirty="0" smtClean="0"/>
              <a:t>因为微服务架构使用的主机容量往往小于</a:t>
            </a:r>
            <a:r>
              <a:rPr lang="en-US" altLang="zh-CN" sz="2000" dirty="0" smtClean="0"/>
              <a:t>Monolithic</a:t>
            </a:r>
            <a:r>
              <a:rPr lang="zh-CN" altLang="en-US" sz="2000" dirty="0" smtClean="0"/>
              <a:t>架构，随着微服务架构不停的横向扩展，主机数量将以一个非常恐怖的速度增长。</a:t>
            </a:r>
            <a:endParaRPr lang="en-US" altLang="zh-CN" sz="2000" dirty="0" smtClean="0"/>
          </a:p>
          <a:p>
            <a:r>
              <a:rPr lang="zh-CN" altLang="en-US" dirty="0" smtClean="0"/>
              <a:t>解决方案：容器</a:t>
            </a:r>
            <a:endParaRPr lang="en-US" altLang="zh-CN" dirty="0" smtClean="0"/>
          </a:p>
          <a:p>
            <a:pPr lvl="1">
              <a:spcAft>
                <a:spcPts val="0"/>
              </a:spcAft>
            </a:pPr>
            <a:r>
              <a:rPr lang="zh-CN" altLang="en-US" sz="2000" dirty="0" smtClean="0"/>
              <a:t>不同容器共享相同的内核，容器的共享和发布非常简单</a:t>
            </a:r>
            <a:endParaRPr lang="en-US" altLang="zh-CN" sz="2000" dirty="0" smtClean="0"/>
          </a:p>
          <a:p>
            <a:pPr lvl="1">
              <a:spcAft>
                <a:spcPts val="0"/>
              </a:spcAft>
            </a:pPr>
            <a:r>
              <a:rPr lang="zh-CN" altLang="en-US" sz="2000" dirty="0" smtClean="0"/>
              <a:t>容器之间进行了完全的隔离，简易了不同语言开发的微服务代码部署</a:t>
            </a:r>
            <a:endParaRPr lang="en-US" altLang="zh-CN" sz="2000" dirty="0" smtClean="0"/>
          </a:p>
          <a:p>
            <a:pPr lvl="1">
              <a:spcAft>
                <a:spcPts val="0"/>
              </a:spcAft>
            </a:pPr>
            <a:r>
              <a:rPr lang="zh-CN" altLang="en-US" sz="2000" dirty="0"/>
              <a:t>目前最流行的容器实现</a:t>
            </a:r>
            <a:r>
              <a:rPr lang="zh-CN" altLang="en-US" sz="2000" dirty="0" smtClean="0"/>
              <a:t>是</a:t>
            </a:r>
            <a:r>
              <a:rPr lang="en-US" altLang="zh-CN" sz="2000" dirty="0" smtClean="0"/>
              <a:t> Docker</a:t>
            </a:r>
            <a:endParaRPr lang="en-US" altLang="zh-CN" sz="2000" dirty="0" smtClean="0"/>
          </a:p>
          <a:p>
            <a:pPr lvl="1">
              <a:spcAft>
                <a:spcPts val="0"/>
              </a:spcAft>
            </a:pPr>
            <a:r>
              <a:rPr lang="en-US" altLang="zh-CN" sz="2000" dirty="0"/>
              <a:t>Docker</a:t>
            </a:r>
            <a:r>
              <a:rPr lang="zh-CN" altLang="en-US" sz="2000" dirty="0"/>
              <a:t>编排和集群管理</a:t>
            </a:r>
            <a:r>
              <a:rPr lang="zh-CN" altLang="en-US" sz="2000" dirty="0" smtClean="0"/>
              <a:t>工具：</a:t>
            </a:r>
            <a:r>
              <a:rPr lang="en-US" altLang="zh-CN" sz="2000" dirty="0" smtClean="0"/>
              <a:t>Kubernetes</a:t>
            </a:r>
            <a:r>
              <a:rPr lang="zh-CN" altLang="en-US" sz="2000" dirty="0" smtClean="0"/>
              <a:t>等</a:t>
            </a:r>
            <a:endParaRPr lang="zh-CN" altLang="en-US" sz="2000" dirty="0"/>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712439" y="1703943"/>
            <a:ext cx="4400093" cy="4530120"/>
          </a:xfrm>
          <a:prstGeom prst="rect">
            <a:avLst/>
          </a:prstGeom>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举例（网易云）</a:t>
            </a:r>
            <a:endParaRPr lang="zh-CN" altLang="en-US" dirty="0"/>
          </a:p>
        </p:txBody>
      </p:sp>
      <p:pic>
        <p:nvPicPr>
          <p:cNvPr id="11" name="图片 10"/>
          <p:cNvPicPr>
            <a:picLocks noChangeAspect="1"/>
          </p:cNvPicPr>
          <p:nvPr/>
        </p:nvPicPr>
        <p:blipFill>
          <a:blip r:embed="rId1"/>
          <a:stretch>
            <a:fillRect/>
          </a:stretch>
        </p:blipFill>
        <p:spPr>
          <a:xfrm>
            <a:off x="2319549" y="814594"/>
            <a:ext cx="7560840" cy="6014305"/>
          </a:xfrm>
          <a:prstGeom prst="rect">
            <a:avLst/>
          </a:prstGeom>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t>6) </a:t>
            </a:r>
            <a:r>
              <a:rPr lang="zh-CN" altLang="en-US" smtClean="0"/>
              <a:t>仓库风格</a:t>
            </a:r>
            <a:endParaRPr lang="zh-CN" altLang="en-US" dirty="0" smtClean="0"/>
          </a:p>
        </p:txBody>
      </p:sp>
      <p:sp>
        <p:nvSpPr>
          <p:cNvPr id="25603" name="内容占位符 2"/>
          <p:cNvSpPr>
            <a:spLocks noGrp="1"/>
          </p:cNvSpPr>
          <p:nvPr>
            <p:ph idx="1"/>
          </p:nvPr>
        </p:nvSpPr>
        <p:spPr/>
        <p:txBody>
          <a:bodyPr/>
          <a:lstStyle/>
          <a:p>
            <a:r>
              <a:rPr lang="zh-CN" altLang="en-US" dirty="0" smtClean="0"/>
              <a:t>仓库风格是以数据为中心的系统架构，它细分为：</a:t>
            </a:r>
            <a:endParaRPr lang="en-US" altLang="zh-CN" dirty="0" smtClean="0"/>
          </a:p>
          <a:p>
            <a:pPr lvl="1"/>
            <a:r>
              <a:rPr lang="zh-CN" altLang="en-US" dirty="0" smtClean="0"/>
              <a:t>数据库系统</a:t>
            </a:r>
            <a:endParaRPr lang="en-US" altLang="zh-CN" dirty="0" smtClean="0"/>
          </a:p>
          <a:p>
            <a:pPr lvl="2"/>
            <a:r>
              <a:rPr lang="zh-CN" altLang="en-US" sz="2000" dirty="0" smtClean="0"/>
              <a:t>以数据库为核心，各个构件存取数据。</a:t>
            </a:r>
            <a:endParaRPr lang="zh-CN" altLang="en-US" sz="2000" dirty="0" smtClean="0"/>
          </a:p>
          <a:p>
            <a:pPr lvl="1"/>
            <a:r>
              <a:rPr lang="zh-CN" altLang="en-US" dirty="0" smtClean="0"/>
              <a:t>超文本系统</a:t>
            </a:r>
            <a:endParaRPr lang="en-US" altLang="zh-CN" dirty="0" smtClean="0"/>
          </a:p>
          <a:p>
            <a:pPr lvl="2"/>
            <a:r>
              <a:rPr lang="zh-CN" altLang="en-US" sz="2000" dirty="0" smtClean="0"/>
              <a:t>用超链接的方法，将各种不同空间的</a:t>
            </a:r>
            <a:endParaRPr lang="en-US" altLang="zh-CN" sz="2000" dirty="0" smtClean="0"/>
          </a:p>
          <a:p>
            <a:pPr lvl="2"/>
            <a:r>
              <a:rPr lang="zh-CN" altLang="en-US" sz="2000" dirty="0" smtClean="0"/>
              <a:t>文字、图片等信息组织在一起的网状文本</a:t>
            </a:r>
            <a:endParaRPr lang="zh-CN" altLang="en-US" sz="2000" dirty="0" smtClean="0"/>
          </a:p>
          <a:p>
            <a:pPr lvl="1"/>
            <a:r>
              <a:rPr lang="zh-CN" altLang="en-US" dirty="0" smtClean="0"/>
              <a:t>黑板系统</a:t>
            </a:r>
            <a:r>
              <a:rPr lang="en-US" altLang="zh-CN" dirty="0" smtClean="0"/>
              <a:t> </a:t>
            </a:r>
            <a:endParaRPr lang="en-US" altLang="zh-CN" dirty="0" smtClean="0"/>
          </a:p>
          <a:p>
            <a:pPr lvl="2"/>
            <a:r>
              <a:rPr lang="zh-CN" altLang="zh-CN" sz="2000" dirty="0" smtClean="0"/>
              <a:t>为参与问题解决的知识源提供了共享的数据表示，这些数据表示是与应用相关的。在黑板</a:t>
            </a:r>
            <a:r>
              <a:rPr lang="zh-CN" altLang="en-US" sz="2000" dirty="0" smtClean="0"/>
              <a:t>系统</a:t>
            </a:r>
            <a:r>
              <a:rPr lang="zh-CN" altLang="zh-CN" sz="2000" dirty="0" smtClean="0"/>
              <a:t>中，控制流是由黑板数据的状态决定的，而并非按照某个固定的顺序执行。</a:t>
            </a:r>
            <a:endParaRPr lang="zh-CN" altLang="zh-CN" sz="2000" dirty="0"/>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 r="11153"/>
          <a:stretch>
            <a:fillRect/>
          </a:stretch>
        </p:blipFill>
        <p:spPr>
          <a:xfrm>
            <a:off x="7876380" y="1624607"/>
            <a:ext cx="3259543" cy="2737843"/>
          </a:xfrm>
          <a:prstGeom prst="rect">
            <a:avLst/>
          </a:prstGeom>
        </p:spPr>
      </p:pic>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讨论</a:t>
            </a:r>
            <a:r>
              <a:rPr lang="zh-CN" altLang="en-US" dirty="0"/>
              <a:t>：软件抽象</a:t>
            </a:r>
            <a:br>
              <a:rPr lang="zh-CN" altLang="en-US" dirty="0"/>
            </a:br>
            <a:endParaRPr lang="zh-CN" altLang="en-US" dirty="0"/>
          </a:p>
        </p:txBody>
      </p:sp>
      <p:sp>
        <p:nvSpPr>
          <p:cNvPr id="4" name="内容占位符 3"/>
          <p:cNvSpPr>
            <a:spLocks noGrp="1"/>
          </p:cNvSpPr>
          <p:nvPr>
            <p:ph idx="1"/>
          </p:nvPr>
        </p:nvSpPr>
        <p:spPr>
          <a:xfrm>
            <a:off x="612000" y="1353458"/>
            <a:ext cx="11157857" cy="925047"/>
          </a:xfrm>
        </p:spPr>
        <p:txBody>
          <a:bodyPr/>
          <a:lstStyle/>
          <a:p>
            <a:r>
              <a:rPr lang="zh-CN" altLang="en-US" dirty="0"/>
              <a:t>哪一种对于银行账户的抽象更合理？</a:t>
            </a:r>
            <a:endParaRPr lang="zh-CN" altLang="en-US" dirty="0"/>
          </a:p>
          <a:p>
            <a:endParaRPr lang="zh-CN" altLang="en-US"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59298" y="2356415"/>
            <a:ext cx="5737943" cy="1857600"/>
          </a:xfrm>
          <a:prstGeom prst="rect">
            <a:avLst/>
          </a:prstGeom>
          <a:noFill/>
          <a:ln>
            <a:noFill/>
          </a:ln>
        </p:spPr>
      </p:pic>
      <p:sp>
        <p:nvSpPr>
          <p:cNvPr id="6" name="标题 1"/>
          <p:cNvSpPr txBox="1"/>
          <p:nvPr/>
        </p:nvSpPr>
        <p:spPr bwMode="auto">
          <a:xfrm>
            <a:off x="3726410" y="4349569"/>
            <a:ext cx="4913181"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a:defRPr/>
            </a:pPr>
            <a:r>
              <a:rPr lang="en-US" altLang="zh-CN" sz="3200" kern="0" dirty="0" smtClean="0">
                <a:solidFill>
                  <a:srgbClr val="EB7C11"/>
                </a:solidFill>
              </a:rPr>
              <a:t>A                         B</a:t>
            </a:r>
            <a:endParaRPr lang="zh-CN" altLang="en-US" sz="3200" kern="0" dirty="0">
              <a:solidFill>
                <a:srgbClr val="EB7C11"/>
              </a:solidFill>
            </a:endParaRPr>
          </a:p>
        </p:txBody>
      </p:sp>
      <p:sp>
        <p:nvSpPr>
          <p:cNvPr id="7" name="矩形 6"/>
          <p:cNvSpPr/>
          <p:nvPr/>
        </p:nvSpPr>
        <p:spPr>
          <a:xfrm>
            <a:off x="1159239" y="5397838"/>
            <a:ext cx="9648668" cy="1015663"/>
          </a:xfrm>
          <a:prstGeom prst="rect">
            <a:avLst/>
          </a:prstGeom>
        </p:spPr>
        <p:txBody>
          <a:bodyPr wrap="square">
            <a:spAutoFit/>
          </a:bodyPr>
          <a:lstStyle/>
          <a:p>
            <a:pPr indent="12700" algn="just"/>
            <a:r>
              <a:rPr lang="zh-CN" altLang="zh-CN" sz="2000" kern="100" dirty="0">
                <a:solidFill>
                  <a:srgbClr val="009999"/>
                </a:solidFill>
                <a:latin typeface="+mn-ea"/>
                <a:cs typeface="宋体" panose="02010600030101010101" pitchFamily="2" charset="-122"/>
              </a:rPr>
              <a:t>左边</a:t>
            </a:r>
            <a:r>
              <a:rPr lang="zh-CN" altLang="en-US" sz="2000" kern="100" dirty="0">
                <a:solidFill>
                  <a:srgbClr val="009999"/>
                </a:solidFill>
                <a:latin typeface="+mn-ea"/>
                <a:cs typeface="宋体" panose="02010600030101010101" pitchFamily="2" charset="-122"/>
              </a:rPr>
              <a:t>的抽象方案</a:t>
            </a:r>
            <a:r>
              <a:rPr lang="zh-CN" altLang="zh-CN" sz="2000" kern="100" dirty="0">
                <a:solidFill>
                  <a:srgbClr val="009999"/>
                </a:solidFill>
                <a:latin typeface="+mn-ea"/>
                <a:cs typeface="宋体" panose="02010600030101010101" pitchFamily="2" charset="-122"/>
              </a:rPr>
              <a:t>更符合人对于“账户”这个概念的理解，</a:t>
            </a:r>
            <a:r>
              <a:rPr lang="zh-CN" altLang="en-US" sz="2000" kern="100" dirty="0">
                <a:solidFill>
                  <a:srgbClr val="009999"/>
                </a:solidFill>
                <a:latin typeface="+mn-ea"/>
                <a:cs typeface="宋体" panose="02010600030101010101" pitchFamily="2" charset="-122"/>
              </a:rPr>
              <a:t>同时</a:t>
            </a:r>
            <a:r>
              <a:rPr lang="zh-CN" altLang="zh-CN" sz="2000" kern="100" dirty="0">
                <a:solidFill>
                  <a:srgbClr val="009999"/>
                </a:solidFill>
                <a:latin typeface="+mn-ea"/>
                <a:cs typeface="宋体" panose="02010600030101010101" pitchFamily="2" charset="-122"/>
              </a:rPr>
              <a:t>也能更好地适应变化</a:t>
            </a:r>
            <a:r>
              <a:rPr lang="zh-CN" altLang="en-US" sz="2000" kern="100" dirty="0">
                <a:solidFill>
                  <a:srgbClr val="009999"/>
                </a:solidFill>
                <a:latin typeface="+mn-ea"/>
                <a:cs typeface="宋体" panose="02010600030101010101" pitchFamily="2" charset="-122"/>
              </a:rPr>
              <a:t>：</a:t>
            </a:r>
            <a:r>
              <a:rPr lang="zh-CN" altLang="zh-CN" sz="2000" kern="100" dirty="0">
                <a:solidFill>
                  <a:srgbClr val="009999"/>
                </a:solidFill>
                <a:latin typeface="+mn-ea"/>
                <a:cs typeface="宋体" panose="02010600030101010101" pitchFamily="2" charset="-122"/>
              </a:rPr>
              <a:t>如果银行改变了账户取款的手续费策略，那么只需要修改取款（</a:t>
            </a:r>
            <a:r>
              <a:rPr lang="en-US" altLang="zh-CN" sz="2000" kern="100" dirty="0">
                <a:solidFill>
                  <a:srgbClr val="009999"/>
                </a:solidFill>
                <a:latin typeface="+mn-ea"/>
                <a:cs typeface="宋体" panose="02010600030101010101" pitchFamily="2" charset="-122"/>
              </a:rPr>
              <a:t>withdraw</a:t>
            </a:r>
            <a:r>
              <a:rPr lang="zh-CN" altLang="zh-CN" sz="2000" kern="100" dirty="0">
                <a:solidFill>
                  <a:srgbClr val="009999"/>
                </a:solidFill>
                <a:latin typeface="+mn-ea"/>
                <a:cs typeface="宋体" panose="02010600030101010101" pitchFamily="2" charset="-122"/>
              </a:rPr>
              <a:t>）操作的内部实现以调整手续费扣除策略，而调用该操作的客户端无需修改代码。</a:t>
            </a:r>
            <a:endParaRPr lang="zh-CN" altLang="zh-CN" sz="2000" kern="100" dirty="0">
              <a:solidFill>
                <a:srgbClr val="009999"/>
              </a:solidFill>
              <a:latin typeface="+mn-ea"/>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smtClean="0"/>
              <a:t>7) </a:t>
            </a:r>
            <a:r>
              <a:rPr lang="zh-CN" altLang="en-US" smtClean="0"/>
              <a:t>微内核风格</a:t>
            </a:r>
            <a:endParaRPr lang="zh-CN" altLang="en-US" dirty="0" smtClean="0"/>
          </a:p>
        </p:txBody>
      </p:sp>
      <p:sp>
        <p:nvSpPr>
          <p:cNvPr id="27651" name="内容占位符 2"/>
          <p:cNvSpPr>
            <a:spLocks noGrp="1"/>
          </p:cNvSpPr>
          <p:nvPr>
            <p:ph idx="1"/>
          </p:nvPr>
        </p:nvSpPr>
        <p:spPr/>
        <p:txBody>
          <a:bodyPr/>
          <a:lstStyle/>
          <a:p>
            <a:r>
              <a:rPr lang="zh-CN" altLang="zh-CN" b="1" dirty="0" smtClean="0">
                <a:solidFill>
                  <a:srgbClr val="EB7C11"/>
                </a:solidFill>
              </a:rPr>
              <a:t>微内核</a:t>
            </a:r>
            <a:r>
              <a:rPr lang="zh-CN" altLang="zh-CN" dirty="0" smtClean="0"/>
              <a:t>概念来源与操作系统领域。微内核是提供了操作系统核心功能的内核，它只需占用很小的内存空间即可启动，并向用户提供了标准接口，以使用户能够按照模块化的方式扩展其功能。现在大多数操作系统都采用了微内核架构。</a:t>
            </a:r>
            <a:endParaRPr lang="zh-CN" altLang="zh-CN" dirty="0"/>
          </a:p>
        </p:txBody>
      </p:sp>
      <p:pic>
        <p:nvPicPr>
          <p:cNvPr id="276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600" y="3154364"/>
            <a:ext cx="67818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 </a:t>
            </a:r>
            <a:r>
              <a:rPr lang="zh-CN" altLang="en-US" dirty="0" smtClean="0"/>
              <a:t>开环和闭环控制风格</a:t>
            </a:r>
            <a:endParaRPr lang="zh-CN" altLang="en-US"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 b="3573"/>
          <a:stretch>
            <a:fillRect/>
          </a:stretch>
        </p:blipFill>
        <p:spPr>
          <a:xfrm>
            <a:off x="2002210" y="1467644"/>
            <a:ext cx="7920880" cy="5119428"/>
          </a:xfrm>
          <a:prstGeom prst="rect">
            <a:avLst/>
          </a:prstGeom>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举例</a:t>
            </a:r>
            <a:r>
              <a:rPr lang="en-US" altLang="zh-CN" smtClean="0"/>
              <a:t>: </a:t>
            </a:r>
            <a:r>
              <a:rPr lang="zh-CN" altLang="en-US" smtClean="0"/>
              <a:t>空调控制软件的逻辑架构图</a:t>
            </a:r>
            <a:endParaRPr lang="en-US" altLang="zh-CN" smtClean="0"/>
          </a:p>
        </p:txBody>
      </p:sp>
      <p:sp>
        <p:nvSpPr>
          <p:cNvPr id="17411" name="Rectangle 3"/>
          <p:cNvSpPr>
            <a:spLocks noChangeArrowheads="1"/>
          </p:cNvSpPr>
          <p:nvPr/>
        </p:nvSpPr>
        <p:spPr bwMode="auto">
          <a:xfrm>
            <a:off x="3505200" y="2895600"/>
            <a:ext cx="5257800" cy="1676400"/>
          </a:xfrm>
          <a:prstGeom prst="rect">
            <a:avLst/>
          </a:prstGeom>
          <a:solidFill>
            <a:schemeClr val="accent5">
              <a:lumMod val="20000"/>
              <a:lumOff val="80000"/>
            </a:schemeClr>
          </a:solidFill>
          <a:ln w="9525">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defRPr/>
            </a:pPr>
            <a:endParaRPr lang="en-US" altLang="zh-CN" b="1">
              <a:solidFill>
                <a:schemeClr val="bg2"/>
              </a:solidFill>
              <a:latin typeface="Times New Roman" panose="02020603050405020304" pitchFamily="18" charset="0"/>
              <a:ea typeface="宋体" panose="02010600030101010101" pitchFamily="2" charset="-122"/>
            </a:endParaRPr>
          </a:p>
          <a:p>
            <a:pPr algn="ctr" eaLnBrk="1" hangingPunct="1">
              <a:defRPr/>
            </a:pPr>
            <a:endParaRPr lang="en-US" altLang="zh-CN" b="1">
              <a:solidFill>
                <a:schemeClr val="bg2"/>
              </a:solidFill>
              <a:latin typeface="Times New Roman" panose="02020603050405020304" pitchFamily="18" charset="0"/>
              <a:ea typeface="宋体" panose="02010600030101010101" pitchFamily="2" charset="-122"/>
            </a:endParaRPr>
          </a:p>
          <a:p>
            <a:pPr algn="ctr" eaLnBrk="1" hangingPunct="1">
              <a:defRPr/>
            </a:pPr>
            <a:endParaRPr lang="en-US" altLang="zh-CN" b="1">
              <a:solidFill>
                <a:schemeClr val="bg2"/>
              </a:solidFill>
              <a:latin typeface="Times New Roman" panose="02020603050405020304" pitchFamily="18" charset="0"/>
              <a:ea typeface="宋体" panose="02010600030101010101" pitchFamily="2" charset="-122"/>
            </a:endParaRPr>
          </a:p>
        </p:txBody>
      </p:sp>
      <p:sp>
        <p:nvSpPr>
          <p:cNvPr id="24580" name="Rectangle 4"/>
          <p:cNvSpPr>
            <a:spLocks noChangeArrowheads="1"/>
          </p:cNvSpPr>
          <p:nvPr/>
        </p:nvSpPr>
        <p:spPr bwMode="auto">
          <a:xfrm>
            <a:off x="4038600" y="3581400"/>
            <a:ext cx="1447800" cy="457200"/>
          </a:xfrm>
          <a:prstGeom prst="rect">
            <a:avLst/>
          </a:prstGeom>
          <a:solidFill>
            <a:srgbClr val="EB7C11"/>
          </a:solidFill>
          <a:ln w="9525">
            <a:solidFill>
              <a:schemeClr val="tx1"/>
            </a:solidFill>
            <a:miter lim="800000"/>
          </a:ln>
        </p:spPr>
        <p:txBody>
          <a:bodyPr wrap="none" anchor="ctr"/>
          <a:lstStyle/>
          <a:p>
            <a:pPr algn="ctr">
              <a:spcBef>
                <a:spcPct val="0"/>
              </a:spcBef>
            </a:pPr>
            <a:r>
              <a:rPr lang="zh-CN" altLang="en-US" sz="2400" dirty="0">
                <a:solidFill>
                  <a:schemeClr val="bg1"/>
                </a:solidFill>
                <a:latin typeface="+mn-ea"/>
              </a:rPr>
              <a:t>制冷器</a:t>
            </a:r>
            <a:endParaRPr lang="en-US" altLang="zh-CN" sz="2400" dirty="0">
              <a:solidFill>
                <a:schemeClr val="bg1"/>
              </a:solidFill>
              <a:latin typeface="+mn-ea"/>
            </a:endParaRPr>
          </a:p>
        </p:txBody>
      </p:sp>
      <p:sp>
        <p:nvSpPr>
          <p:cNvPr id="24581" name="Rectangle 5"/>
          <p:cNvSpPr>
            <a:spLocks noChangeArrowheads="1"/>
          </p:cNvSpPr>
          <p:nvPr/>
        </p:nvSpPr>
        <p:spPr bwMode="auto">
          <a:xfrm>
            <a:off x="6324600" y="3581400"/>
            <a:ext cx="1676400" cy="457200"/>
          </a:xfrm>
          <a:prstGeom prst="rect">
            <a:avLst/>
          </a:prstGeom>
          <a:solidFill>
            <a:srgbClr val="EB7C11"/>
          </a:solidFill>
          <a:ln w="9525">
            <a:solidFill>
              <a:schemeClr val="tx1"/>
            </a:solidFill>
            <a:miter lim="800000"/>
          </a:ln>
        </p:spPr>
        <p:txBody>
          <a:bodyPr wrap="none" anchor="ctr"/>
          <a:lstStyle/>
          <a:p>
            <a:pPr algn="ctr">
              <a:spcBef>
                <a:spcPct val="0"/>
              </a:spcBef>
            </a:pPr>
            <a:r>
              <a:rPr lang="zh-CN" altLang="en-US" sz="2400" dirty="0">
                <a:solidFill>
                  <a:schemeClr val="bg1"/>
                </a:solidFill>
                <a:latin typeface="+mn-ea"/>
              </a:rPr>
              <a:t>温度传感器</a:t>
            </a:r>
            <a:endParaRPr lang="en-US" altLang="zh-CN" sz="2400" dirty="0">
              <a:solidFill>
                <a:schemeClr val="bg1"/>
              </a:solidFill>
              <a:latin typeface="+mn-ea"/>
            </a:endParaRPr>
          </a:p>
        </p:txBody>
      </p:sp>
      <p:sp>
        <p:nvSpPr>
          <p:cNvPr id="24582" name="Oval 6"/>
          <p:cNvSpPr>
            <a:spLocks noChangeArrowheads="1"/>
          </p:cNvSpPr>
          <p:nvPr/>
        </p:nvSpPr>
        <p:spPr bwMode="auto">
          <a:xfrm>
            <a:off x="4191000" y="5486400"/>
            <a:ext cx="3886200" cy="609600"/>
          </a:xfrm>
          <a:prstGeom prst="ellipse">
            <a:avLst/>
          </a:prstGeom>
          <a:solidFill>
            <a:srgbClr val="EB7C11"/>
          </a:solidFill>
          <a:ln w="9525">
            <a:solidFill>
              <a:schemeClr val="tx1"/>
            </a:solidFill>
            <a:miter lim="800000"/>
          </a:ln>
        </p:spPr>
        <p:txBody>
          <a:bodyPr wrap="none" anchor="ctr"/>
          <a:lstStyle/>
          <a:p>
            <a:pPr algn="ctr">
              <a:spcBef>
                <a:spcPct val="0"/>
              </a:spcBef>
            </a:pPr>
            <a:r>
              <a:rPr lang="zh-CN" altLang="en-US" sz="2400" dirty="0">
                <a:solidFill>
                  <a:schemeClr val="bg1"/>
                </a:solidFill>
                <a:latin typeface="+mn-ea"/>
              </a:rPr>
              <a:t>环境</a:t>
            </a:r>
            <a:endParaRPr lang="en-US" altLang="zh-CN" sz="2400" dirty="0">
              <a:solidFill>
                <a:schemeClr val="bg1"/>
              </a:solidFill>
              <a:latin typeface="+mn-ea"/>
            </a:endParaRPr>
          </a:p>
        </p:txBody>
      </p:sp>
      <p:sp>
        <p:nvSpPr>
          <p:cNvPr id="24583" name="Rectangle 7"/>
          <p:cNvSpPr>
            <a:spLocks noChangeArrowheads="1"/>
          </p:cNvSpPr>
          <p:nvPr/>
        </p:nvSpPr>
        <p:spPr bwMode="auto">
          <a:xfrm>
            <a:off x="5410200" y="1905000"/>
            <a:ext cx="1524000" cy="457200"/>
          </a:xfrm>
          <a:prstGeom prst="rect">
            <a:avLst/>
          </a:prstGeom>
          <a:solidFill>
            <a:srgbClr val="EB7C11"/>
          </a:solidFill>
          <a:ln w="9525">
            <a:solidFill>
              <a:schemeClr val="tx1"/>
            </a:solidFill>
            <a:miter lim="800000"/>
          </a:ln>
        </p:spPr>
        <p:txBody>
          <a:bodyPr wrap="none" anchor="ctr"/>
          <a:lstStyle>
            <a:lvl1pPr>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spcBef>
                <a:spcPct val="10000"/>
              </a:spcBef>
              <a:buClr>
                <a:srgbClr val="73E1FF"/>
              </a:buClr>
              <a:buChar char="•"/>
              <a:defRPr sz="28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algn="ctr" eaLnBrk="1" hangingPunct="1">
              <a:spcBef>
                <a:spcPct val="0"/>
              </a:spcBef>
              <a:buClrTx/>
              <a:buFontTx/>
              <a:buNone/>
            </a:pPr>
            <a:r>
              <a:rPr lang="zh-CN" altLang="en-US" sz="2400">
                <a:solidFill>
                  <a:schemeClr val="bg1"/>
                </a:solidFill>
                <a:latin typeface="+mn-ea"/>
              </a:rPr>
              <a:t>控制器</a:t>
            </a:r>
            <a:endParaRPr lang="en-US" altLang="zh-CN" sz="2400">
              <a:solidFill>
                <a:schemeClr val="bg1"/>
              </a:solidFill>
              <a:latin typeface="+mn-ea"/>
            </a:endParaRPr>
          </a:p>
        </p:txBody>
      </p:sp>
      <p:sp>
        <p:nvSpPr>
          <p:cNvPr id="24584" name="Line 8"/>
          <p:cNvSpPr>
            <a:spLocks noChangeShapeType="1"/>
          </p:cNvSpPr>
          <p:nvPr/>
        </p:nvSpPr>
        <p:spPr bwMode="auto">
          <a:xfrm>
            <a:off x="4724400" y="4038600"/>
            <a:ext cx="552450" cy="1376414"/>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5" name="Line 9"/>
          <p:cNvSpPr>
            <a:spLocks noChangeShapeType="1"/>
          </p:cNvSpPr>
          <p:nvPr/>
        </p:nvSpPr>
        <p:spPr bwMode="auto">
          <a:xfrm flipV="1">
            <a:off x="7010400" y="4038600"/>
            <a:ext cx="152400" cy="1447800"/>
          </a:xfrm>
          <a:prstGeom prst="line">
            <a:avLst/>
          </a:prstGeom>
          <a:noFill/>
          <a:ln w="25400">
            <a:solidFill>
              <a:srgbClr val="9933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6" name="Freeform 10"/>
          <p:cNvSpPr/>
          <p:nvPr/>
        </p:nvSpPr>
        <p:spPr bwMode="auto">
          <a:xfrm>
            <a:off x="4572000" y="2133600"/>
            <a:ext cx="838200" cy="1447800"/>
          </a:xfrm>
          <a:custGeom>
            <a:avLst/>
            <a:gdLst>
              <a:gd name="T0" fmla="*/ 2147483646 w 528"/>
              <a:gd name="T1" fmla="*/ 0 h 912"/>
              <a:gd name="T2" fmla="*/ 2147483646 w 528"/>
              <a:gd name="T3" fmla="*/ 2147483646 h 912"/>
              <a:gd name="T4" fmla="*/ 0 w 528"/>
              <a:gd name="T5" fmla="*/ 2147483646 h 912"/>
              <a:gd name="T6" fmla="*/ 0 60000 65536"/>
              <a:gd name="T7" fmla="*/ 0 60000 65536"/>
              <a:gd name="T8" fmla="*/ 0 60000 65536"/>
              <a:gd name="T9" fmla="*/ 0 w 528"/>
              <a:gd name="T10" fmla="*/ 0 h 912"/>
              <a:gd name="T11" fmla="*/ 528 w 528"/>
              <a:gd name="T12" fmla="*/ 912 h 912"/>
            </a:gdLst>
            <a:ahLst/>
            <a:cxnLst>
              <a:cxn ang="T6">
                <a:pos x="T0" y="T1"/>
              </a:cxn>
              <a:cxn ang="T7">
                <a:pos x="T2" y="T3"/>
              </a:cxn>
              <a:cxn ang="T8">
                <a:pos x="T4" y="T5"/>
              </a:cxn>
            </a:cxnLst>
            <a:rect l="T9" t="T10" r="T11" b="T12"/>
            <a:pathLst>
              <a:path w="528" h="912">
                <a:moveTo>
                  <a:pt x="528" y="0"/>
                </a:moveTo>
                <a:lnTo>
                  <a:pt x="2" y="2"/>
                </a:lnTo>
                <a:lnTo>
                  <a:pt x="0" y="912"/>
                </a:lnTo>
              </a:path>
            </a:pathLst>
          </a:custGeom>
          <a:noFill/>
          <a:ln w="25400">
            <a:solidFill>
              <a:srgbClr val="0070C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7" name="Freeform 11"/>
          <p:cNvSpPr/>
          <p:nvPr/>
        </p:nvSpPr>
        <p:spPr bwMode="auto">
          <a:xfrm>
            <a:off x="6934200" y="2133600"/>
            <a:ext cx="776288" cy="1447800"/>
          </a:xfrm>
          <a:custGeom>
            <a:avLst/>
            <a:gdLst>
              <a:gd name="T0" fmla="*/ 2147483646 w 489"/>
              <a:gd name="T1" fmla="*/ 2147483646 h 912"/>
              <a:gd name="T2" fmla="*/ 2147483646 w 489"/>
              <a:gd name="T3" fmla="*/ 2147483646 h 912"/>
              <a:gd name="T4" fmla="*/ 0 w 489"/>
              <a:gd name="T5" fmla="*/ 0 h 912"/>
              <a:gd name="T6" fmla="*/ 0 60000 65536"/>
              <a:gd name="T7" fmla="*/ 0 60000 65536"/>
              <a:gd name="T8" fmla="*/ 0 60000 65536"/>
              <a:gd name="T9" fmla="*/ 0 w 489"/>
              <a:gd name="T10" fmla="*/ 0 h 912"/>
              <a:gd name="T11" fmla="*/ 489 w 489"/>
              <a:gd name="T12" fmla="*/ 912 h 912"/>
            </a:gdLst>
            <a:ahLst/>
            <a:cxnLst>
              <a:cxn ang="T6">
                <a:pos x="T0" y="T1"/>
              </a:cxn>
              <a:cxn ang="T7">
                <a:pos x="T2" y="T3"/>
              </a:cxn>
              <a:cxn ang="T8">
                <a:pos x="T4" y="T5"/>
              </a:cxn>
            </a:cxnLst>
            <a:rect l="T9" t="T10" r="T11" b="T12"/>
            <a:pathLst>
              <a:path w="489" h="912">
                <a:moveTo>
                  <a:pt x="480" y="912"/>
                </a:moveTo>
                <a:lnTo>
                  <a:pt x="489" y="2"/>
                </a:lnTo>
                <a:lnTo>
                  <a:pt x="0" y="0"/>
                </a:lnTo>
              </a:path>
            </a:pathLst>
          </a:custGeom>
          <a:noFill/>
          <a:ln w="25400">
            <a:solidFill>
              <a:srgbClr val="008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8" name="Rectangle 4"/>
          <p:cNvSpPr>
            <a:spLocks noChangeArrowheads="1"/>
          </p:cNvSpPr>
          <p:nvPr/>
        </p:nvSpPr>
        <p:spPr bwMode="auto">
          <a:xfrm>
            <a:off x="4191000" y="3886200"/>
            <a:ext cx="1447800" cy="457200"/>
          </a:xfrm>
          <a:prstGeom prst="rect">
            <a:avLst/>
          </a:prstGeom>
          <a:solidFill>
            <a:srgbClr val="EB7C11"/>
          </a:solidFill>
          <a:ln w="9525">
            <a:solidFill>
              <a:schemeClr val="tx1"/>
            </a:solidFill>
            <a:miter lim="800000"/>
          </a:ln>
        </p:spPr>
        <p:txBody>
          <a:bodyPr wrap="none" anchor="ctr"/>
          <a:lstStyle/>
          <a:p>
            <a:pPr algn="ctr">
              <a:spcBef>
                <a:spcPct val="0"/>
              </a:spcBef>
            </a:pPr>
            <a:r>
              <a:rPr lang="zh-CN" altLang="en-US" sz="2400" dirty="0">
                <a:solidFill>
                  <a:schemeClr val="bg1"/>
                </a:solidFill>
                <a:latin typeface="+mn-ea"/>
              </a:rPr>
              <a:t>加热器</a:t>
            </a:r>
            <a:endParaRPr lang="en-US" altLang="zh-CN" sz="2400" dirty="0">
              <a:solidFill>
                <a:schemeClr val="bg1"/>
              </a:solidFill>
              <a:latin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847851" y="1423989"/>
            <a:ext cx="8208963" cy="1868487"/>
            <a:chOff x="548" y="1207"/>
            <a:chExt cx="4640" cy="862"/>
          </a:xfrm>
        </p:grpSpPr>
        <p:pic>
          <p:nvPicPr>
            <p:cNvPr id="2253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4" y="1600"/>
              <a:ext cx="4054"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 Box 6"/>
            <p:cNvSpPr txBox="1">
              <a:spLocks noChangeArrowheads="1"/>
            </p:cNvSpPr>
            <p:nvPr/>
          </p:nvSpPr>
          <p:spPr bwMode="auto">
            <a:xfrm>
              <a:off x="548" y="1207"/>
              <a:ext cx="40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spcBef>
                  <a:spcPct val="10000"/>
                </a:spcBef>
                <a:buClr>
                  <a:srgbClr val="73E1FF"/>
                </a:buClr>
                <a:buChar char="•"/>
                <a:defRPr sz="28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eaLnBrk="1" hangingPunct="1">
                <a:spcBef>
                  <a:spcPct val="0"/>
                </a:spcBef>
                <a:buClrTx/>
                <a:buFontTx/>
                <a:buNone/>
              </a:pPr>
              <a:r>
                <a:rPr lang="en-US" altLang="zh-CN" sz="2800" dirty="0">
                  <a:solidFill>
                    <a:schemeClr val="tx1"/>
                  </a:solidFill>
                  <a:latin typeface="+mn-ea"/>
                </a:rPr>
                <a:t>(1) </a:t>
              </a:r>
              <a:r>
                <a:rPr lang="zh-CN" altLang="en-US" sz="2800" dirty="0">
                  <a:solidFill>
                    <a:schemeClr val="tx1"/>
                  </a:solidFill>
                  <a:latin typeface="+mn-ea"/>
                </a:rPr>
                <a:t>传统的编译器的架构图</a:t>
              </a:r>
              <a:endParaRPr lang="zh-CN" altLang="en-US" sz="2800" dirty="0">
                <a:solidFill>
                  <a:schemeClr val="tx1"/>
                </a:solidFill>
                <a:latin typeface="+mn-ea"/>
              </a:endParaRPr>
            </a:p>
          </p:txBody>
        </p:sp>
      </p:grpSp>
      <p:grpSp>
        <p:nvGrpSpPr>
          <p:cNvPr id="3" name="Group 7"/>
          <p:cNvGrpSpPr/>
          <p:nvPr/>
        </p:nvGrpSpPr>
        <p:grpSpPr bwMode="auto">
          <a:xfrm>
            <a:off x="1847851" y="3868738"/>
            <a:ext cx="8208963" cy="2735262"/>
            <a:chOff x="548" y="2095"/>
            <a:chExt cx="4627" cy="1554"/>
          </a:xfrm>
        </p:grpSpPr>
        <p:pic>
          <p:nvPicPr>
            <p:cNvPr id="2253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 y="2520"/>
              <a:ext cx="4052" cy="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9"/>
            <p:cNvSpPr txBox="1">
              <a:spLocks noChangeArrowheads="1"/>
            </p:cNvSpPr>
            <p:nvPr/>
          </p:nvSpPr>
          <p:spPr bwMode="auto">
            <a:xfrm>
              <a:off x="548" y="2095"/>
              <a:ext cx="40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buClr>
                  <a:srgbClr val="FFFF99"/>
                </a:buClr>
                <a:buFont typeface="Wingdings" panose="05000000000000000000" pitchFamily="2" charset="2"/>
                <a:buChar char="w"/>
                <a:defRPr sz="32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buChar char="§"/>
                <a:defRPr sz="2800">
                  <a:solidFill>
                    <a:srgbClr val="DDDDDD"/>
                  </a:solidFill>
                  <a:latin typeface="Arial" panose="020B0604020202020204" pitchFamily="34" charset="0"/>
                </a:defRPr>
              </a:lvl2pPr>
              <a:lvl3pPr marL="1143000" indent="-228600">
                <a:spcBef>
                  <a:spcPct val="10000"/>
                </a:spcBef>
                <a:buClr>
                  <a:srgbClr val="73E1FF"/>
                </a:buClr>
                <a:buChar char="•"/>
                <a:defRPr sz="28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buChar char="w"/>
                <a:defRPr sz="2400">
                  <a:solidFill>
                    <a:srgbClr val="FFFF99"/>
                  </a:solidFill>
                  <a:latin typeface="Arial" panose="020B0604020202020204" pitchFamily="34" charset="0"/>
                </a:defRPr>
              </a:lvl4pPr>
              <a:lvl5pPr marL="2057400" indent="-228600">
                <a:spcBef>
                  <a:spcPct val="20000"/>
                </a:spcBef>
                <a:buClr>
                  <a:srgbClr val="FFFF99"/>
                </a:buClr>
                <a:buChar char="•"/>
                <a:defRPr sz="24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buChar char="•"/>
                <a:defRPr sz="2400">
                  <a:solidFill>
                    <a:srgbClr val="FFFF99"/>
                  </a:solidFill>
                  <a:latin typeface="Arial" panose="020B0604020202020204" pitchFamily="34" charset="0"/>
                </a:defRPr>
              </a:lvl9pPr>
            </a:lstStyle>
            <a:p>
              <a:pPr eaLnBrk="1" hangingPunct="1">
                <a:spcBef>
                  <a:spcPct val="0"/>
                </a:spcBef>
                <a:buClrTx/>
                <a:buFontTx/>
                <a:buNone/>
              </a:pPr>
              <a:r>
                <a:rPr lang="en-US" altLang="zh-CN" sz="2800">
                  <a:solidFill>
                    <a:schemeClr val="tx1"/>
                  </a:solidFill>
                  <a:latin typeface="+mn-ea"/>
                </a:rPr>
                <a:t>(2) </a:t>
              </a:r>
              <a:r>
                <a:rPr lang="zh-CN" altLang="en-US" sz="2800">
                  <a:solidFill>
                    <a:schemeClr val="tx1"/>
                  </a:solidFill>
                  <a:latin typeface="+mn-ea"/>
                </a:rPr>
                <a:t>具有共享符号表的编译器的架构图</a:t>
              </a:r>
              <a:endParaRPr lang="zh-CN" altLang="en-US" sz="2800">
                <a:solidFill>
                  <a:schemeClr val="tx1"/>
                </a:solidFill>
                <a:latin typeface="+mn-ea"/>
              </a:endParaRPr>
            </a:p>
          </p:txBody>
        </p:sp>
      </p:grpSp>
      <p:sp>
        <p:nvSpPr>
          <p:cNvPr id="22532" name="Rectangle 10"/>
          <p:cNvSpPr>
            <a:spLocks noGrp="1" noChangeArrowheads="1"/>
          </p:cNvSpPr>
          <p:nvPr>
            <p:ph type="title"/>
          </p:nvPr>
        </p:nvSpPr>
        <p:spPr/>
        <p:txBody>
          <a:bodyPr/>
          <a:lstStyle/>
          <a:p>
            <a:r>
              <a:rPr lang="zh-CN" altLang="en-US" dirty="0" smtClean="0"/>
              <a:t>综合举例：编译器的逻辑架构图 </a:t>
            </a:r>
            <a:r>
              <a:rPr lang="en-US" altLang="zh-CN" dirty="0"/>
              <a:t>(Informal Notation</a:t>
            </a:r>
            <a:r>
              <a:rPr lang="zh-CN" altLang="en-US" dirty="0"/>
              <a:t>）</a:t>
            </a:r>
            <a:endParaRPr lang="en-US" altLang="zh-CN" dirty="0" smtClean="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dirty="0"/>
              <a:t>举例：选课系统</a:t>
            </a:r>
            <a:r>
              <a:rPr lang="zh-CN" altLang="en-US" dirty="0" smtClean="0"/>
              <a:t>的逻辑视图（</a:t>
            </a:r>
            <a:r>
              <a:rPr lang="en-US" altLang="zh-CN" dirty="0"/>
              <a:t> </a:t>
            </a:r>
            <a:r>
              <a:rPr lang="en-US" altLang="zh-CN" dirty="0" smtClean="0"/>
              <a:t>UML</a:t>
            </a:r>
            <a:r>
              <a:rPr lang="zh-CN" altLang="en-US" dirty="0" smtClean="0"/>
              <a:t>包图）</a:t>
            </a:r>
            <a:endParaRPr lang="zh-CN" altLang="en-US" dirty="0" smtClean="0"/>
          </a:p>
        </p:txBody>
      </p:sp>
      <p:sp>
        <p:nvSpPr>
          <p:cNvPr id="30724" name="Line 3"/>
          <p:cNvSpPr>
            <a:spLocks noChangeShapeType="1"/>
          </p:cNvSpPr>
          <p:nvPr/>
        </p:nvSpPr>
        <p:spPr bwMode="auto">
          <a:xfrm>
            <a:off x="4652964" y="4048617"/>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0725" name="Rectangle 5"/>
          <p:cNvSpPr>
            <a:spLocks noChangeArrowheads="1"/>
          </p:cNvSpPr>
          <p:nvPr/>
        </p:nvSpPr>
        <p:spPr bwMode="auto">
          <a:xfrm>
            <a:off x="4075113" y="4961428"/>
            <a:ext cx="1155700" cy="698500"/>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26" name="Rectangle 6"/>
          <p:cNvSpPr>
            <a:spLocks noChangeArrowheads="1"/>
          </p:cNvSpPr>
          <p:nvPr/>
        </p:nvSpPr>
        <p:spPr bwMode="auto">
          <a:xfrm>
            <a:off x="4075113" y="4756642"/>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27" name="Rectangle 7"/>
          <p:cNvSpPr>
            <a:spLocks noChangeArrowheads="1"/>
          </p:cNvSpPr>
          <p:nvPr/>
        </p:nvSpPr>
        <p:spPr bwMode="auto">
          <a:xfrm>
            <a:off x="4075113" y="4756642"/>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28" name="Rectangle 8"/>
          <p:cNvSpPr>
            <a:spLocks noChangeArrowheads="1"/>
          </p:cNvSpPr>
          <p:nvPr/>
        </p:nvSpPr>
        <p:spPr bwMode="auto">
          <a:xfrm>
            <a:off x="4256089" y="5178916"/>
            <a:ext cx="8383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Middleware</a:t>
            </a:r>
            <a:endParaRPr lang="en-US" altLang="zh-CN" b="1">
              <a:ea typeface="宋体" panose="02010600030101010101" pitchFamily="2" charset="-122"/>
            </a:endParaRPr>
          </a:p>
        </p:txBody>
      </p:sp>
      <p:sp>
        <p:nvSpPr>
          <p:cNvPr id="30729" name="Rectangle 9"/>
          <p:cNvSpPr>
            <a:spLocks noChangeArrowheads="1"/>
          </p:cNvSpPr>
          <p:nvPr/>
        </p:nvSpPr>
        <p:spPr bwMode="auto">
          <a:xfrm>
            <a:off x="4292601" y="4985241"/>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30730" name="Rectangle 10"/>
          <p:cNvSpPr>
            <a:spLocks noChangeArrowheads="1"/>
          </p:cNvSpPr>
          <p:nvPr/>
        </p:nvSpPr>
        <p:spPr bwMode="auto">
          <a:xfrm>
            <a:off x="2444751" y="5502275"/>
            <a:ext cx="1154113" cy="685800"/>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1" name="Rectangle 11"/>
          <p:cNvSpPr>
            <a:spLocks noChangeArrowheads="1"/>
          </p:cNvSpPr>
          <p:nvPr/>
        </p:nvSpPr>
        <p:spPr bwMode="auto">
          <a:xfrm>
            <a:off x="2444750" y="5286375"/>
            <a:ext cx="457200" cy="215900"/>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2" name="Rectangle 12"/>
          <p:cNvSpPr>
            <a:spLocks noChangeArrowheads="1"/>
          </p:cNvSpPr>
          <p:nvPr/>
        </p:nvSpPr>
        <p:spPr bwMode="auto">
          <a:xfrm>
            <a:off x="2444750" y="5286375"/>
            <a:ext cx="457200" cy="215900"/>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3" name="Rectangle 13"/>
          <p:cNvSpPr>
            <a:spLocks noChangeArrowheads="1"/>
          </p:cNvSpPr>
          <p:nvPr/>
        </p:nvSpPr>
        <p:spPr bwMode="auto">
          <a:xfrm>
            <a:off x="2589213" y="5526087"/>
            <a:ext cx="8688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Base Reuse</a:t>
            </a:r>
            <a:endParaRPr lang="en-US" altLang="zh-CN" b="1">
              <a:ea typeface="宋体" panose="02010600030101010101" pitchFamily="2" charset="-122"/>
            </a:endParaRPr>
          </a:p>
        </p:txBody>
      </p:sp>
      <p:sp>
        <p:nvSpPr>
          <p:cNvPr id="30734" name="Rectangle 14"/>
          <p:cNvSpPr>
            <a:spLocks noChangeArrowheads="1"/>
          </p:cNvSpPr>
          <p:nvPr/>
        </p:nvSpPr>
        <p:spPr bwMode="auto">
          <a:xfrm>
            <a:off x="2492376" y="5995987"/>
            <a:ext cx="3730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b="1">
                <a:solidFill>
                  <a:srgbClr val="000000"/>
                </a:solidFill>
                <a:ea typeface="宋体" panose="02010600030101010101" pitchFamily="2" charset="-122"/>
              </a:rPr>
              <a:t>global</a:t>
            </a:r>
            <a:endParaRPr lang="en-US" altLang="zh-CN" b="1">
              <a:ea typeface="宋体" panose="02010600030101010101" pitchFamily="2" charset="-122"/>
            </a:endParaRPr>
          </a:p>
        </p:txBody>
      </p:sp>
      <p:sp>
        <p:nvSpPr>
          <p:cNvPr id="30735" name="Rectangle 15"/>
          <p:cNvSpPr>
            <a:spLocks noChangeArrowheads="1"/>
          </p:cNvSpPr>
          <p:nvPr/>
        </p:nvSpPr>
        <p:spPr bwMode="auto">
          <a:xfrm>
            <a:off x="4075113" y="1751504"/>
            <a:ext cx="1155700" cy="696913"/>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6" name="Rectangle 16"/>
          <p:cNvSpPr>
            <a:spLocks noChangeArrowheads="1"/>
          </p:cNvSpPr>
          <p:nvPr/>
        </p:nvSpPr>
        <p:spPr bwMode="auto">
          <a:xfrm>
            <a:off x="4075113" y="1546717"/>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7" name="Rectangle 17"/>
          <p:cNvSpPr>
            <a:spLocks noChangeArrowheads="1"/>
          </p:cNvSpPr>
          <p:nvPr/>
        </p:nvSpPr>
        <p:spPr bwMode="auto">
          <a:xfrm>
            <a:off x="4075113" y="1546717"/>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38" name="Rectangle 18"/>
          <p:cNvSpPr>
            <a:spLocks noChangeArrowheads="1"/>
          </p:cNvSpPr>
          <p:nvPr/>
        </p:nvSpPr>
        <p:spPr bwMode="auto">
          <a:xfrm>
            <a:off x="4267200" y="1967403"/>
            <a:ext cx="8399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Application</a:t>
            </a:r>
            <a:endParaRPr lang="en-US" altLang="zh-CN" b="1">
              <a:ea typeface="宋体" panose="02010600030101010101" pitchFamily="2" charset="-122"/>
            </a:endParaRPr>
          </a:p>
        </p:txBody>
      </p:sp>
      <p:sp>
        <p:nvSpPr>
          <p:cNvPr id="30739" name="Rectangle 19"/>
          <p:cNvSpPr>
            <a:spLocks noChangeArrowheads="1"/>
          </p:cNvSpPr>
          <p:nvPr/>
        </p:nvSpPr>
        <p:spPr bwMode="auto">
          <a:xfrm>
            <a:off x="4292601" y="1775316"/>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dirty="0">
                <a:solidFill>
                  <a:srgbClr val="000000"/>
                </a:solidFill>
                <a:ea typeface="宋体" panose="02010600030101010101" pitchFamily="2" charset="-122"/>
              </a:rPr>
              <a:t>&lt;&lt;</a:t>
            </a:r>
            <a:r>
              <a:rPr lang="en-US" altLang="zh-CN" sz="1200" b="1" dirty="0">
                <a:solidFill>
                  <a:srgbClr val="000000"/>
                </a:solidFill>
                <a:ea typeface="宋体" panose="02010600030101010101" pitchFamily="2" charset="-122"/>
              </a:rPr>
              <a:t>layer&gt;&gt;</a:t>
            </a:r>
            <a:endParaRPr lang="en-US" altLang="zh-CN" b="1" dirty="0">
              <a:ea typeface="宋体" panose="02010600030101010101" pitchFamily="2" charset="-122"/>
            </a:endParaRPr>
          </a:p>
        </p:txBody>
      </p:sp>
      <p:sp>
        <p:nvSpPr>
          <p:cNvPr id="30740" name="Rectangle 20"/>
          <p:cNvSpPr>
            <a:spLocks noChangeArrowheads="1"/>
          </p:cNvSpPr>
          <p:nvPr/>
        </p:nvSpPr>
        <p:spPr bwMode="auto">
          <a:xfrm>
            <a:off x="4075113" y="3348528"/>
            <a:ext cx="1155700" cy="698500"/>
          </a:xfrm>
          <a:prstGeom prst="rect">
            <a:avLst/>
          </a:prstGeom>
          <a:solidFill>
            <a:srgbClr val="FFFFCC"/>
          </a:solidFill>
          <a:ln w="25400">
            <a:solidFill>
              <a:srgbClr val="990033"/>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41" name="Rectangle 21"/>
          <p:cNvSpPr>
            <a:spLocks noChangeArrowheads="1"/>
          </p:cNvSpPr>
          <p:nvPr/>
        </p:nvSpPr>
        <p:spPr bwMode="auto">
          <a:xfrm>
            <a:off x="4075113" y="3143742"/>
            <a:ext cx="469900" cy="204787"/>
          </a:xfrm>
          <a:prstGeom prst="rect">
            <a:avLst/>
          </a:prstGeom>
          <a:solidFill>
            <a:srgbClr val="FFFFCC"/>
          </a:solidFill>
          <a:ln w="2540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42" name="Rectangle 22"/>
          <p:cNvSpPr>
            <a:spLocks noChangeArrowheads="1"/>
          </p:cNvSpPr>
          <p:nvPr/>
        </p:nvSpPr>
        <p:spPr bwMode="auto">
          <a:xfrm>
            <a:off x="4075113" y="3143742"/>
            <a:ext cx="469900" cy="204787"/>
          </a:xfrm>
          <a:prstGeom prst="rect">
            <a:avLst/>
          </a:prstGeom>
          <a:noFill/>
          <a:ln w="25400">
            <a:solidFill>
              <a:srgbClr val="990033"/>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743" name="Rectangle 23"/>
          <p:cNvSpPr>
            <a:spLocks noChangeArrowheads="1"/>
          </p:cNvSpPr>
          <p:nvPr/>
        </p:nvSpPr>
        <p:spPr bwMode="auto">
          <a:xfrm>
            <a:off x="4303714" y="3564428"/>
            <a:ext cx="7261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Business </a:t>
            </a:r>
            <a:endParaRPr lang="en-US" altLang="zh-CN" b="1">
              <a:ea typeface="宋体" panose="02010600030101010101" pitchFamily="2" charset="-122"/>
            </a:endParaRPr>
          </a:p>
        </p:txBody>
      </p:sp>
      <p:sp>
        <p:nvSpPr>
          <p:cNvPr id="30744" name="Rectangle 24"/>
          <p:cNvSpPr>
            <a:spLocks noChangeArrowheads="1"/>
          </p:cNvSpPr>
          <p:nvPr/>
        </p:nvSpPr>
        <p:spPr bwMode="auto">
          <a:xfrm>
            <a:off x="4351339" y="3758103"/>
            <a:ext cx="6299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Services</a:t>
            </a:r>
            <a:endParaRPr lang="en-US" altLang="zh-CN" b="1">
              <a:ea typeface="宋体" panose="02010600030101010101" pitchFamily="2" charset="-122"/>
            </a:endParaRPr>
          </a:p>
        </p:txBody>
      </p:sp>
      <p:sp>
        <p:nvSpPr>
          <p:cNvPr id="30745" name="Rectangle 25"/>
          <p:cNvSpPr>
            <a:spLocks noChangeArrowheads="1"/>
          </p:cNvSpPr>
          <p:nvPr/>
        </p:nvSpPr>
        <p:spPr bwMode="auto">
          <a:xfrm>
            <a:off x="4292601" y="3372341"/>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solidFill>
                  <a:srgbClr val="000000"/>
                </a:solidFill>
                <a:ea typeface="宋体" panose="02010600030101010101" pitchFamily="2" charset="-122"/>
              </a:rPr>
              <a:t>&lt;&lt;</a:t>
            </a:r>
            <a:r>
              <a:rPr lang="en-US" altLang="zh-CN" sz="1200" b="1">
                <a:solidFill>
                  <a:srgbClr val="000000"/>
                </a:solidFill>
                <a:ea typeface="宋体" panose="02010600030101010101" pitchFamily="2" charset="-122"/>
              </a:rPr>
              <a:t>layer&gt;&gt;</a:t>
            </a:r>
            <a:endParaRPr lang="en-US" altLang="zh-CN" b="1">
              <a:ea typeface="宋体" panose="02010600030101010101" pitchFamily="2" charset="-122"/>
            </a:endParaRPr>
          </a:p>
        </p:txBody>
      </p:sp>
      <p:sp>
        <p:nvSpPr>
          <p:cNvPr id="30746" name="Line 26"/>
          <p:cNvSpPr>
            <a:spLocks noChangeShapeType="1"/>
          </p:cNvSpPr>
          <p:nvPr/>
        </p:nvSpPr>
        <p:spPr bwMode="auto">
          <a:xfrm>
            <a:off x="4652964" y="2448417"/>
            <a:ext cx="1587" cy="758825"/>
          </a:xfrm>
          <a:prstGeom prst="line">
            <a:avLst/>
          </a:prstGeom>
          <a:noFill/>
          <a:ln w="25400">
            <a:solidFill>
              <a:schemeClr val="tx1"/>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0747" name="Freeform 27"/>
          <p:cNvSpPr/>
          <p:nvPr/>
        </p:nvSpPr>
        <p:spPr bwMode="auto">
          <a:xfrm>
            <a:off x="5002213" y="2448417"/>
            <a:ext cx="1358900" cy="2454275"/>
          </a:xfrm>
          <a:custGeom>
            <a:avLst/>
            <a:gdLst>
              <a:gd name="T0" fmla="*/ 0 w 856"/>
              <a:gd name="T1" fmla="*/ 0 h 1546"/>
              <a:gd name="T2" fmla="*/ 2147483646 w 856"/>
              <a:gd name="T3" fmla="*/ 2147483646 h 1546"/>
              <a:gd name="T4" fmla="*/ 2147483646 w 856"/>
              <a:gd name="T5" fmla="*/ 2147483646 h 1546"/>
              <a:gd name="T6" fmla="*/ 0 60000 65536"/>
              <a:gd name="T7" fmla="*/ 0 60000 65536"/>
              <a:gd name="T8" fmla="*/ 0 60000 65536"/>
              <a:gd name="T9" fmla="*/ 0 w 856"/>
              <a:gd name="T10" fmla="*/ 0 h 1546"/>
              <a:gd name="T11" fmla="*/ 856 w 856"/>
              <a:gd name="T12" fmla="*/ 1546 h 1546"/>
            </a:gdLst>
            <a:ahLst/>
            <a:cxnLst>
              <a:cxn ang="T6">
                <a:pos x="T0" y="T1"/>
              </a:cxn>
              <a:cxn ang="T7">
                <a:pos x="T2" y="T3"/>
              </a:cxn>
              <a:cxn ang="T8">
                <a:pos x="T4" y="T5"/>
              </a:cxn>
            </a:cxnLst>
            <a:rect l="T9" t="T10" r="T11" b="T12"/>
            <a:pathLst>
              <a:path w="856" h="1546">
                <a:moveTo>
                  <a:pt x="0" y="0"/>
                </a:moveTo>
                <a:lnTo>
                  <a:pt x="856" y="849"/>
                </a:lnTo>
                <a:lnTo>
                  <a:pt x="65" y="1546"/>
                </a:lnTo>
              </a:path>
            </a:pathLst>
          </a:custGeom>
          <a:noFill/>
          <a:ln w="25400">
            <a:solidFill>
              <a:schemeClr val="tx1"/>
            </a:solidFill>
            <a:prstDash val="dash"/>
            <a:rou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8" name="Rectangle 31"/>
          <p:cNvSpPr>
            <a:spLocks noChangeArrowheads="1"/>
          </p:cNvSpPr>
          <p:nvPr/>
        </p:nvSpPr>
        <p:spPr bwMode="auto">
          <a:xfrm>
            <a:off x="6759576" y="2650028"/>
            <a:ext cx="17392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Necessary because the </a:t>
            </a:r>
            <a:endParaRPr lang="en-US" altLang="zh-CN" b="1">
              <a:ea typeface="宋体" panose="02010600030101010101" pitchFamily="2" charset="-122"/>
            </a:endParaRPr>
          </a:p>
        </p:txBody>
      </p:sp>
      <p:sp>
        <p:nvSpPr>
          <p:cNvPr id="30749" name="Rectangle 32"/>
          <p:cNvSpPr>
            <a:spLocks noChangeArrowheads="1"/>
          </p:cNvSpPr>
          <p:nvPr/>
        </p:nvSpPr>
        <p:spPr bwMode="auto">
          <a:xfrm>
            <a:off x="6759576" y="2842116"/>
            <a:ext cx="17456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Application Layer must </a:t>
            </a:r>
            <a:endParaRPr lang="en-US" altLang="zh-CN" b="1">
              <a:ea typeface="宋体" panose="02010600030101010101" pitchFamily="2" charset="-122"/>
            </a:endParaRPr>
          </a:p>
        </p:txBody>
      </p:sp>
      <p:sp>
        <p:nvSpPr>
          <p:cNvPr id="30750" name="Rectangle 33"/>
          <p:cNvSpPr>
            <a:spLocks noChangeArrowheads="1"/>
          </p:cNvSpPr>
          <p:nvPr/>
        </p:nvSpPr>
        <p:spPr bwMode="auto">
          <a:xfrm>
            <a:off x="6759576" y="3034203"/>
            <a:ext cx="1776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have access to the core </a:t>
            </a:r>
            <a:endParaRPr lang="en-US" altLang="zh-CN" b="1">
              <a:ea typeface="宋体" panose="02010600030101010101" pitchFamily="2" charset="-122"/>
            </a:endParaRPr>
          </a:p>
        </p:txBody>
      </p:sp>
      <p:sp>
        <p:nvSpPr>
          <p:cNvPr id="30751" name="Rectangle 34"/>
          <p:cNvSpPr>
            <a:spLocks noChangeArrowheads="1"/>
          </p:cNvSpPr>
          <p:nvPr/>
        </p:nvSpPr>
        <p:spPr bwMode="auto">
          <a:xfrm>
            <a:off x="6759576" y="3226291"/>
            <a:ext cx="18658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distribution mechanisms </a:t>
            </a:r>
            <a:endParaRPr lang="en-US" altLang="zh-CN" b="1">
              <a:ea typeface="宋体" panose="02010600030101010101" pitchFamily="2" charset="-122"/>
            </a:endParaRPr>
          </a:p>
        </p:txBody>
      </p:sp>
      <p:sp>
        <p:nvSpPr>
          <p:cNvPr id="30752" name="Rectangle 35"/>
          <p:cNvSpPr>
            <a:spLocks noChangeArrowheads="1"/>
          </p:cNvSpPr>
          <p:nvPr/>
        </p:nvSpPr>
        <p:spPr bwMode="auto">
          <a:xfrm>
            <a:off x="6759576" y="341996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solidFill>
                  <a:srgbClr val="000000"/>
                </a:solidFill>
                <a:ea typeface="宋体" panose="02010600030101010101" pitchFamily="2" charset="-122"/>
              </a:rPr>
              <a:t>provided with Java RMI.</a:t>
            </a:r>
            <a:endParaRPr lang="en-US" altLang="zh-CN" b="1">
              <a:ea typeface="宋体" panose="02010600030101010101" pitchFamily="2" charset="-122"/>
            </a:endParaRPr>
          </a:p>
        </p:txBody>
      </p:sp>
      <p:sp>
        <p:nvSpPr>
          <p:cNvPr id="38" name="标题 1"/>
          <p:cNvSpPr txBox="1"/>
          <p:nvPr/>
        </p:nvSpPr>
        <p:spPr bwMode="auto">
          <a:xfrm>
            <a:off x="7255266" y="5394325"/>
            <a:ext cx="40846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a:defRPr/>
            </a:pPr>
            <a:r>
              <a:rPr lang="zh-CN" altLang="en-US" sz="2800" kern="0" dirty="0" smtClean="0">
                <a:solidFill>
                  <a:srgbClr val="EB7C11"/>
                </a:solidFill>
              </a:rPr>
              <a:t>采用层次架构</a:t>
            </a:r>
            <a:endParaRPr lang="zh-CN" altLang="en-US" sz="2800" kern="0" dirty="0">
              <a:solidFill>
                <a:srgbClr val="EB7C11"/>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898525" y="3687764"/>
            <a:ext cx="6781800" cy="2936875"/>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67" name="Rectangle 3"/>
          <p:cNvSpPr>
            <a:spLocks noChangeArrowheads="1"/>
          </p:cNvSpPr>
          <p:nvPr/>
        </p:nvSpPr>
        <p:spPr bwMode="auto">
          <a:xfrm>
            <a:off x="898526" y="3208339"/>
            <a:ext cx="1400175" cy="479425"/>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nvGrpSpPr>
          <p:cNvPr id="36868" name="Group 4"/>
          <p:cNvGrpSpPr/>
          <p:nvPr/>
        </p:nvGrpSpPr>
        <p:grpSpPr bwMode="auto">
          <a:xfrm>
            <a:off x="4495801" y="4659313"/>
            <a:ext cx="2968625" cy="1676400"/>
            <a:chOff x="2658" y="2602"/>
            <a:chExt cx="1870" cy="1056"/>
          </a:xfrm>
        </p:grpSpPr>
        <p:sp>
          <p:nvSpPr>
            <p:cNvPr id="36903" name="Rectangle 5"/>
            <p:cNvSpPr>
              <a:spLocks noChangeArrowheads="1"/>
            </p:cNvSpPr>
            <p:nvPr/>
          </p:nvSpPr>
          <p:spPr bwMode="auto">
            <a:xfrm>
              <a:off x="2658" y="2721"/>
              <a:ext cx="1870" cy="937"/>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4" name="Rectangle 6"/>
            <p:cNvSpPr>
              <a:spLocks noChangeArrowheads="1"/>
            </p:cNvSpPr>
            <p:nvPr/>
          </p:nvSpPr>
          <p:spPr bwMode="auto">
            <a:xfrm>
              <a:off x="2658" y="2602"/>
              <a:ext cx="750" cy="119"/>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5" name="Rectangle 7"/>
            <p:cNvSpPr>
              <a:spLocks noChangeArrowheads="1"/>
            </p:cNvSpPr>
            <p:nvPr/>
          </p:nvSpPr>
          <p:spPr bwMode="auto">
            <a:xfrm>
              <a:off x="3347" y="2735"/>
              <a:ext cx="38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Security</a:t>
              </a:r>
              <a:endParaRPr lang="en-US" altLang="zh-CN" b="1">
                <a:latin typeface="ZapfHumnst BT" pitchFamily="34" charset="0"/>
                <a:ea typeface="宋体" panose="02010600030101010101" pitchFamily="2" charset="-122"/>
              </a:endParaRPr>
            </a:p>
          </p:txBody>
        </p:sp>
        <p:sp>
          <p:nvSpPr>
            <p:cNvPr id="36906" name="Rectangle 8"/>
            <p:cNvSpPr>
              <a:spLocks noChangeArrowheads="1"/>
            </p:cNvSpPr>
            <p:nvPr/>
          </p:nvSpPr>
          <p:spPr bwMode="auto">
            <a:xfrm>
              <a:off x="3688" y="3169"/>
              <a:ext cx="761" cy="411"/>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7" name="Rectangle 9"/>
            <p:cNvSpPr>
              <a:spLocks noChangeArrowheads="1"/>
            </p:cNvSpPr>
            <p:nvPr/>
          </p:nvSpPr>
          <p:spPr bwMode="auto">
            <a:xfrm>
              <a:off x="3688" y="3049"/>
              <a:ext cx="277" cy="120"/>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8" name="Rectangle 10"/>
            <p:cNvSpPr>
              <a:spLocks noChangeArrowheads="1"/>
            </p:cNvSpPr>
            <p:nvPr/>
          </p:nvSpPr>
          <p:spPr bwMode="auto">
            <a:xfrm>
              <a:off x="3709" y="3190"/>
              <a:ext cx="7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GUI Framework</a:t>
              </a:r>
              <a:endParaRPr lang="en-US" altLang="zh-CN" b="1">
                <a:latin typeface="ZapfHumnst BT" pitchFamily="34" charset="0"/>
                <a:ea typeface="宋体" panose="02010600030101010101" pitchFamily="2" charset="-122"/>
              </a:endParaRPr>
            </a:p>
          </p:txBody>
        </p:sp>
        <p:sp>
          <p:nvSpPr>
            <p:cNvPr id="36909" name="Rectangle 11"/>
            <p:cNvSpPr>
              <a:spLocks noChangeArrowheads="1"/>
            </p:cNvSpPr>
            <p:nvPr/>
          </p:nvSpPr>
          <p:spPr bwMode="auto">
            <a:xfrm>
              <a:off x="2742" y="3156"/>
              <a:ext cx="816" cy="409"/>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10" name="Rectangle 12"/>
            <p:cNvSpPr>
              <a:spLocks noChangeArrowheads="1"/>
            </p:cNvSpPr>
            <p:nvPr/>
          </p:nvSpPr>
          <p:spPr bwMode="auto">
            <a:xfrm>
              <a:off x="2742" y="3037"/>
              <a:ext cx="332" cy="119"/>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11" name="Rectangle 13"/>
            <p:cNvSpPr>
              <a:spLocks noChangeArrowheads="1"/>
            </p:cNvSpPr>
            <p:nvPr/>
          </p:nvSpPr>
          <p:spPr bwMode="auto">
            <a:xfrm>
              <a:off x="2767" y="3177"/>
              <a:ext cx="8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Secure Interfaces</a:t>
              </a:r>
              <a:endParaRPr lang="en-US" altLang="zh-CN" b="1">
                <a:latin typeface="ZapfHumnst BT" pitchFamily="34" charset="0"/>
                <a:ea typeface="宋体" panose="02010600030101010101" pitchFamily="2" charset="-122"/>
              </a:endParaRPr>
            </a:p>
          </p:txBody>
        </p:sp>
      </p:grpSp>
      <p:sp>
        <p:nvSpPr>
          <p:cNvPr id="36869" name="Rectangle 14"/>
          <p:cNvSpPr>
            <a:spLocks noChangeArrowheads="1"/>
          </p:cNvSpPr>
          <p:nvPr/>
        </p:nvSpPr>
        <p:spPr bwMode="auto">
          <a:xfrm>
            <a:off x="9798051" y="3030538"/>
            <a:ext cx="1039813" cy="611187"/>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70" name="Rectangle 15"/>
          <p:cNvSpPr>
            <a:spLocks noChangeArrowheads="1"/>
          </p:cNvSpPr>
          <p:nvPr/>
        </p:nvSpPr>
        <p:spPr bwMode="auto">
          <a:xfrm>
            <a:off x="9798051" y="2851149"/>
            <a:ext cx="411163" cy="179388"/>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71" name="Rectangle 16"/>
          <p:cNvSpPr>
            <a:spLocks noChangeArrowheads="1"/>
          </p:cNvSpPr>
          <p:nvPr/>
        </p:nvSpPr>
        <p:spPr bwMode="auto">
          <a:xfrm>
            <a:off x="9937750" y="3219449"/>
            <a:ext cx="9032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Application</a:t>
            </a:r>
            <a:endParaRPr lang="en-US" altLang="zh-CN" sz="1300" b="1">
              <a:latin typeface="ZapfHumnst BT" pitchFamily="34" charset="0"/>
              <a:ea typeface="宋体" panose="02010600030101010101" pitchFamily="2" charset="-122"/>
            </a:endParaRPr>
          </a:p>
        </p:txBody>
      </p:sp>
      <p:sp>
        <p:nvSpPr>
          <p:cNvPr id="36872" name="Rectangle 17"/>
          <p:cNvSpPr>
            <a:spLocks noChangeArrowheads="1"/>
          </p:cNvSpPr>
          <p:nvPr/>
        </p:nvSpPr>
        <p:spPr bwMode="auto">
          <a:xfrm>
            <a:off x="9991726" y="3051174"/>
            <a:ext cx="77311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&lt;&lt;layer&gt;&gt;</a:t>
            </a:r>
            <a:endParaRPr lang="en-US" altLang="zh-CN" sz="1300" b="1">
              <a:latin typeface="ZapfHumnst BT" pitchFamily="34" charset="0"/>
              <a:ea typeface="宋体" panose="02010600030101010101" pitchFamily="2" charset="-122"/>
            </a:endParaRPr>
          </a:p>
        </p:txBody>
      </p:sp>
      <p:sp>
        <p:nvSpPr>
          <p:cNvPr id="36873" name="Rectangle 18"/>
          <p:cNvSpPr>
            <a:spLocks noChangeArrowheads="1"/>
          </p:cNvSpPr>
          <p:nvPr/>
        </p:nvSpPr>
        <p:spPr bwMode="auto">
          <a:xfrm>
            <a:off x="9798051" y="4486275"/>
            <a:ext cx="1039813" cy="612775"/>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74" name="Rectangle 19"/>
          <p:cNvSpPr>
            <a:spLocks noChangeArrowheads="1"/>
          </p:cNvSpPr>
          <p:nvPr/>
        </p:nvSpPr>
        <p:spPr bwMode="auto">
          <a:xfrm>
            <a:off x="9798051" y="4306888"/>
            <a:ext cx="411163" cy="179387"/>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75" name="Rectangle 20"/>
          <p:cNvSpPr>
            <a:spLocks noChangeArrowheads="1"/>
          </p:cNvSpPr>
          <p:nvPr/>
        </p:nvSpPr>
        <p:spPr bwMode="auto">
          <a:xfrm>
            <a:off x="10002839" y="4676775"/>
            <a:ext cx="79028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Business </a:t>
            </a:r>
            <a:endParaRPr lang="en-US" altLang="zh-CN" sz="1300" b="1">
              <a:latin typeface="ZapfHumnst BT" pitchFamily="34" charset="0"/>
              <a:ea typeface="宋体" panose="02010600030101010101" pitchFamily="2" charset="-122"/>
            </a:endParaRPr>
          </a:p>
        </p:txBody>
      </p:sp>
      <p:sp>
        <p:nvSpPr>
          <p:cNvPr id="36876" name="Rectangle 21"/>
          <p:cNvSpPr>
            <a:spLocks noChangeArrowheads="1"/>
          </p:cNvSpPr>
          <p:nvPr/>
        </p:nvSpPr>
        <p:spPr bwMode="auto">
          <a:xfrm>
            <a:off x="10058400" y="4845049"/>
            <a:ext cx="6794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Services</a:t>
            </a:r>
            <a:endParaRPr lang="en-US" altLang="zh-CN" sz="1300" b="1">
              <a:latin typeface="ZapfHumnst BT" pitchFamily="34" charset="0"/>
              <a:ea typeface="宋体" panose="02010600030101010101" pitchFamily="2" charset="-122"/>
            </a:endParaRPr>
          </a:p>
        </p:txBody>
      </p:sp>
      <p:sp>
        <p:nvSpPr>
          <p:cNvPr id="36877" name="Rectangle 22"/>
          <p:cNvSpPr>
            <a:spLocks noChangeArrowheads="1"/>
          </p:cNvSpPr>
          <p:nvPr/>
        </p:nvSpPr>
        <p:spPr bwMode="auto">
          <a:xfrm>
            <a:off x="9991726" y="4510088"/>
            <a:ext cx="7731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&lt;&lt;layer&gt;&gt;</a:t>
            </a:r>
            <a:endParaRPr lang="en-US" altLang="zh-CN" sz="1300" b="1">
              <a:latin typeface="ZapfHumnst BT" pitchFamily="34" charset="0"/>
              <a:ea typeface="宋体" panose="02010600030101010101" pitchFamily="2" charset="-122"/>
            </a:endParaRPr>
          </a:p>
        </p:txBody>
      </p:sp>
      <p:sp>
        <p:nvSpPr>
          <p:cNvPr id="36878" name="Line 23"/>
          <p:cNvSpPr>
            <a:spLocks noChangeShapeType="1"/>
          </p:cNvSpPr>
          <p:nvPr/>
        </p:nvSpPr>
        <p:spPr bwMode="auto">
          <a:xfrm>
            <a:off x="10367964" y="3641725"/>
            <a:ext cx="1587" cy="754063"/>
          </a:xfrm>
          <a:prstGeom prst="line">
            <a:avLst/>
          </a:prstGeom>
          <a:noFill/>
          <a:ln w="28575">
            <a:solidFill>
              <a:srgbClr val="006666"/>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6879" name="AutoShape 24"/>
          <p:cNvSpPr>
            <a:spLocks noChangeArrowheads="1"/>
          </p:cNvSpPr>
          <p:nvPr/>
        </p:nvSpPr>
        <p:spPr bwMode="auto">
          <a:xfrm>
            <a:off x="7940675" y="3848101"/>
            <a:ext cx="1276350" cy="474663"/>
          </a:xfrm>
          <a:prstGeom prst="leftRightArrow">
            <a:avLst>
              <a:gd name="adj1" fmla="val 50130"/>
              <a:gd name="adj2" fmla="val 6621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80" name="Rectangle 25"/>
          <p:cNvSpPr>
            <a:spLocks noChangeArrowheads="1"/>
          </p:cNvSpPr>
          <p:nvPr/>
        </p:nvSpPr>
        <p:spPr bwMode="auto">
          <a:xfrm>
            <a:off x="2786063" y="1782763"/>
            <a:ext cx="2595562" cy="1663700"/>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81" name="Line 26"/>
          <p:cNvSpPr>
            <a:spLocks noChangeShapeType="1"/>
          </p:cNvSpPr>
          <p:nvPr/>
        </p:nvSpPr>
        <p:spPr bwMode="auto">
          <a:xfrm>
            <a:off x="4240213" y="3055938"/>
            <a:ext cx="1225550" cy="2446338"/>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6882" name="Line 27"/>
          <p:cNvSpPr>
            <a:spLocks noChangeShapeType="1"/>
          </p:cNvSpPr>
          <p:nvPr/>
        </p:nvSpPr>
        <p:spPr bwMode="auto">
          <a:xfrm flipH="1">
            <a:off x="3883025" y="3030538"/>
            <a:ext cx="14288" cy="110490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6883" name="Line 28"/>
          <p:cNvSpPr>
            <a:spLocks noChangeShapeType="1"/>
          </p:cNvSpPr>
          <p:nvPr/>
        </p:nvSpPr>
        <p:spPr bwMode="auto">
          <a:xfrm flipH="1">
            <a:off x="1960563" y="3094039"/>
            <a:ext cx="1504950" cy="2327275"/>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6884" name="Line 29"/>
          <p:cNvSpPr>
            <a:spLocks noChangeShapeType="1"/>
          </p:cNvSpPr>
          <p:nvPr/>
        </p:nvSpPr>
        <p:spPr bwMode="auto">
          <a:xfrm flipH="1">
            <a:off x="2408238" y="4797426"/>
            <a:ext cx="647700" cy="60960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6885" name="Rectangle 30"/>
          <p:cNvSpPr>
            <a:spLocks noChangeArrowheads="1"/>
          </p:cNvSpPr>
          <p:nvPr/>
        </p:nvSpPr>
        <p:spPr bwMode="auto">
          <a:xfrm>
            <a:off x="2786064" y="1443039"/>
            <a:ext cx="866775" cy="339725"/>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86" name="Rectangle 31"/>
          <p:cNvSpPr>
            <a:spLocks noChangeArrowheads="1"/>
          </p:cNvSpPr>
          <p:nvPr/>
        </p:nvSpPr>
        <p:spPr bwMode="auto">
          <a:xfrm>
            <a:off x="3649663" y="1835151"/>
            <a:ext cx="839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&lt;&lt;layer&gt;&gt;</a:t>
            </a:r>
            <a:endParaRPr lang="en-US" altLang="zh-CN" sz="1200" b="1">
              <a:ea typeface="宋体" panose="02010600030101010101" pitchFamily="2" charset="-122"/>
            </a:endParaRPr>
          </a:p>
          <a:p>
            <a:r>
              <a:rPr lang="en-US" altLang="zh-CN" sz="1200" b="1">
                <a:ea typeface="宋体" panose="02010600030101010101" pitchFamily="2" charset="-122"/>
              </a:rPr>
              <a:t>Application</a:t>
            </a:r>
            <a:endParaRPr lang="en-US" altLang="zh-CN" sz="1200" b="1">
              <a:latin typeface="ZapfHumnst BT" pitchFamily="34" charset="0"/>
              <a:ea typeface="宋体" panose="02010600030101010101" pitchFamily="2" charset="-122"/>
            </a:endParaRPr>
          </a:p>
        </p:txBody>
      </p:sp>
      <p:sp>
        <p:nvSpPr>
          <p:cNvPr id="36887" name="Rectangle 32"/>
          <p:cNvSpPr>
            <a:spLocks noChangeArrowheads="1"/>
          </p:cNvSpPr>
          <p:nvPr/>
        </p:nvSpPr>
        <p:spPr bwMode="auto">
          <a:xfrm>
            <a:off x="1062038" y="3752851"/>
            <a:ext cx="1356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&lt;&lt;layer&gt;&gt;</a:t>
            </a:r>
            <a:endParaRPr lang="en-US" altLang="zh-CN" sz="1200" b="1">
              <a:ea typeface="宋体" panose="02010600030101010101" pitchFamily="2" charset="-122"/>
            </a:endParaRPr>
          </a:p>
          <a:p>
            <a:r>
              <a:rPr lang="en-US" altLang="zh-CN" sz="1200" b="1">
                <a:ea typeface="宋体" panose="02010600030101010101" pitchFamily="2" charset="-122"/>
              </a:rPr>
              <a:t>Business Services</a:t>
            </a:r>
            <a:endParaRPr lang="en-US" altLang="zh-CN" sz="1200" b="1">
              <a:latin typeface="ZapfHumnst BT" pitchFamily="34" charset="0"/>
              <a:ea typeface="宋体" panose="02010600030101010101" pitchFamily="2" charset="-122"/>
            </a:endParaRPr>
          </a:p>
        </p:txBody>
      </p:sp>
      <p:sp>
        <p:nvSpPr>
          <p:cNvPr id="36888" name="Line 33"/>
          <p:cNvSpPr>
            <a:spLocks noChangeShapeType="1"/>
          </p:cNvSpPr>
          <p:nvPr/>
        </p:nvSpPr>
        <p:spPr bwMode="auto">
          <a:xfrm>
            <a:off x="4683125" y="3055938"/>
            <a:ext cx="2179638" cy="248285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sp>
        <p:nvSpPr>
          <p:cNvPr id="36889" name="Line 34"/>
          <p:cNvSpPr>
            <a:spLocks noChangeShapeType="1"/>
          </p:cNvSpPr>
          <p:nvPr/>
        </p:nvSpPr>
        <p:spPr bwMode="auto">
          <a:xfrm>
            <a:off x="2459039" y="5853113"/>
            <a:ext cx="1938337" cy="1588"/>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sp>
        <p:nvSpPr>
          <p:cNvPr id="36890" name="Rectangle 35"/>
          <p:cNvSpPr>
            <a:spLocks noGrp="1" noChangeArrowheads="1"/>
          </p:cNvSpPr>
          <p:nvPr>
            <p:ph type="title"/>
          </p:nvPr>
        </p:nvSpPr>
        <p:spPr/>
        <p:txBody>
          <a:bodyPr/>
          <a:lstStyle/>
          <a:p>
            <a:pPr eaLnBrk="1" hangingPunct="1"/>
            <a:r>
              <a:rPr lang="en-US" altLang="zh-CN" smtClean="0"/>
              <a:t>Example: Application Layer</a:t>
            </a:r>
            <a:endParaRPr lang="en-US" altLang="zh-CN" smtClean="0"/>
          </a:p>
        </p:txBody>
      </p:sp>
      <p:grpSp>
        <p:nvGrpSpPr>
          <p:cNvPr id="36891" name="Group 36"/>
          <p:cNvGrpSpPr/>
          <p:nvPr/>
        </p:nvGrpSpPr>
        <p:grpSpPr bwMode="auto">
          <a:xfrm>
            <a:off x="1085851" y="5280026"/>
            <a:ext cx="1666875" cy="831850"/>
            <a:chOff x="318" y="2993"/>
            <a:chExt cx="1050" cy="524"/>
          </a:xfrm>
        </p:grpSpPr>
        <p:sp>
          <p:nvSpPr>
            <p:cNvPr id="36900" name="Rectangle 37"/>
            <p:cNvSpPr>
              <a:spLocks noChangeArrowheads="1"/>
            </p:cNvSpPr>
            <p:nvPr/>
          </p:nvSpPr>
          <p:spPr bwMode="auto">
            <a:xfrm>
              <a:off x="318" y="3113"/>
              <a:ext cx="1050" cy="404"/>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1" name="Rectangle 38"/>
            <p:cNvSpPr>
              <a:spLocks noChangeArrowheads="1"/>
            </p:cNvSpPr>
            <p:nvPr/>
          </p:nvSpPr>
          <p:spPr bwMode="auto">
            <a:xfrm>
              <a:off x="318" y="2993"/>
              <a:ext cx="419" cy="120"/>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902" name="Rectangle 39"/>
            <p:cNvSpPr>
              <a:spLocks noChangeArrowheads="1"/>
            </p:cNvSpPr>
            <p:nvPr/>
          </p:nvSpPr>
          <p:spPr bwMode="auto">
            <a:xfrm>
              <a:off x="460" y="3127"/>
              <a:ext cx="88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University Artifacts</a:t>
              </a:r>
              <a:endParaRPr lang="en-US" altLang="zh-CN" b="1">
                <a:latin typeface="ZapfHumnst BT" pitchFamily="34" charset="0"/>
                <a:ea typeface="宋体" panose="02010600030101010101" pitchFamily="2" charset="-122"/>
              </a:endParaRPr>
            </a:p>
          </p:txBody>
        </p:sp>
      </p:grpSp>
      <p:sp>
        <p:nvSpPr>
          <p:cNvPr id="36892" name="Rectangle 40"/>
          <p:cNvSpPr>
            <a:spLocks noChangeArrowheads="1"/>
          </p:cNvSpPr>
          <p:nvPr/>
        </p:nvSpPr>
        <p:spPr bwMode="auto">
          <a:xfrm>
            <a:off x="3452814" y="2460627"/>
            <a:ext cx="1260475" cy="650875"/>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93" name="Rectangle 41"/>
          <p:cNvSpPr>
            <a:spLocks noChangeArrowheads="1"/>
          </p:cNvSpPr>
          <p:nvPr/>
        </p:nvSpPr>
        <p:spPr bwMode="auto">
          <a:xfrm>
            <a:off x="3452813" y="2268538"/>
            <a:ext cx="506412" cy="192088"/>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94" name="Rectangle 42"/>
          <p:cNvSpPr>
            <a:spLocks noChangeArrowheads="1"/>
          </p:cNvSpPr>
          <p:nvPr/>
        </p:nvSpPr>
        <p:spPr bwMode="auto">
          <a:xfrm>
            <a:off x="3660775" y="2482851"/>
            <a:ext cx="897682" cy="18466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Registration</a:t>
            </a:r>
            <a:endParaRPr lang="en-US" altLang="zh-CN" b="1">
              <a:latin typeface="ZapfHumnst BT" pitchFamily="34" charset="0"/>
              <a:ea typeface="宋体" panose="02010600030101010101" pitchFamily="2" charset="-122"/>
            </a:endParaRPr>
          </a:p>
        </p:txBody>
      </p:sp>
      <p:grpSp>
        <p:nvGrpSpPr>
          <p:cNvPr id="36895" name="Group 43"/>
          <p:cNvGrpSpPr/>
          <p:nvPr/>
        </p:nvGrpSpPr>
        <p:grpSpPr bwMode="auto">
          <a:xfrm>
            <a:off x="3005139" y="4005264"/>
            <a:ext cx="1398587" cy="842963"/>
            <a:chOff x="1575" y="2190"/>
            <a:chExt cx="881" cy="531"/>
          </a:xfrm>
        </p:grpSpPr>
        <p:sp>
          <p:nvSpPr>
            <p:cNvPr id="36896" name="Rectangle 44"/>
            <p:cNvSpPr>
              <a:spLocks noChangeArrowheads="1"/>
            </p:cNvSpPr>
            <p:nvPr/>
          </p:nvSpPr>
          <p:spPr bwMode="auto">
            <a:xfrm>
              <a:off x="1575" y="2310"/>
              <a:ext cx="881" cy="411"/>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97" name="Rectangle 45"/>
            <p:cNvSpPr>
              <a:spLocks noChangeArrowheads="1"/>
            </p:cNvSpPr>
            <p:nvPr/>
          </p:nvSpPr>
          <p:spPr bwMode="auto">
            <a:xfrm>
              <a:off x="1575" y="2190"/>
              <a:ext cx="369" cy="120"/>
            </a:xfrm>
            <a:prstGeom prst="rect">
              <a:avLst/>
            </a:prstGeom>
            <a:solidFill>
              <a:srgbClr val="FFFFCC"/>
            </a:solidFill>
            <a:ln w="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6898" name="Rectangle 46"/>
            <p:cNvSpPr>
              <a:spLocks noChangeArrowheads="1"/>
            </p:cNvSpPr>
            <p:nvPr/>
          </p:nvSpPr>
          <p:spPr bwMode="auto">
            <a:xfrm>
              <a:off x="1670" y="2332"/>
              <a:ext cx="78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External System </a:t>
              </a:r>
              <a:endParaRPr lang="en-US" altLang="zh-CN" sz="1200" b="1">
                <a:ea typeface="宋体" panose="02010600030101010101" pitchFamily="2" charset="-122"/>
              </a:endParaRPr>
            </a:p>
          </p:txBody>
        </p:sp>
        <p:sp>
          <p:nvSpPr>
            <p:cNvPr id="36899" name="Rectangle 47"/>
            <p:cNvSpPr>
              <a:spLocks noChangeArrowheads="1"/>
            </p:cNvSpPr>
            <p:nvPr/>
          </p:nvSpPr>
          <p:spPr bwMode="auto">
            <a:xfrm>
              <a:off x="1804" y="2453"/>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Interfaces</a:t>
              </a:r>
              <a:endParaRPr lang="en-US" altLang="zh-CN" b="1">
                <a:latin typeface="ZapfHumnst BT" pitchFamily="34" charset="0"/>
                <a:ea typeface="宋体" panose="02010600030101010101" pitchFamily="2" charset="-122"/>
              </a:endParaRPr>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9815513" y="4432300"/>
            <a:ext cx="1039812" cy="611188"/>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891" name="Rectangle 3"/>
          <p:cNvSpPr>
            <a:spLocks noChangeArrowheads="1"/>
          </p:cNvSpPr>
          <p:nvPr/>
        </p:nvSpPr>
        <p:spPr bwMode="auto">
          <a:xfrm>
            <a:off x="9988550" y="4621214"/>
            <a:ext cx="9017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Middleware</a:t>
            </a:r>
            <a:endParaRPr lang="en-US" altLang="zh-CN" sz="1300" b="1">
              <a:latin typeface="ZapfHumnst BT" pitchFamily="34" charset="0"/>
              <a:ea typeface="宋体" panose="02010600030101010101" pitchFamily="2" charset="-122"/>
            </a:endParaRPr>
          </a:p>
        </p:txBody>
      </p:sp>
      <p:sp>
        <p:nvSpPr>
          <p:cNvPr id="37892" name="Rectangle 4"/>
          <p:cNvSpPr>
            <a:spLocks noChangeArrowheads="1"/>
          </p:cNvSpPr>
          <p:nvPr/>
        </p:nvSpPr>
        <p:spPr bwMode="auto">
          <a:xfrm>
            <a:off x="10010776" y="4452939"/>
            <a:ext cx="7731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&lt;&lt;layer&gt;&gt;</a:t>
            </a:r>
            <a:endParaRPr lang="en-US" altLang="zh-CN" sz="1300" b="1">
              <a:latin typeface="ZapfHumnst BT" pitchFamily="34" charset="0"/>
              <a:ea typeface="宋体" panose="02010600030101010101" pitchFamily="2" charset="-122"/>
            </a:endParaRPr>
          </a:p>
        </p:txBody>
      </p:sp>
      <p:sp>
        <p:nvSpPr>
          <p:cNvPr id="37893" name="Rectangle 5"/>
          <p:cNvSpPr>
            <a:spLocks noChangeArrowheads="1"/>
          </p:cNvSpPr>
          <p:nvPr/>
        </p:nvSpPr>
        <p:spPr bwMode="auto">
          <a:xfrm>
            <a:off x="9815513" y="3081339"/>
            <a:ext cx="1039812" cy="612775"/>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894" name="Rectangle 6"/>
          <p:cNvSpPr>
            <a:spLocks noChangeArrowheads="1"/>
          </p:cNvSpPr>
          <p:nvPr/>
        </p:nvSpPr>
        <p:spPr bwMode="auto">
          <a:xfrm>
            <a:off x="10020300" y="3271839"/>
            <a:ext cx="7826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Business </a:t>
            </a:r>
            <a:endParaRPr lang="en-US" altLang="zh-CN" sz="1300" b="1">
              <a:latin typeface="ZapfHumnst BT" pitchFamily="34" charset="0"/>
              <a:ea typeface="宋体" panose="02010600030101010101" pitchFamily="2" charset="-122"/>
            </a:endParaRPr>
          </a:p>
        </p:txBody>
      </p:sp>
      <p:sp>
        <p:nvSpPr>
          <p:cNvPr id="37895" name="Rectangle 7"/>
          <p:cNvSpPr>
            <a:spLocks noChangeArrowheads="1"/>
          </p:cNvSpPr>
          <p:nvPr/>
        </p:nvSpPr>
        <p:spPr bwMode="auto">
          <a:xfrm>
            <a:off x="10075863" y="3440114"/>
            <a:ext cx="679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Services</a:t>
            </a:r>
            <a:endParaRPr lang="en-US" altLang="zh-CN" sz="1300" b="1">
              <a:latin typeface="ZapfHumnst BT" pitchFamily="34" charset="0"/>
              <a:ea typeface="宋体" panose="02010600030101010101" pitchFamily="2" charset="-122"/>
            </a:endParaRPr>
          </a:p>
        </p:txBody>
      </p:sp>
      <p:sp>
        <p:nvSpPr>
          <p:cNvPr id="37896" name="Rectangle 8"/>
          <p:cNvSpPr>
            <a:spLocks noChangeArrowheads="1"/>
          </p:cNvSpPr>
          <p:nvPr/>
        </p:nvSpPr>
        <p:spPr bwMode="auto">
          <a:xfrm>
            <a:off x="10009189" y="3105151"/>
            <a:ext cx="78066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300" b="1">
                <a:ea typeface="宋体" panose="02010600030101010101" pitchFamily="2" charset="-122"/>
              </a:rPr>
              <a:t>&lt;&lt;layer&gt;&gt;</a:t>
            </a:r>
            <a:endParaRPr lang="en-US" altLang="zh-CN" sz="1300" b="1">
              <a:latin typeface="ZapfHumnst BT" pitchFamily="34" charset="0"/>
              <a:ea typeface="宋体" panose="02010600030101010101" pitchFamily="2" charset="-122"/>
            </a:endParaRPr>
          </a:p>
        </p:txBody>
      </p:sp>
      <p:sp>
        <p:nvSpPr>
          <p:cNvPr id="37897" name="Rectangle 9"/>
          <p:cNvSpPr>
            <a:spLocks noGrp="1" noChangeArrowheads="1"/>
          </p:cNvSpPr>
          <p:nvPr>
            <p:ph type="title"/>
          </p:nvPr>
        </p:nvSpPr>
        <p:spPr/>
        <p:txBody>
          <a:bodyPr/>
          <a:lstStyle/>
          <a:p>
            <a:pPr eaLnBrk="1" hangingPunct="1"/>
            <a:r>
              <a:rPr lang="en-US" altLang="zh-CN" smtClean="0"/>
              <a:t>Example: Business Services Layer Context</a:t>
            </a:r>
            <a:endParaRPr lang="en-US" altLang="zh-CN" smtClean="0"/>
          </a:p>
        </p:txBody>
      </p:sp>
      <p:sp>
        <p:nvSpPr>
          <p:cNvPr id="37898" name="Rectangle 10"/>
          <p:cNvSpPr>
            <a:spLocks noChangeArrowheads="1"/>
          </p:cNvSpPr>
          <p:nvPr/>
        </p:nvSpPr>
        <p:spPr bwMode="auto">
          <a:xfrm>
            <a:off x="9815513" y="4252914"/>
            <a:ext cx="411162" cy="179387"/>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899" name="Rectangle 11"/>
          <p:cNvSpPr>
            <a:spLocks noChangeArrowheads="1"/>
          </p:cNvSpPr>
          <p:nvPr/>
        </p:nvSpPr>
        <p:spPr bwMode="auto">
          <a:xfrm>
            <a:off x="9815513" y="2901950"/>
            <a:ext cx="411162" cy="179388"/>
          </a:xfrm>
          <a:prstGeom prst="rect">
            <a:avLst/>
          </a:prstGeom>
          <a:noFill/>
          <a:ln w="19050">
            <a:solidFill>
              <a:srgbClr val="006666"/>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0" name="Line 12"/>
          <p:cNvSpPr>
            <a:spLocks noChangeShapeType="1"/>
          </p:cNvSpPr>
          <p:nvPr/>
        </p:nvSpPr>
        <p:spPr bwMode="auto">
          <a:xfrm>
            <a:off x="10398125" y="3700463"/>
            <a:ext cx="1588" cy="654050"/>
          </a:xfrm>
          <a:prstGeom prst="line">
            <a:avLst/>
          </a:prstGeom>
          <a:noFill/>
          <a:ln w="28575">
            <a:solidFill>
              <a:srgbClr val="006666"/>
            </a:solidFill>
            <a:prstDash val="lgDash"/>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901" name="Rectangle 13"/>
          <p:cNvSpPr>
            <a:spLocks noChangeArrowheads="1"/>
          </p:cNvSpPr>
          <p:nvPr/>
        </p:nvSpPr>
        <p:spPr bwMode="auto">
          <a:xfrm>
            <a:off x="1838326" y="5168901"/>
            <a:ext cx="1122363" cy="182563"/>
          </a:xfrm>
          <a:prstGeom prst="rect">
            <a:avLst/>
          </a:prstGeom>
          <a:solidFill>
            <a:srgbClr val="FFFFCC"/>
          </a:solidFill>
          <a:ln w="12700">
            <a:solidFill>
              <a:srgbClr val="8A0E5E"/>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2" name="Rectangle 14"/>
          <p:cNvSpPr>
            <a:spLocks noChangeArrowheads="1"/>
          </p:cNvSpPr>
          <p:nvPr/>
        </p:nvSpPr>
        <p:spPr bwMode="auto">
          <a:xfrm>
            <a:off x="1838325" y="1209675"/>
            <a:ext cx="6769100" cy="3886200"/>
          </a:xfrm>
          <a:prstGeom prst="rect">
            <a:avLst/>
          </a:prstGeom>
          <a:solidFill>
            <a:srgbClr val="FFFFCC"/>
          </a:solidFill>
          <a:ln w="12700">
            <a:solidFill>
              <a:srgbClr val="8A0E5E"/>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3" name="Rectangle 15"/>
          <p:cNvSpPr>
            <a:spLocks noChangeArrowheads="1"/>
          </p:cNvSpPr>
          <p:nvPr/>
        </p:nvSpPr>
        <p:spPr bwMode="auto">
          <a:xfrm>
            <a:off x="5241926" y="3224214"/>
            <a:ext cx="3173413" cy="175418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4" name="Rectangle 16"/>
          <p:cNvSpPr>
            <a:spLocks noChangeArrowheads="1"/>
          </p:cNvSpPr>
          <p:nvPr/>
        </p:nvSpPr>
        <p:spPr bwMode="auto">
          <a:xfrm>
            <a:off x="1838326" y="5351463"/>
            <a:ext cx="2970213" cy="1420812"/>
          </a:xfrm>
          <a:prstGeom prst="rect">
            <a:avLst/>
          </a:prstGeom>
          <a:solidFill>
            <a:srgbClr val="FFFFCC"/>
          </a:solidFill>
          <a:ln w="12700">
            <a:solidFill>
              <a:srgbClr val="8A0E5E"/>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5" name="Rectangle 17"/>
          <p:cNvSpPr>
            <a:spLocks noChangeArrowheads="1"/>
          </p:cNvSpPr>
          <p:nvPr/>
        </p:nvSpPr>
        <p:spPr bwMode="auto">
          <a:xfrm>
            <a:off x="3362325" y="6045201"/>
            <a:ext cx="1100138" cy="608013"/>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6" name="Rectangle 18"/>
          <p:cNvSpPr>
            <a:spLocks noChangeArrowheads="1"/>
          </p:cNvSpPr>
          <p:nvPr/>
        </p:nvSpPr>
        <p:spPr bwMode="auto">
          <a:xfrm>
            <a:off x="3362326" y="5865814"/>
            <a:ext cx="436563" cy="17938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7" name="Rectangle 19"/>
          <p:cNvSpPr>
            <a:spLocks noChangeArrowheads="1"/>
          </p:cNvSpPr>
          <p:nvPr/>
        </p:nvSpPr>
        <p:spPr bwMode="auto">
          <a:xfrm>
            <a:off x="3694114" y="6069013"/>
            <a:ext cx="5642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java.sql</a:t>
            </a:r>
            <a:endParaRPr lang="en-US" altLang="zh-CN" b="1">
              <a:latin typeface="ZapfHumnst BT" pitchFamily="34" charset="0"/>
              <a:ea typeface="宋体" panose="02010600030101010101" pitchFamily="2" charset="-122"/>
            </a:endParaRPr>
          </a:p>
        </p:txBody>
      </p:sp>
      <p:sp>
        <p:nvSpPr>
          <p:cNvPr id="37908" name="Rectangle 20"/>
          <p:cNvSpPr>
            <a:spLocks noChangeArrowheads="1"/>
          </p:cNvSpPr>
          <p:nvPr/>
        </p:nvSpPr>
        <p:spPr bwMode="auto">
          <a:xfrm>
            <a:off x="2066925" y="6045201"/>
            <a:ext cx="1100138" cy="608013"/>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09" name="Rectangle 21"/>
          <p:cNvSpPr>
            <a:spLocks noChangeArrowheads="1"/>
          </p:cNvSpPr>
          <p:nvPr/>
        </p:nvSpPr>
        <p:spPr bwMode="auto">
          <a:xfrm>
            <a:off x="2066925" y="5865814"/>
            <a:ext cx="444500" cy="17938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10" name="Rectangle 22"/>
          <p:cNvSpPr>
            <a:spLocks noChangeArrowheads="1"/>
          </p:cNvSpPr>
          <p:nvPr/>
        </p:nvSpPr>
        <p:spPr bwMode="auto">
          <a:xfrm>
            <a:off x="2378076" y="6069013"/>
            <a:ext cx="5915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com.odi</a:t>
            </a:r>
            <a:endParaRPr lang="en-US" altLang="zh-CN" b="1">
              <a:latin typeface="ZapfHumnst BT" pitchFamily="34" charset="0"/>
              <a:ea typeface="宋体" panose="02010600030101010101" pitchFamily="2" charset="-122"/>
            </a:endParaRPr>
          </a:p>
        </p:txBody>
      </p:sp>
      <p:sp>
        <p:nvSpPr>
          <p:cNvPr id="37911" name="Line 23"/>
          <p:cNvSpPr>
            <a:spLocks noChangeShapeType="1"/>
          </p:cNvSpPr>
          <p:nvPr/>
        </p:nvSpPr>
        <p:spPr bwMode="auto">
          <a:xfrm flipH="1">
            <a:off x="2351088" y="4108451"/>
            <a:ext cx="0" cy="1706563"/>
          </a:xfrm>
          <a:prstGeom prst="line">
            <a:avLst/>
          </a:prstGeom>
          <a:noFill/>
          <a:ln w="28575">
            <a:solidFill>
              <a:srgbClr val="8A0E5E"/>
            </a:solidFill>
            <a:prstDash val="lgDash"/>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Text Box 24"/>
          <p:cNvSpPr txBox="1">
            <a:spLocks noChangeArrowheads="1"/>
          </p:cNvSpPr>
          <p:nvPr/>
        </p:nvSpPr>
        <p:spPr bwMode="auto">
          <a:xfrm>
            <a:off x="2481263" y="5316538"/>
            <a:ext cx="17716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500" b="1">
                <a:ea typeface="宋体" panose="02010600030101010101" pitchFamily="2" charset="-122"/>
              </a:rPr>
              <a:t>&lt;&lt;layer&gt;&gt;</a:t>
            </a:r>
            <a:br>
              <a:rPr lang="en-US" altLang="zh-CN" sz="1500" b="1">
                <a:ea typeface="宋体" panose="02010600030101010101" pitchFamily="2" charset="-122"/>
              </a:rPr>
            </a:br>
            <a:r>
              <a:rPr lang="en-US" altLang="zh-CN" sz="1500" b="1">
                <a:ea typeface="宋体" panose="02010600030101010101" pitchFamily="2" charset="-122"/>
              </a:rPr>
              <a:t>Middleware</a:t>
            </a:r>
            <a:endParaRPr lang="en-US" altLang="zh-CN" sz="1500" b="1">
              <a:ea typeface="宋体" panose="02010600030101010101" pitchFamily="2" charset="-122"/>
            </a:endParaRPr>
          </a:p>
        </p:txBody>
      </p:sp>
      <p:sp>
        <p:nvSpPr>
          <p:cNvPr id="37913" name="Rectangle 25"/>
          <p:cNvSpPr>
            <a:spLocks noChangeArrowheads="1"/>
          </p:cNvSpPr>
          <p:nvPr/>
        </p:nvSpPr>
        <p:spPr bwMode="auto">
          <a:xfrm>
            <a:off x="2033588" y="1516064"/>
            <a:ext cx="1160462" cy="61753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14" name="Rectangle 26"/>
          <p:cNvSpPr>
            <a:spLocks noChangeArrowheads="1"/>
          </p:cNvSpPr>
          <p:nvPr/>
        </p:nvSpPr>
        <p:spPr bwMode="auto">
          <a:xfrm>
            <a:off x="2033588" y="1323975"/>
            <a:ext cx="425450" cy="192088"/>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15" name="Rectangle 27"/>
          <p:cNvSpPr>
            <a:spLocks noChangeArrowheads="1"/>
          </p:cNvSpPr>
          <p:nvPr/>
        </p:nvSpPr>
        <p:spPr bwMode="auto">
          <a:xfrm>
            <a:off x="2133601" y="1708150"/>
            <a:ext cx="10179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BillingSystem</a:t>
            </a:r>
            <a:endParaRPr lang="en-US" altLang="zh-CN" b="1">
              <a:latin typeface="ZapfHumnst BT" pitchFamily="34" charset="0"/>
              <a:ea typeface="宋体" panose="02010600030101010101" pitchFamily="2" charset="-122"/>
            </a:endParaRPr>
          </a:p>
        </p:txBody>
      </p:sp>
      <p:sp>
        <p:nvSpPr>
          <p:cNvPr id="37916" name="Rectangle 28"/>
          <p:cNvSpPr>
            <a:spLocks noChangeArrowheads="1"/>
          </p:cNvSpPr>
          <p:nvPr/>
        </p:nvSpPr>
        <p:spPr bwMode="auto">
          <a:xfrm>
            <a:off x="2063750" y="1536700"/>
            <a:ext cx="11605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&lt;&lt;subsystem&gt;&gt;</a:t>
            </a:r>
            <a:endParaRPr lang="en-US" altLang="zh-CN" b="1">
              <a:latin typeface="ZapfHumnst BT" pitchFamily="34" charset="0"/>
              <a:ea typeface="宋体" panose="02010600030101010101" pitchFamily="2" charset="-122"/>
            </a:endParaRPr>
          </a:p>
        </p:txBody>
      </p:sp>
      <p:sp>
        <p:nvSpPr>
          <p:cNvPr id="37917" name="Rectangle 29"/>
          <p:cNvSpPr>
            <a:spLocks noChangeArrowheads="1"/>
          </p:cNvSpPr>
          <p:nvPr/>
        </p:nvSpPr>
        <p:spPr bwMode="auto">
          <a:xfrm>
            <a:off x="5100639" y="1501776"/>
            <a:ext cx="1658937" cy="608013"/>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18" name="Rectangle 30"/>
          <p:cNvSpPr>
            <a:spLocks noChangeArrowheads="1"/>
          </p:cNvSpPr>
          <p:nvPr/>
        </p:nvSpPr>
        <p:spPr bwMode="auto">
          <a:xfrm>
            <a:off x="5100639" y="1322389"/>
            <a:ext cx="663575" cy="17938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19" name="Rectangle 31"/>
          <p:cNvSpPr>
            <a:spLocks noChangeArrowheads="1"/>
          </p:cNvSpPr>
          <p:nvPr/>
        </p:nvSpPr>
        <p:spPr bwMode="auto">
          <a:xfrm>
            <a:off x="5143501" y="1706563"/>
            <a:ext cx="1638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CourseCatalogSystem</a:t>
            </a:r>
            <a:endParaRPr lang="en-US" altLang="zh-CN" b="1">
              <a:latin typeface="ZapfHumnst BT" pitchFamily="34" charset="0"/>
              <a:ea typeface="宋体" panose="02010600030101010101" pitchFamily="2" charset="-122"/>
            </a:endParaRPr>
          </a:p>
        </p:txBody>
      </p:sp>
      <p:sp>
        <p:nvSpPr>
          <p:cNvPr id="37920" name="Rectangle 32"/>
          <p:cNvSpPr>
            <a:spLocks noChangeArrowheads="1"/>
          </p:cNvSpPr>
          <p:nvPr/>
        </p:nvSpPr>
        <p:spPr bwMode="auto">
          <a:xfrm>
            <a:off x="5319713" y="1536700"/>
            <a:ext cx="11605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&lt;&lt;subsystem&gt;&gt;</a:t>
            </a:r>
            <a:endParaRPr lang="en-US" altLang="zh-CN" b="1">
              <a:latin typeface="ZapfHumnst BT" pitchFamily="34" charset="0"/>
              <a:ea typeface="宋体" panose="02010600030101010101" pitchFamily="2" charset="-122"/>
            </a:endParaRPr>
          </a:p>
        </p:txBody>
      </p:sp>
      <p:sp>
        <p:nvSpPr>
          <p:cNvPr id="37921" name="Rectangle 33"/>
          <p:cNvSpPr>
            <a:spLocks noChangeArrowheads="1"/>
          </p:cNvSpPr>
          <p:nvPr/>
        </p:nvSpPr>
        <p:spPr bwMode="auto">
          <a:xfrm>
            <a:off x="3660776" y="2762250"/>
            <a:ext cx="1209675" cy="617538"/>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22" name="Rectangle 34"/>
          <p:cNvSpPr>
            <a:spLocks noChangeArrowheads="1"/>
          </p:cNvSpPr>
          <p:nvPr/>
        </p:nvSpPr>
        <p:spPr bwMode="auto">
          <a:xfrm>
            <a:off x="3660775" y="2570164"/>
            <a:ext cx="446088" cy="192087"/>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23" name="Rectangle 35"/>
          <p:cNvSpPr>
            <a:spLocks noChangeArrowheads="1"/>
          </p:cNvSpPr>
          <p:nvPr/>
        </p:nvSpPr>
        <p:spPr bwMode="auto">
          <a:xfrm>
            <a:off x="3708400" y="2782888"/>
            <a:ext cx="12375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External System </a:t>
            </a:r>
            <a:endParaRPr lang="en-US" altLang="zh-CN" b="1">
              <a:latin typeface="ZapfHumnst BT" pitchFamily="34" charset="0"/>
              <a:ea typeface="宋体" panose="02010600030101010101" pitchFamily="2" charset="-122"/>
            </a:endParaRPr>
          </a:p>
        </p:txBody>
      </p:sp>
      <p:sp>
        <p:nvSpPr>
          <p:cNvPr id="37924" name="Rectangle 36"/>
          <p:cNvSpPr>
            <a:spLocks noChangeArrowheads="1"/>
          </p:cNvSpPr>
          <p:nvPr/>
        </p:nvSpPr>
        <p:spPr bwMode="auto">
          <a:xfrm>
            <a:off x="3929064" y="2952750"/>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Interfaces</a:t>
            </a:r>
            <a:endParaRPr lang="en-US" altLang="zh-CN" b="1">
              <a:latin typeface="ZapfHumnst BT" pitchFamily="34" charset="0"/>
              <a:ea typeface="宋体" panose="02010600030101010101" pitchFamily="2" charset="-122"/>
            </a:endParaRPr>
          </a:p>
        </p:txBody>
      </p:sp>
      <p:sp>
        <p:nvSpPr>
          <p:cNvPr id="37925" name="Line 37"/>
          <p:cNvSpPr>
            <a:spLocks noChangeShapeType="1"/>
          </p:cNvSpPr>
          <p:nvPr/>
        </p:nvSpPr>
        <p:spPr bwMode="auto">
          <a:xfrm>
            <a:off x="3079751" y="2133600"/>
            <a:ext cx="542925" cy="43815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26" name="Line 38"/>
          <p:cNvSpPr>
            <a:spLocks noChangeShapeType="1"/>
          </p:cNvSpPr>
          <p:nvPr/>
        </p:nvSpPr>
        <p:spPr bwMode="auto">
          <a:xfrm flipH="1">
            <a:off x="4832351" y="2122488"/>
            <a:ext cx="601663" cy="65405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27" name="Rectangle 39"/>
          <p:cNvSpPr>
            <a:spLocks noChangeArrowheads="1"/>
          </p:cNvSpPr>
          <p:nvPr/>
        </p:nvSpPr>
        <p:spPr bwMode="auto">
          <a:xfrm>
            <a:off x="3773488" y="4349751"/>
            <a:ext cx="995362" cy="608013"/>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28" name="Rectangle 40"/>
          <p:cNvSpPr>
            <a:spLocks noChangeArrowheads="1"/>
          </p:cNvSpPr>
          <p:nvPr/>
        </p:nvSpPr>
        <p:spPr bwMode="auto">
          <a:xfrm>
            <a:off x="3773488" y="4168776"/>
            <a:ext cx="404812" cy="180975"/>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29" name="Rectangle 41"/>
          <p:cNvSpPr>
            <a:spLocks noChangeArrowheads="1"/>
          </p:cNvSpPr>
          <p:nvPr/>
        </p:nvSpPr>
        <p:spPr bwMode="auto">
          <a:xfrm>
            <a:off x="3959226" y="4370388"/>
            <a:ext cx="7854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University </a:t>
            </a:r>
            <a:endParaRPr lang="en-US" altLang="zh-CN" b="1">
              <a:latin typeface="ZapfHumnst BT" pitchFamily="34" charset="0"/>
              <a:ea typeface="宋体" panose="02010600030101010101" pitchFamily="2" charset="-122"/>
            </a:endParaRPr>
          </a:p>
        </p:txBody>
      </p:sp>
      <p:sp>
        <p:nvSpPr>
          <p:cNvPr id="37930" name="Rectangle 42"/>
          <p:cNvSpPr>
            <a:spLocks noChangeArrowheads="1"/>
          </p:cNvSpPr>
          <p:nvPr/>
        </p:nvSpPr>
        <p:spPr bwMode="auto">
          <a:xfrm>
            <a:off x="4024314" y="4541838"/>
            <a:ext cx="6219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Artifacts</a:t>
            </a:r>
            <a:endParaRPr lang="en-US" altLang="zh-CN" b="1">
              <a:latin typeface="ZapfHumnst BT" pitchFamily="34" charset="0"/>
              <a:ea typeface="宋体" panose="02010600030101010101" pitchFamily="2" charset="-122"/>
            </a:endParaRPr>
          </a:p>
        </p:txBody>
      </p:sp>
      <p:sp>
        <p:nvSpPr>
          <p:cNvPr id="37931" name="Line 43"/>
          <p:cNvSpPr>
            <a:spLocks noChangeShapeType="1"/>
          </p:cNvSpPr>
          <p:nvPr/>
        </p:nvSpPr>
        <p:spPr bwMode="auto">
          <a:xfrm>
            <a:off x="2857501" y="2136775"/>
            <a:ext cx="1120775" cy="1995488"/>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32" name="Line 44"/>
          <p:cNvSpPr>
            <a:spLocks noChangeShapeType="1"/>
          </p:cNvSpPr>
          <p:nvPr/>
        </p:nvSpPr>
        <p:spPr bwMode="auto">
          <a:xfrm flipH="1">
            <a:off x="4440239" y="2122489"/>
            <a:ext cx="1201737" cy="2200275"/>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33" name="Line 45"/>
          <p:cNvSpPr>
            <a:spLocks noChangeShapeType="1"/>
          </p:cNvSpPr>
          <p:nvPr/>
        </p:nvSpPr>
        <p:spPr bwMode="auto">
          <a:xfrm>
            <a:off x="4271964" y="3379789"/>
            <a:ext cx="1587" cy="841375"/>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34" name="Rectangle 46"/>
          <p:cNvSpPr>
            <a:spLocks noChangeArrowheads="1"/>
          </p:cNvSpPr>
          <p:nvPr/>
        </p:nvSpPr>
        <p:spPr bwMode="auto">
          <a:xfrm>
            <a:off x="2187575" y="3476626"/>
            <a:ext cx="984250" cy="606425"/>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35" name="Rectangle 47"/>
          <p:cNvSpPr>
            <a:spLocks noChangeArrowheads="1"/>
          </p:cNvSpPr>
          <p:nvPr/>
        </p:nvSpPr>
        <p:spPr bwMode="auto">
          <a:xfrm>
            <a:off x="2187576" y="3294063"/>
            <a:ext cx="392113" cy="182562"/>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36" name="Rectangle 48"/>
          <p:cNvSpPr>
            <a:spLocks noChangeArrowheads="1"/>
          </p:cNvSpPr>
          <p:nvPr/>
        </p:nvSpPr>
        <p:spPr bwMode="auto">
          <a:xfrm>
            <a:off x="2301876" y="3495675"/>
            <a:ext cx="915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ObjectStore </a:t>
            </a:r>
            <a:endParaRPr lang="en-US" altLang="zh-CN" b="1">
              <a:latin typeface="ZapfHumnst BT" pitchFamily="34" charset="0"/>
              <a:ea typeface="宋体" panose="02010600030101010101" pitchFamily="2" charset="-122"/>
            </a:endParaRPr>
          </a:p>
        </p:txBody>
      </p:sp>
      <p:sp>
        <p:nvSpPr>
          <p:cNvPr id="37937" name="Rectangle 49"/>
          <p:cNvSpPr>
            <a:spLocks noChangeArrowheads="1"/>
          </p:cNvSpPr>
          <p:nvPr/>
        </p:nvSpPr>
        <p:spPr bwMode="auto">
          <a:xfrm>
            <a:off x="2446339" y="3665538"/>
            <a:ext cx="5915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Support</a:t>
            </a:r>
            <a:endParaRPr lang="en-US" altLang="zh-CN" b="1">
              <a:latin typeface="ZapfHumnst BT" pitchFamily="34" charset="0"/>
              <a:ea typeface="宋体" panose="02010600030101010101" pitchFamily="2" charset="-122"/>
            </a:endParaRPr>
          </a:p>
        </p:txBody>
      </p:sp>
      <p:sp>
        <p:nvSpPr>
          <p:cNvPr id="37938" name="Line 50"/>
          <p:cNvSpPr>
            <a:spLocks noChangeShapeType="1"/>
          </p:cNvSpPr>
          <p:nvPr/>
        </p:nvSpPr>
        <p:spPr bwMode="auto">
          <a:xfrm>
            <a:off x="3157538" y="4076700"/>
            <a:ext cx="590550" cy="330200"/>
          </a:xfrm>
          <a:prstGeom prst="line">
            <a:avLst/>
          </a:prstGeom>
          <a:noFill/>
          <a:ln w="28575">
            <a:solidFill>
              <a:srgbClr val="8A0E5E"/>
            </a:solidFill>
            <a:prstDash val="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39" name="Line 51"/>
          <p:cNvSpPr>
            <a:spLocks noChangeShapeType="1"/>
          </p:cNvSpPr>
          <p:nvPr/>
        </p:nvSpPr>
        <p:spPr bwMode="auto">
          <a:xfrm>
            <a:off x="4784725" y="4621213"/>
            <a:ext cx="1600200" cy="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40" name="Rectangle 52"/>
          <p:cNvSpPr>
            <a:spLocks noChangeArrowheads="1"/>
          </p:cNvSpPr>
          <p:nvPr/>
        </p:nvSpPr>
        <p:spPr bwMode="auto">
          <a:xfrm>
            <a:off x="1838326" y="989013"/>
            <a:ext cx="1122363" cy="220662"/>
          </a:xfrm>
          <a:prstGeom prst="rect">
            <a:avLst/>
          </a:prstGeom>
          <a:solidFill>
            <a:srgbClr val="FFFFCC"/>
          </a:solidFill>
          <a:ln w="12700">
            <a:solidFill>
              <a:srgbClr val="8A0E5E"/>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41" name="Text Box 53"/>
          <p:cNvSpPr txBox="1">
            <a:spLocks noChangeArrowheads="1"/>
          </p:cNvSpPr>
          <p:nvPr/>
        </p:nvSpPr>
        <p:spPr bwMode="auto">
          <a:xfrm>
            <a:off x="2930525" y="1209675"/>
            <a:ext cx="23939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500" b="1">
                <a:ea typeface="宋体" panose="02010600030101010101" pitchFamily="2" charset="-122"/>
              </a:rPr>
              <a:t>&lt;&lt;layer&gt;&gt;</a:t>
            </a:r>
            <a:br>
              <a:rPr lang="en-US" altLang="zh-CN" sz="1500" b="1">
                <a:ea typeface="宋体" panose="02010600030101010101" pitchFamily="2" charset="-122"/>
              </a:rPr>
            </a:br>
            <a:r>
              <a:rPr lang="en-US" altLang="zh-CN" sz="1500" b="1">
                <a:ea typeface="宋体" panose="02010600030101010101" pitchFamily="2" charset="-122"/>
              </a:rPr>
              <a:t>Business Services</a:t>
            </a:r>
            <a:endParaRPr lang="en-US" altLang="zh-CN" sz="1500" b="1">
              <a:ea typeface="宋体" panose="02010600030101010101" pitchFamily="2" charset="-122"/>
            </a:endParaRPr>
          </a:p>
        </p:txBody>
      </p:sp>
      <p:sp>
        <p:nvSpPr>
          <p:cNvPr id="37942" name="Rectangle 54"/>
          <p:cNvSpPr>
            <a:spLocks noChangeArrowheads="1"/>
          </p:cNvSpPr>
          <p:nvPr/>
        </p:nvSpPr>
        <p:spPr bwMode="auto">
          <a:xfrm>
            <a:off x="5499101" y="3551238"/>
            <a:ext cx="1089025" cy="533400"/>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43" name="Rectangle 55"/>
          <p:cNvSpPr>
            <a:spLocks noChangeArrowheads="1"/>
          </p:cNvSpPr>
          <p:nvPr/>
        </p:nvSpPr>
        <p:spPr bwMode="auto">
          <a:xfrm>
            <a:off x="5499101" y="3395664"/>
            <a:ext cx="430213" cy="155575"/>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44" name="Rectangle 56"/>
          <p:cNvSpPr>
            <a:spLocks noChangeArrowheads="1"/>
          </p:cNvSpPr>
          <p:nvPr/>
        </p:nvSpPr>
        <p:spPr bwMode="auto">
          <a:xfrm>
            <a:off x="5638801" y="3578225"/>
            <a:ext cx="819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GUI</a:t>
            </a:r>
            <a:endParaRPr lang="en-US" altLang="zh-CN" sz="1200" b="1">
              <a:ea typeface="宋体" panose="02010600030101010101" pitchFamily="2" charset="-122"/>
            </a:endParaRPr>
          </a:p>
          <a:p>
            <a:r>
              <a:rPr lang="en-US" altLang="zh-CN" sz="1200" b="1">
                <a:ea typeface="宋体" panose="02010600030101010101" pitchFamily="2" charset="-122"/>
              </a:rPr>
              <a:t>Framework</a:t>
            </a:r>
            <a:endParaRPr lang="en-US" altLang="zh-CN" sz="1200" b="1">
              <a:latin typeface="ZapfHumnst BT" pitchFamily="34" charset="0"/>
              <a:ea typeface="宋体" panose="02010600030101010101" pitchFamily="2" charset="-122"/>
            </a:endParaRPr>
          </a:p>
        </p:txBody>
      </p:sp>
      <p:grpSp>
        <p:nvGrpSpPr>
          <p:cNvPr id="37945" name="Group 57"/>
          <p:cNvGrpSpPr/>
          <p:nvPr/>
        </p:nvGrpSpPr>
        <p:grpSpPr bwMode="auto">
          <a:xfrm>
            <a:off x="6410325" y="4195764"/>
            <a:ext cx="915988" cy="687387"/>
            <a:chOff x="2458" y="2951"/>
            <a:chExt cx="894" cy="699"/>
          </a:xfrm>
        </p:grpSpPr>
        <p:sp>
          <p:nvSpPr>
            <p:cNvPr id="37957" name="Rectangle 58"/>
            <p:cNvSpPr>
              <a:spLocks noChangeArrowheads="1"/>
            </p:cNvSpPr>
            <p:nvPr/>
          </p:nvSpPr>
          <p:spPr bwMode="auto">
            <a:xfrm>
              <a:off x="2458" y="3109"/>
              <a:ext cx="894" cy="541"/>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58" name="Rectangle 59"/>
            <p:cNvSpPr>
              <a:spLocks noChangeArrowheads="1"/>
            </p:cNvSpPr>
            <p:nvPr/>
          </p:nvSpPr>
          <p:spPr bwMode="auto">
            <a:xfrm>
              <a:off x="2458" y="2951"/>
              <a:ext cx="353" cy="158"/>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37946" name="Rectangle 60"/>
          <p:cNvSpPr>
            <a:spLocks noChangeArrowheads="1"/>
          </p:cNvSpPr>
          <p:nvPr/>
        </p:nvSpPr>
        <p:spPr bwMode="auto">
          <a:xfrm>
            <a:off x="6510339" y="4378325"/>
            <a:ext cx="724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Secure</a:t>
            </a:r>
            <a:endParaRPr lang="en-US" altLang="zh-CN" sz="1200" b="1">
              <a:ea typeface="宋体" panose="02010600030101010101" pitchFamily="2" charset="-122"/>
            </a:endParaRPr>
          </a:p>
          <a:p>
            <a:r>
              <a:rPr lang="en-US" altLang="zh-CN" sz="1200" b="1">
                <a:ea typeface="宋体" panose="02010600030101010101" pitchFamily="2" charset="-122"/>
              </a:rPr>
              <a:t>Interfaces</a:t>
            </a:r>
            <a:endParaRPr lang="en-US" altLang="zh-CN" sz="1200" b="1">
              <a:latin typeface="ZapfHumnst BT" pitchFamily="34" charset="0"/>
              <a:ea typeface="宋体" panose="02010600030101010101" pitchFamily="2" charset="-122"/>
            </a:endParaRPr>
          </a:p>
        </p:txBody>
      </p:sp>
      <p:sp>
        <p:nvSpPr>
          <p:cNvPr id="37947" name="Rectangle 61"/>
          <p:cNvSpPr>
            <a:spLocks noChangeArrowheads="1"/>
          </p:cNvSpPr>
          <p:nvPr/>
        </p:nvSpPr>
        <p:spPr bwMode="auto">
          <a:xfrm>
            <a:off x="5241925" y="2919413"/>
            <a:ext cx="1252538" cy="304800"/>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48" name="Rectangle 62"/>
          <p:cNvSpPr>
            <a:spLocks noChangeArrowheads="1"/>
          </p:cNvSpPr>
          <p:nvPr/>
        </p:nvSpPr>
        <p:spPr bwMode="auto">
          <a:xfrm>
            <a:off x="6369051" y="3249613"/>
            <a:ext cx="6059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200" b="1">
                <a:ea typeface="宋体" panose="02010600030101010101" pitchFamily="2" charset="-122"/>
              </a:rPr>
              <a:t>Security</a:t>
            </a:r>
            <a:endParaRPr lang="en-US" altLang="zh-CN" sz="1200" b="1">
              <a:latin typeface="ZapfHumnst BT" pitchFamily="34" charset="0"/>
              <a:ea typeface="宋体" panose="02010600030101010101" pitchFamily="2" charset="-122"/>
            </a:endParaRPr>
          </a:p>
        </p:txBody>
      </p:sp>
      <p:grpSp>
        <p:nvGrpSpPr>
          <p:cNvPr id="37949" name="Group 63"/>
          <p:cNvGrpSpPr/>
          <p:nvPr/>
        </p:nvGrpSpPr>
        <p:grpSpPr bwMode="auto">
          <a:xfrm>
            <a:off x="6896101" y="3429001"/>
            <a:ext cx="1192213" cy="688975"/>
            <a:chOff x="2458" y="2951"/>
            <a:chExt cx="894" cy="699"/>
          </a:xfrm>
        </p:grpSpPr>
        <p:sp>
          <p:nvSpPr>
            <p:cNvPr id="37955" name="Rectangle 64"/>
            <p:cNvSpPr>
              <a:spLocks noChangeArrowheads="1"/>
            </p:cNvSpPr>
            <p:nvPr/>
          </p:nvSpPr>
          <p:spPr bwMode="auto">
            <a:xfrm>
              <a:off x="2458" y="3109"/>
              <a:ext cx="894" cy="541"/>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56" name="Rectangle 65"/>
            <p:cNvSpPr>
              <a:spLocks noChangeArrowheads="1"/>
            </p:cNvSpPr>
            <p:nvPr/>
          </p:nvSpPr>
          <p:spPr bwMode="auto">
            <a:xfrm>
              <a:off x="2458" y="2951"/>
              <a:ext cx="353" cy="158"/>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37950" name="Rectangle 66"/>
          <p:cNvSpPr>
            <a:spLocks noChangeArrowheads="1"/>
          </p:cNvSpPr>
          <p:nvPr/>
        </p:nvSpPr>
        <p:spPr bwMode="auto">
          <a:xfrm>
            <a:off x="6923088" y="3586164"/>
            <a:ext cx="116057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1200" b="1">
                <a:ea typeface="宋体" panose="02010600030101010101" pitchFamily="2" charset="-122"/>
              </a:rPr>
              <a:t>&lt;&lt;subsystem&gt;&gt;</a:t>
            </a:r>
            <a:endParaRPr lang="en-US" altLang="zh-CN" sz="1200" b="1">
              <a:ea typeface="宋体" panose="02010600030101010101" pitchFamily="2" charset="-122"/>
            </a:endParaRPr>
          </a:p>
          <a:p>
            <a:r>
              <a:rPr lang="en-US" altLang="zh-CN" sz="1200" b="1">
                <a:ea typeface="宋体" panose="02010600030101010101" pitchFamily="2" charset="-122"/>
              </a:rPr>
              <a:t>Security</a:t>
            </a:r>
            <a:endParaRPr lang="en-US" altLang="zh-CN" sz="1200" b="1">
              <a:ea typeface="宋体" panose="02010600030101010101" pitchFamily="2" charset="-122"/>
            </a:endParaRPr>
          </a:p>
          <a:p>
            <a:pPr>
              <a:lnSpc>
                <a:spcPct val="90000"/>
              </a:lnSpc>
            </a:pPr>
            <a:r>
              <a:rPr lang="en-US" altLang="zh-CN" sz="1200" b="1">
                <a:ea typeface="宋体" panose="02010600030101010101" pitchFamily="2" charset="-122"/>
              </a:rPr>
              <a:t>Manager</a:t>
            </a:r>
            <a:endParaRPr lang="en-US" altLang="zh-CN" sz="1200" b="1">
              <a:latin typeface="ZapfHumnst BT" pitchFamily="34" charset="0"/>
              <a:ea typeface="宋体" panose="02010600030101010101" pitchFamily="2" charset="-122"/>
            </a:endParaRPr>
          </a:p>
        </p:txBody>
      </p:sp>
      <p:sp>
        <p:nvSpPr>
          <p:cNvPr id="37951" name="Line 67"/>
          <p:cNvSpPr>
            <a:spLocks noChangeShapeType="1"/>
          </p:cNvSpPr>
          <p:nvPr/>
        </p:nvSpPr>
        <p:spPr bwMode="auto">
          <a:xfrm>
            <a:off x="5903913" y="4084638"/>
            <a:ext cx="481012" cy="37465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sp>
        <p:nvSpPr>
          <p:cNvPr id="37952" name="Line 68"/>
          <p:cNvSpPr>
            <a:spLocks noChangeShapeType="1"/>
          </p:cNvSpPr>
          <p:nvPr/>
        </p:nvSpPr>
        <p:spPr bwMode="auto">
          <a:xfrm flipH="1">
            <a:off x="7364413" y="4117975"/>
            <a:ext cx="317500" cy="37465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sp>
        <p:nvSpPr>
          <p:cNvPr id="37953" name="Line 69"/>
          <p:cNvSpPr>
            <a:spLocks noChangeShapeType="1"/>
          </p:cNvSpPr>
          <p:nvPr/>
        </p:nvSpPr>
        <p:spPr bwMode="auto">
          <a:xfrm flipH="1">
            <a:off x="4391025" y="2136775"/>
            <a:ext cx="1417638" cy="3860800"/>
          </a:xfrm>
          <a:prstGeom prst="line">
            <a:avLst/>
          </a:prstGeom>
          <a:noFill/>
          <a:ln w="28575">
            <a:solidFill>
              <a:srgbClr val="8A0E5E"/>
            </a:solidFill>
            <a:prstDash val="lgDash"/>
            <a:rou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54" name="AutoShape 70"/>
          <p:cNvSpPr>
            <a:spLocks noChangeArrowheads="1"/>
          </p:cNvSpPr>
          <p:nvPr/>
        </p:nvSpPr>
        <p:spPr bwMode="auto">
          <a:xfrm>
            <a:off x="8864600" y="3848101"/>
            <a:ext cx="755650" cy="455613"/>
          </a:xfrm>
          <a:prstGeom prst="leftRightArrow">
            <a:avLst>
              <a:gd name="adj1" fmla="val 51741"/>
              <a:gd name="adj2" fmla="val 46692"/>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dirty="0" smtClean="0"/>
              <a:t>进程视图</a:t>
            </a:r>
            <a:endParaRPr lang="en-US" altLang="zh-CN" dirty="0" smtClean="0"/>
          </a:p>
        </p:txBody>
      </p:sp>
      <p:sp>
        <p:nvSpPr>
          <p:cNvPr id="39960" name="Text Box 46"/>
          <p:cNvSpPr txBox="1">
            <a:spLocks noChangeArrowheads="1"/>
          </p:cNvSpPr>
          <p:nvPr/>
        </p:nvSpPr>
        <p:spPr bwMode="auto">
          <a:xfrm>
            <a:off x="463307" y="6034396"/>
            <a:ext cx="11919439" cy="40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spcBef>
                <a:spcPct val="50000"/>
              </a:spcBef>
            </a:pPr>
            <a:r>
              <a:rPr lang="en-US" altLang="zh-CN" sz="1900" i="1" dirty="0">
                <a:solidFill>
                  <a:srgbClr val="EB7C11"/>
                </a:solidFill>
                <a:ea typeface="宋体" panose="02010600030101010101" pitchFamily="2" charset="-122"/>
              </a:rPr>
              <a:t>The Process View is an “architecturally significant” slice of the processes and threads of the Design Model</a:t>
            </a:r>
            <a:endParaRPr lang="en-US" altLang="zh-CN" sz="1900" i="1" dirty="0">
              <a:solidFill>
                <a:srgbClr val="EB7C11"/>
              </a:solidFill>
              <a:ea typeface="宋体" panose="02010600030101010101" pitchFamily="2" charset="-122"/>
            </a:endParaRPr>
          </a:p>
        </p:txBody>
      </p:sp>
      <p:sp>
        <p:nvSpPr>
          <p:cNvPr id="47" name="Rectangle 2"/>
          <p:cNvSpPr>
            <a:spLocks noChangeArrowheads="1"/>
          </p:cNvSpPr>
          <p:nvPr/>
        </p:nvSpPr>
        <p:spPr bwMode="auto">
          <a:xfrm>
            <a:off x="2362200" y="1667183"/>
            <a:ext cx="3576638" cy="2046288"/>
          </a:xfrm>
          <a:prstGeom prst="rect">
            <a:avLst/>
          </a:prstGeom>
          <a:noFill/>
          <a:ln>
            <a:solidFill>
              <a:schemeClr val="tx1"/>
            </a:solid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8" name="Rectangle 3"/>
          <p:cNvSpPr>
            <a:spLocks noChangeArrowheads="1"/>
          </p:cNvSpPr>
          <p:nvPr/>
        </p:nvSpPr>
        <p:spPr bwMode="auto">
          <a:xfrm>
            <a:off x="2362200" y="3775383"/>
            <a:ext cx="3576638" cy="2006600"/>
          </a:xfrm>
          <a:prstGeom prst="rect">
            <a:avLst/>
          </a:prstGeom>
          <a:solidFill>
            <a:srgbClr val="CCFFFF"/>
          </a:solid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49" name="Rectangle 4"/>
          <p:cNvSpPr>
            <a:spLocks noChangeArrowheads="1"/>
          </p:cNvSpPr>
          <p:nvPr/>
        </p:nvSpPr>
        <p:spPr bwMode="auto">
          <a:xfrm>
            <a:off x="6019800" y="1667183"/>
            <a:ext cx="3644900" cy="2046288"/>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0" name="Rectangle 5"/>
          <p:cNvSpPr>
            <a:spLocks noChangeArrowheads="1"/>
          </p:cNvSpPr>
          <p:nvPr/>
        </p:nvSpPr>
        <p:spPr bwMode="auto">
          <a:xfrm>
            <a:off x="3810001" y="4410384"/>
            <a:ext cx="170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a:ea typeface="Gulim" panose="020B0600000101010101" pitchFamily="34" charset="-127"/>
              </a:rPr>
              <a:t>Process View</a:t>
            </a:r>
            <a:endParaRPr lang="en-US" altLang="ko-KR" sz="1800" b="1">
              <a:ea typeface="Gulim" panose="020B0600000101010101" pitchFamily="34" charset="-127"/>
            </a:endParaRPr>
          </a:p>
        </p:txBody>
      </p:sp>
      <p:sp>
        <p:nvSpPr>
          <p:cNvPr id="51" name="Rectangle 6"/>
          <p:cNvSpPr>
            <a:spLocks noChangeArrowheads="1"/>
          </p:cNvSpPr>
          <p:nvPr/>
        </p:nvSpPr>
        <p:spPr bwMode="auto">
          <a:xfrm>
            <a:off x="6032500" y="3775383"/>
            <a:ext cx="3644900"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2" name="Rectangle 7"/>
          <p:cNvSpPr>
            <a:spLocks noChangeArrowheads="1"/>
          </p:cNvSpPr>
          <p:nvPr/>
        </p:nvSpPr>
        <p:spPr bwMode="auto">
          <a:xfrm>
            <a:off x="6324600" y="4410384"/>
            <a:ext cx="231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Deployment View</a:t>
            </a:r>
            <a:endParaRPr lang="en-US" altLang="ko-KR" sz="1800" b="1" dirty="0">
              <a:ea typeface="Gulim" panose="020B0600000101010101" pitchFamily="34" charset="-127"/>
            </a:endParaRPr>
          </a:p>
        </p:txBody>
      </p:sp>
      <p:graphicFrame>
        <p:nvGraphicFramePr>
          <p:cNvPr id="53" name="Object 8"/>
          <p:cNvGraphicFramePr/>
          <p:nvPr/>
        </p:nvGraphicFramePr>
        <p:xfrm>
          <a:off x="8534400" y="1743383"/>
          <a:ext cx="1041400" cy="819150"/>
        </p:xfrm>
        <a:graphic>
          <a:graphicData uri="http://schemas.openxmlformats.org/presentationml/2006/ole">
            <mc:AlternateContent xmlns:mc="http://schemas.openxmlformats.org/markup-compatibility/2006">
              <mc:Choice xmlns:v="urn:schemas-microsoft-com:vml" Requires="v">
                <p:oleObj spid="_x0000_s28894" name="CorelDRAW 6.0" r:id="rId1" imgW="457200" imgH="457200" progId="CorelDRAW.Graphic.6">
                  <p:embed/>
                </p:oleObj>
              </mc:Choice>
              <mc:Fallback>
                <p:oleObj name="CorelDRAW 6.0" r:id="rId1" imgW="457200" imgH="457200" progId="CorelDRAW.Graphic.6">
                  <p:embed/>
                  <p:pic>
                    <p:nvPicPr>
                      <p:cNvPr id="0" name="图片 288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7433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Rectangle 9"/>
          <p:cNvSpPr>
            <a:spLocks noChangeArrowheads="1"/>
          </p:cNvSpPr>
          <p:nvPr/>
        </p:nvSpPr>
        <p:spPr bwMode="auto">
          <a:xfrm>
            <a:off x="3810001" y="2276784"/>
            <a:ext cx="161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Logical View</a:t>
            </a:r>
            <a:endParaRPr lang="en-US" altLang="ko-KR" sz="1800" b="1" dirty="0">
              <a:ea typeface="Gulim" panose="020B0600000101010101" pitchFamily="34" charset="-127"/>
            </a:endParaRPr>
          </a:p>
        </p:txBody>
      </p:sp>
      <p:graphicFrame>
        <p:nvGraphicFramePr>
          <p:cNvPr id="55" name="Object 10"/>
          <p:cNvGraphicFramePr/>
          <p:nvPr/>
        </p:nvGraphicFramePr>
        <p:xfrm>
          <a:off x="2438400" y="1819584"/>
          <a:ext cx="965200" cy="785813"/>
        </p:xfrm>
        <a:graphic>
          <a:graphicData uri="http://schemas.openxmlformats.org/presentationml/2006/ole">
            <mc:AlternateContent xmlns:mc="http://schemas.openxmlformats.org/markup-compatibility/2006">
              <mc:Choice xmlns:v="urn:schemas-microsoft-com:vml" Requires="v">
                <p:oleObj spid="_x0000_s28895" name="CorelDRAW 6.0" r:id="rId3" imgW="457200" imgH="457200" progId="CorelDRAW.Graphic.6">
                  <p:embed/>
                </p:oleObj>
              </mc:Choice>
              <mc:Fallback>
                <p:oleObj name="CorelDRAW 6.0" r:id="rId3" imgW="457200" imgH="457200" progId="CorelDRAW.Graphic.6">
                  <p:embed/>
                  <p:pic>
                    <p:nvPicPr>
                      <p:cNvPr id="0" name="图片 2889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19584"/>
                        <a:ext cx="9652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Oval 11"/>
          <p:cNvSpPr>
            <a:spLocks noChangeArrowheads="1"/>
          </p:cNvSpPr>
          <p:nvPr/>
        </p:nvSpPr>
        <p:spPr bwMode="auto">
          <a:xfrm>
            <a:off x="4617244" y="2684772"/>
            <a:ext cx="2830512" cy="1514475"/>
          </a:xfrm>
          <a:prstGeom prst="ellipse">
            <a:avLst/>
          </a:prstGeom>
          <a:solidFill>
            <a:schemeClr val="accent5">
              <a:lumMod val="20000"/>
              <a:lumOff val="80000"/>
            </a:schemeClr>
          </a:solidFill>
          <a:ln w="12700">
            <a:solidFill>
              <a:srgbClr val="5F5F5F"/>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7" name="Rectangle 12"/>
          <p:cNvSpPr>
            <a:spLocks noChangeArrowheads="1"/>
          </p:cNvSpPr>
          <p:nvPr/>
        </p:nvSpPr>
        <p:spPr bwMode="auto">
          <a:xfrm>
            <a:off x="5181600" y="3648384"/>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Use-Case View</a:t>
            </a:r>
            <a:endParaRPr lang="en-US" altLang="ko-KR" sz="1800" b="1" dirty="0">
              <a:ea typeface="Gulim" panose="020B0600000101010101" pitchFamily="34" charset="-127"/>
            </a:endParaRPr>
          </a:p>
        </p:txBody>
      </p:sp>
      <p:graphicFrame>
        <p:nvGraphicFramePr>
          <p:cNvPr id="58" name="Object 13"/>
          <p:cNvGraphicFramePr/>
          <p:nvPr/>
        </p:nvGraphicFramePr>
        <p:xfrm>
          <a:off x="5562601" y="2810183"/>
          <a:ext cx="1198563" cy="742950"/>
        </p:xfrm>
        <a:graphic>
          <a:graphicData uri="http://schemas.openxmlformats.org/presentationml/2006/ole">
            <mc:AlternateContent xmlns:mc="http://schemas.openxmlformats.org/markup-compatibility/2006">
              <mc:Choice xmlns:v="urn:schemas-microsoft-com:vml" Requires="v">
                <p:oleObj spid="_x0000_s28896" name="CorelDRAW 6.0" r:id="rId5" imgW="914400" imgH="914400" progId="CorelDRAW.Graphic.6">
                  <p:embed/>
                </p:oleObj>
              </mc:Choice>
              <mc:Fallback>
                <p:oleObj name="CorelDRAW 6.0" r:id="rId5" imgW="914400" imgH="914400" progId="CorelDRAW.Graphic.6">
                  <p:embed/>
                  <p:pic>
                    <p:nvPicPr>
                      <p:cNvPr id="0" name="图片 2889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810183"/>
                        <a:ext cx="11985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Rectangle 14"/>
          <p:cNvSpPr>
            <a:spLocks noChangeArrowheads="1"/>
          </p:cNvSpPr>
          <p:nvPr/>
        </p:nvSpPr>
        <p:spPr bwMode="auto">
          <a:xfrm>
            <a:off x="6324601" y="2276784"/>
            <a:ext cx="252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Implementation View</a:t>
            </a:r>
            <a:endParaRPr lang="en-US" altLang="ko-KR" sz="1800" b="1" dirty="0">
              <a:ea typeface="Gulim" panose="020B0600000101010101" pitchFamily="34" charset="-127"/>
            </a:endParaRPr>
          </a:p>
        </p:txBody>
      </p:sp>
      <p:grpSp>
        <p:nvGrpSpPr>
          <p:cNvPr id="60" name="Group 15"/>
          <p:cNvGrpSpPr/>
          <p:nvPr/>
        </p:nvGrpSpPr>
        <p:grpSpPr bwMode="auto">
          <a:xfrm>
            <a:off x="4273550" y="3018146"/>
            <a:ext cx="1316038" cy="538162"/>
            <a:chOff x="1056" y="755"/>
            <a:chExt cx="829" cy="339"/>
          </a:xfrm>
        </p:grpSpPr>
        <p:sp>
          <p:nvSpPr>
            <p:cNvPr id="61" name="Rectangle 16"/>
            <p:cNvSpPr>
              <a:spLocks noChangeArrowheads="1"/>
            </p:cNvSpPr>
            <p:nvPr/>
          </p:nvSpPr>
          <p:spPr bwMode="auto">
            <a:xfrm>
              <a:off x="1056" y="755"/>
              <a:ext cx="64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End-user </a:t>
              </a:r>
              <a:endParaRPr lang="en-US" altLang="ko-KR" sz="1400" b="1">
                <a:solidFill>
                  <a:srgbClr val="FF3300"/>
                </a:solidFill>
                <a:ea typeface="Gulim" panose="020B0600000101010101" pitchFamily="34" charset="-127"/>
              </a:endParaRPr>
            </a:p>
          </p:txBody>
        </p:sp>
        <p:sp>
          <p:nvSpPr>
            <p:cNvPr id="62" name="Rectangle 17"/>
            <p:cNvSpPr>
              <a:spLocks noChangeArrowheads="1"/>
            </p:cNvSpPr>
            <p:nvPr/>
          </p:nvSpPr>
          <p:spPr bwMode="auto">
            <a:xfrm>
              <a:off x="1056" y="894"/>
              <a:ext cx="8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Functionality</a:t>
              </a:r>
              <a:endParaRPr lang="en-US" altLang="ko-KR" sz="1400" b="1" i="1" dirty="0">
                <a:solidFill>
                  <a:srgbClr val="006666"/>
                </a:solidFill>
                <a:ea typeface="Gulim" panose="020B0600000101010101" pitchFamily="34" charset="-127"/>
              </a:endParaRPr>
            </a:p>
          </p:txBody>
        </p:sp>
      </p:grpSp>
      <p:sp>
        <p:nvSpPr>
          <p:cNvPr id="63" name="Rectangle 18"/>
          <p:cNvSpPr>
            <a:spLocks noChangeArrowheads="1"/>
          </p:cNvSpPr>
          <p:nvPr/>
        </p:nvSpPr>
        <p:spPr bwMode="auto">
          <a:xfrm>
            <a:off x="7620000" y="3114983"/>
            <a:ext cx="2152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dirty="0">
                <a:solidFill>
                  <a:srgbClr val="FF3300"/>
                </a:solidFill>
                <a:ea typeface="Gulim" panose="020B0600000101010101" pitchFamily="34" charset="-127"/>
              </a:rPr>
              <a:t>Programmers</a:t>
            </a:r>
            <a:r>
              <a:rPr lang="en-US" altLang="ko-KR" sz="1400" b="1" dirty="0">
                <a:solidFill>
                  <a:schemeClr val="bg2"/>
                </a:solidFill>
                <a:ea typeface="Gulim" panose="020B0600000101010101" pitchFamily="34" charset="-127"/>
              </a:rPr>
              <a:t> </a:t>
            </a:r>
            <a:endParaRPr lang="en-US" altLang="ko-KR" sz="1400" b="1" dirty="0">
              <a:solidFill>
                <a:schemeClr val="bg2"/>
              </a:solidFill>
              <a:ea typeface="Gulim" panose="020B0600000101010101" pitchFamily="34" charset="-127"/>
            </a:endParaRPr>
          </a:p>
          <a:p>
            <a:pPr algn="r"/>
            <a:r>
              <a:rPr lang="en-US" altLang="ko-KR" sz="1400" b="1" i="1" dirty="0">
                <a:solidFill>
                  <a:srgbClr val="006666"/>
                </a:solidFill>
                <a:ea typeface="Gulim" panose="020B0600000101010101" pitchFamily="34" charset="-127"/>
              </a:rPr>
              <a:t>Software management</a:t>
            </a:r>
            <a:r>
              <a:rPr lang="en-US" altLang="ko-KR" sz="1600" b="1" dirty="0">
                <a:solidFill>
                  <a:srgbClr val="006666"/>
                </a:solidFill>
                <a:ea typeface="Gulim" panose="020B0600000101010101" pitchFamily="34" charset="-127"/>
              </a:rPr>
              <a:t> </a:t>
            </a:r>
            <a:endParaRPr lang="en-US" altLang="ko-KR" sz="1600" b="1" dirty="0">
              <a:solidFill>
                <a:srgbClr val="006666"/>
              </a:solidFill>
              <a:ea typeface="Gulim" panose="020B0600000101010101" pitchFamily="34" charset="-127"/>
            </a:endParaRPr>
          </a:p>
        </p:txBody>
      </p:sp>
      <p:grpSp>
        <p:nvGrpSpPr>
          <p:cNvPr id="64" name="Group 19"/>
          <p:cNvGrpSpPr/>
          <p:nvPr/>
        </p:nvGrpSpPr>
        <p:grpSpPr bwMode="auto">
          <a:xfrm>
            <a:off x="2362202" y="4791383"/>
            <a:ext cx="1827213" cy="977900"/>
            <a:chOff x="1680" y="2832"/>
            <a:chExt cx="1151" cy="616"/>
          </a:xfrm>
        </p:grpSpPr>
        <p:sp>
          <p:nvSpPr>
            <p:cNvPr id="65" name="Rectangle 20"/>
            <p:cNvSpPr>
              <a:spLocks noChangeArrowheads="1"/>
            </p:cNvSpPr>
            <p:nvPr/>
          </p:nvSpPr>
          <p:spPr bwMode="auto">
            <a:xfrm>
              <a:off x="1680" y="2976"/>
              <a:ext cx="8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Performance</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Scalability</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Throughput</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p:txBody>
        </p:sp>
        <p:sp>
          <p:nvSpPr>
            <p:cNvPr id="66" name="Rectangle 21"/>
            <p:cNvSpPr>
              <a:spLocks noChangeArrowheads="1"/>
            </p:cNvSpPr>
            <p:nvPr/>
          </p:nvSpPr>
          <p:spPr bwMode="auto">
            <a:xfrm>
              <a:off x="1680" y="2832"/>
              <a:ext cx="115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System integrators</a:t>
              </a:r>
              <a:endParaRPr lang="en-US" altLang="ko-KR" sz="1400" b="1">
                <a:solidFill>
                  <a:srgbClr val="FF3300"/>
                </a:solidFill>
                <a:ea typeface="Gulim" panose="020B0600000101010101" pitchFamily="34" charset="-127"/>
              </a:endParaRPr>
            </a:p>
          </p:txBody>
        </p:sp>
      </p:grpSp>
      <p:sp>
        <p:nvSpPr>
          <p:cNvPr id="67" name="Rectangle 22"/>
          <p:cNvSpPr>
            <a:spLocks noChangeArrowheads="1"/>
          </p:cNvSpPr>
          <p:nvPr/>
        </p:nvSpPr>
        <p:spPr bwMode="auto">
          <a:xfrm>
            <a:off x="7086600" y="5019984"/>
            <a:ext cx="2566988"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i="1" dirty="0">
                <a:solidFill>
                  <a:srgbClr val="006666"/>
                </a:solidFill>
                <a:ea typeface="Gulim" panose="020B0600000101010101" pitchFamily="34" charset="-127"/>
              </a:rPr>
              <a:t>System topology</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Delivery, installation</a:t>
            </a:r>
            <a:endParaRPr lang="en-US" altLang="ko-KR" sz="1400" b="1" i="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communication</a:t>
            </a:r>
            <a:endParaRPr lang="en-US" altLang="ko-KR" sz="1400" b="1" i="1" dirty="0">
              <a:solidFill>
                <a:srgbClr val="006666"/>
              </a:solidFill>
              <a:ea typeface="Gulim" panose="020B0600000101010101" pitchFamily="34" charset="-127"/>
            </a:endParaRPr>
          </a:p>
        </p:txBody>
      </p:sp>
      <p:sp>
        <p:nvSpPr>
          <p:cNvPr id="68" name="Rectangle 23"/>
          <p:cNvSpPr>
            <a:spLocks noChangeArrowheads="1"/>
          </p:cNvSpPr>
          <p:nvPr/>
        </p:nvSpPr>
        <p:spPr bwMode="auto">
          <a:xfrm>
            <a:off x="7677768" y="4791383"/>
            <a:ext cx="190597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a:solidFill>
                  <a:srgbClr val="FF3300"/>
                </a:solidFill>
                <a:ea typeface="Gulim" panose="020B0600000101010101" pitchFamily="34" charset="-127"/>
              </a:rPr>
              <a:t>System engineering</a:t>
            </a:r>
            <a:endParaRPr lang="en-US" altLang="ko-KR" sz="1400" b="1">
              <a:solidFill>
                <a:srgbClr val="FF3300"/>
              </a:solidFill>
              <a:ea typeface="Gulim" panose="020B0600000101010101" pitchFamily="34" charset="-127"/>
            </a:endParaRPr>
          </a:p>
        </p:txBody>
      </p:sp>
      <p:graphicFrame>
        <p:nvGraphicFramePr>
          <p:cNvPr id="69" name="Object 24"/>
          <p:cNvGraphicFramePr/>
          <p:nvPr/>
        </p:nvGraphicFramePr>
        <p:xfrm>
          <a:off x="2438400" y="3876983"/>
          <a:ext cx="1041400" cy="819150"/>
        </p:xfrm>
        <a:graphic>
          <a:graphicData uri="http://schemas.openxmlformats.org/presentationml/2006/ole">
            <mc:AlternateContent xmlns:mc="http://schemas.openxmlformats.org/markup-compatibility/2006">
              <mc:Choice xmlns:v="urn:schemas-microsoft-com:vml" Requires="v">
                <p:oleObj spid="_x0000_s28897" name="CorelDRAW 6.0" r:id="rId7" imgW="457200" imgH="457200" progId="CorelDRAW.Graphic.6">
                  <p:embed/>
                </p:oleObj>
              </mc:Choice>
              <mc:Fallback>
                <p:oleObj name="CorelDRAW 6.0" r:id="rId7" imgW="457200" imgH="457200" progId="CorelDRAW.Graphic.6">
                  <p:embed/>
                  <p:pic>
                    <p:nvPicPr>
                      <p:cNvPr id="0" name="图片 288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769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0" name="Group 25"/>
          <p:cNvGrpSpPr/>
          <p:nvPr/>
        </p:nvGrpSpPr>
        <p:grpSpPr bwMode="auto">
          <a:xfrm>
            <a:off x="8531225" y="3954772"/>
            <a:ext cx="693738" cy="769937"/>
            <a:chOff x="5185" y="1876"/>
            <a:chExt cx="437" cy="485"/>
          </a:xfrm>
        </p:grpSpPr>
        <p:sp>
          <p:nvSpPr>
            <p:cNvPr id="71" name="Rectangle 26"/>
            <p:cNvSpPr>
              <a:spLocks noChangeArrowheads="1"/>
            </p:cNvSpPr>
            <p:nvPr/>
          </p:nvSpPr>
          <p:spPr bwMode="auto">
            <a:xfrm>
              <a:off x="5185" y="1897"/>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2" name="Freeform 27"/>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73" name="Freeform 28"/>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74" name="Rectangle 29"/>
            <p:cNvSpPr>
              <a:spLocks noChangeArrowheads="1"/>
            </p:cNvSpPr>
            <p:nvPr/>
          </p:nvSpPr>
          <p:spPr bwMode="auto">
            <a:xfrm>
              <a:off x="5480" y="1924"/>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 name="Freeform 30"/>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chemeClr val="bg2"/>
            </a:solidFill>
            <a:ln w="0">
              <a:solidFill>
                <a:srgbClr val="000000"/>
              </a:solidFill>
              <a:round/>
            </a:ln>
          </p:spPr>
          <p:txBody>
            <a:bodyPr/>
            <a:lstStyle/>
            <a:p>
              <a:endParaRPr lang="zh-CN" altLang="en-US"/>
            </a:p>
          </p:txBody>
        </p:sp>
        <p:sp>
          <p:nvSpPr>
            <p:cNvPr id="76" name="Freeform 31"/>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chemeClr val="bg2"/>
            </a:solidFill>
            <a:ln w="0">
              <a:solidFill>
                <a:srgbClr val="000000"/>
              </a:solidFill>
              <a:round/>
            </a:ln>
          </p:spPr>
          <p:txBody>
            <a:bodyPr/>
            <a:lstStyle/>
            <a:p>
              <a:endParaRPr lang="zh-CN" altLang="en-US"/>
            </a:p>
          </p:txBody>
        </p:sp>
        <p:sp>
          <p:nvSpPr>
            <p:cNvPr id="77" name="Line 32"/>
            <p:cNvSpPr>
              <a:spLocks noChangeShapeType="1"/>
            </p:cNvSpPr>
            <p:nvPr/>
          </p:nvSpPr>
          <p:spPr bwMode="auto">
            <a:xfrm>
              <a:off x="5307" y="1940"/>
              <a:ext cx="173" cy="2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33"/>
            <p:cNvSpPr>
              <a:spLocks noChangeArrowheads="1"/>
            </p:cNvSpPr>
            <p:nvPr/>
          </p:nvSpPr>
          <p:spPr bwMode="auto">
            <a:xfrm>
              <a:off x="5185" y="2096"/>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9" name="Freeform 34"/>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80" name="Freeform 35"/>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81" name="Line 36"/>
            <p:cNvSpPr>
              <a:spLocks noChangeShapeType="1"/>
            </p:cNvSpPr>
            <p:nvPr/>
          </p:nvSpPr>
          <p:spPr bwMode="auto">
            <a:xfrm flipV="1">
              <a:off x="5307" y="1966"/>
              <a:ext cx="173" cy="17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Rectangle 37"/>
            <p:cNvSpPr>
              <a:spLocks noChangeArrowheads="1"/>
            </p:cNvSpPr>
            <p:nvPr/>
          </p:nvSpPr>
          <p:spPr bwMode="auto">
            <a:xfrm>
              <a:off x="5480" y="2149"/>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3" name="Freeform 38"/>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chemeClr val="bg2"/>
            </a:solidFill>
            <a:ln w="0">
              <a:solidFill>
                <a:srgbClr val="000000"/>
              </a:solidFill>
              <a:round/>
            </a:ln>
          </p:spPr>
          <p:txBody>
            <a:bodyPr/>
            <a:lstStyle/>
            <a:p>
              <a:endParaRPr lang="zh-CN" altLang="en-US"/>
            </a:p>
          </p:txBody>
        </p:sp>
        <p:sp>
          <p:nvSpPr>
            <p:cNvPr id="84" name="Freeform 39"/>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chemeClr val="bg2"/>
            </a:solidFill>
            <a:ln w="0">
              <a:solidFill>
                <a:srgbClr val="000000"/>
              </a:solidFill>
              <a:round/>
            </a:ln>
          </p:spPr>
          <p:txBody>
            <a:bodyPr/>
            <a:lstStyle/>
            <a:p>
              <a:endParaRPr lang="zh-CN" altLang="en-US"/>
            </a:p>
          </p:txBody>
        </p:sp>
        <p:sp>
          <p:nvSpPr>
            <p:cNvPr id="85" name="Rectangle 40"/>
            <p:cNvSpPr>
              <a:spLocks noChangeArrowheads="1"/>
            </p:cNvSpPr>
            <p:nvPr/>
          </p:nvSpPr>
          <p:spPr bwMode="auto">
            <a:xfrm>
              <a:off x="5185" y="2254"/>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6" name="Freeform 41"/>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7F7F7F"/>
            </a:solidFill>
            <a:ln w="0">
              <a:solidFill>
                <a:srgbClr val="000000"/>
              </a:solidFill>
              <a:round/>
            </a:ln>
          </p:spPr>
          <p:txBody>
            <a:bodyPr/>
            <a:lstStyle/>
            <a:p>
              <a:endParaRPr lang="zh-CN" altLang="en-US"/>
            </a:p>
          </p:txBody>
        </p:sp>
        <p:sp>
          <p:nvSpPr>
            <p:cNvPr id="87" name="Freeform 42"/>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7F7F7F"/>
            </a:solidFill>
            <a:ln w="0">
              <a:solidFill>
                <a:srgbClr val="000000"/>
              </a:solidFill>
              <a:round/>
            </a:ln>
          </p:spPr>
          <p:txBody>
            <a:bodyPr/>
            <a:lstStyle/>
            <a:p>
              <a:endParaRPr lang="zh-CN" altLang="en-US"/>
            </a:p>
          </p:txBody>
        </p:sp>
        <p:sp>
          <p:nvSpPr>
            <p:cNvPr id="88" name="Line 43"/>
            <p:cNvSpPr>
              <a:spLocks noChangeShapeType="1"/>
            </p:cNvSpPr>
            <p:nvPr/>
          </p:nvSpPr>
          <p:spPr bwMode="auto">
            <a:xfrm flipV="1">
              <a:off x="5307" y="2191"/>
              <a:ext cx="173" cy="10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Rectangle 44"/>
          <p:cNvSpPr>
            <a:spLocks noChangeArrowheads="1"/>
          </p:cNvSpPr>
          <p:nvPr/>
        </p:nvSpPr>
        <p:spPr bwMode="auto">
          <a:xfrm>
            <a:off x="2362201" y="3114983"/>
            <a:ext cx="1854077"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48" tIns="47874" rIns="95748" bIns="47874">
            <a:spAutoFit/>
          </a:bodyPr>
          <a:lstStyle>
            <a:lvl1pPr defTabSz="955675">
              <a:defRPr sz="1000">
                <a:solidFill>
                  <a:schemeClr val="tx1"/>
                </a:solidFill>
                <a:latin typeface="Arial" panose="020B0604020202020204" pitchFamily="34" charset="0"/>
              </a:defRPr>
            </a:lvl1pPr>
            <a:lvl2pPr marL="742950" indent="-285750" defTabSz="955675">
              <a:defRPr sz="1000">
                <a:solidFill>
                  <a:schemeClr val="tx1"/>
                </a:solidFill>
                <a:latin typeface="Arial" panose="020B0604020202020204" pitchFamily="34" charset="0"/>
              </a:defRPr>
            </a:lvl2pPr>
            <a:lvl3pPr marL="1143000" indent="-228600" defTabSz="955675">
              <a:defRPr sz="1000">
                <a:solidFill>
                  <a:schemeClr val="tx1"/>
                </a:solidFill>
                <a:latin typeface="Arial" panose="020B0604020202020204" pitchFamily="34" charset="0"/>
              </a:defRPr>
            </a:lvl3pPr>
            <a:lvl4pPr marL="1600200" indent="-228600" defTabSz="955675">
              <a:defRPr sz="1000">
                <a:solidFill>
                  <a:schemeClr val="tx1"/>
                </a:solidFill>
                <a:latin typeface="Arial" panose="020B0604020202020204" pitchFamily="34" charset="0"/>
              </a:defRPr>
            </a:lvl4pPr>
            <a:lvl5pPr marL="2057400" indent="-228600" defTabSz="955675">
              <a:defRPr sz="1000">
                <a:solidFill>
                  <a:schemeClr val="tx1"/>
                </a:solidFill>
                <a:latin typeface="Arial" panose="020B0604020202020204" pitchFamily="34" charset="0"/>
              </a:defRPr>
            </a:lvl5pPr>
            <a:lvl6pPr marL="2514600" indent="-228600" algn="ctr" defTabSz="95567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567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5675"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5675"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400" b="1" dirty="0">
                <a:solidFill>
                  <a:srgbClr val="FF0000"/>
                </a:solidFill>
                <a:ea typeface="宋体" panose="02010600030101010101" pitchFamily="2" charset="-122"/>
              </a:rPr>
              <a:t>Analysts/Designers</a:t>
            </a:r>
            <a:endParaRPr lang="en-US" altLang="zh-CN" sz="1400" b="1" dirty="0">
              <a:solidFill>
                <a:srgbClr val="FF0000"/>
              </a:solidFill>
              <a:ea typeface="宋体" panose="02010600030101010101" pitchFamily="2" charset="-122"/>
            </a:endParaRPr>
          </a:p>
          <a:p>
            <a:pPr algn="l"/>
            <a:r>
              <a:rPr lang="en-US" altLang="zh-CN" sz="1400" b="1" i="1" dirty="0">
                <a:solidFill>
                  <a:srgbClr val="006666"/>
                </a:solidFill>
                <a:ea typeface="宋体" panose="02010600030101010101" pitchFamily="2" charset="-122"/>
              </a:rPr>
              <a:t>Structure</a:t>
            </a:r>
            <a:r>
              <a:rPr lang="en-US" altLang="zh-CN" sz="1400" b="1" dirty="0">
                <a:solidFill>
                  <a:srgbClr val="006666"/>
                </a:solidFill>
                <a:ea typeface="宋体" panose="02010600030101010101" pitchFamily="2" charset="-122"/>
              </a:rPr>
              <a:t> </a:t>
            </a:r>
            <a:endParaRPr lang="en-US" altLang="zh-CN" sz="1400" b="1" dirty="0">
              <a:solidFill>
                <a:srgbClr val="006666"/>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概念：进程</a:t>
            </a:r>
            <a:r>
              <a:rPr lang="en-US" altLang="zh-CN" smtClean="0"/>
              <a:t>(process) </a:t>
            </a:r>
            <a:r>
              <a:rPr lang="zh-CN" altLang="en-US" smtClean="0"/>
              <a:t>与线程</a:t>
            </a:r>
            <a:r>
              <a:rPr lang="en-US" altLang="zh-CN" smtClean="0"/>
              <a:t>(thread)</a:t>
            </a:r>
            <a:endParaRPr lang="zh-CN" altLang="en-US" dirty="0"/>
          </a:p>
        </p:txBody>
      </p:sp>
      <p:sp>
        <p:nvSpPr>
          <p:cNvPr id="4" name="内容占位符 3"/>
          <p:cNvSpPr>
            <a:spLocks noGrp="1"/>
          </p:cNvSpPr>
          <p:nvPr>
            <p:ph idx="1"/>
          </p:nvPr>
        </p:nvSpPr>
        <p:spPr>
          <a:xfrm>
            <a:off x="612000" y="1286783"/>
            <a:ext cx="11157857" cy="5288241"/>
          </a:xfrm>
        </p:spPr>
        <p:txBody>
          <a:bodyPr/>
          <a:lstStyle/>
          <a:p>
            <a:r>
              <a:rPr lang="zh-CN" altLang="en-US" sz="2000" dirty="0" smtClean="0"/>
              <a:t>进程是一个内存中的可执行程序</a:t>
            </a:r>
            <a:r>
              <a:rPr lang="en-US" altLang="zh-CN" sz="2000" dirty="0" smtClean="0"/>
              <a:t>, </a:t>
            </a:r>
            <a:r>
              <a:rPr lang="zh-CN" altLang="en-US" sz="2000" dirty="0" smtClean="0"/>
              <a:t>提供程序运行的各种资源。</a:t>
            </a:r>
            <a:endParaRPr lang="en-US" altLang="zh-CN" sz="2000" dirty="0" smtClean="0"/>
          </a:p>
          <a:p>
            <a:r>
              <a:rPr lang="zh-CN" altLang="en-US" sz="2000" dirty="0" smtClean="0"/>
              <a:t>线程是系统处理机调度的基本单位</a:t>
            </a:r>
            <a:r>
              <a:rPr lang="en-US" altLang="zh-CN" sz="2000" dirty="0" smtClean="0"/>
              <a:t>.</a:t>
            </a:r>
            <a:r>
              <a:rPr lang="zh-CN" altLang="en-US" sz="2000" dirty="0" smtClean="0"/>
              <a:t>一个进程拥有多个线程，线程可以执行进程中的任意代码</a:t>
            </a:r>
            <a:r>
              <a:rPr lang="en-US" altLang="zh-CN" sz="2000" dirty="0" smtClean="0"/>
              <a:t>, </a:t>
            </a:r>
            <a:r>
              <a:rPr lang="zh-CN" altLang="en-US" sz="2000" dirty="0" smtClean="0"/>
              <a:t>进程中的所有线程共享进程的虚拟地址空间和系统资源。</a:t>
            </a:r>
            <a:endParaRPr lang="en-US" altLang="zh-CN" sz="2000" dirty="0" smtClean="0"/>
          </a:p>
          <a:p>
            <a:r>
              <a:rPr lang="zh-CN" altLang="en-US" sz="2000" dirty="0" smtClean="0"/>
              <a:t>在单核时代实现并发处理，采取分时的方式，即把</a:t>
            </a:r>
            <a:r>
              <a:rPr lang="en-US" altLang="zh-CN" sz="2000" dirty="0" smtClean="0"/>
              <a:t>CPU</a:t>
            </a:r>
            <a:r>
              <a:rPr lang="zh-CN" altLang="en-US" sz="2000" dirty="0" smtClean="0"/>
              <a:t>的时间分成很多片段，某个时间片只能执行某个线程。多核</a:t>
            </a:r>
            <a:r>
              <a:rPr lang="en-US" altLang="zh-CN" sz="2000" dirty="0" err="1" smtClean="0"/>
              <a:t>cpu</a:t>
            </a:r>
            <a:r>
              <a:rPr lang="zh-CN" altLang="en-US" sz="2000" dirty="0" smtClean="0"/>
              <a:t>则实现了并行处理。</a:t>
            </a:r>
            <a:endParaRPr lang="zh-CN" altLang="en-US" sz="2000" dirty="0"/>
          </a:p>
        </p:txBody>
      </p:sp>
      <p:pic>
        <p:nvPicPr>
          <p:cNvPr id="3" name="图片 2"/>
          <p:cNvPicPr>
            <a:picLocks noChangeAspect="1"/>
          </p:cNvPicPr>
          <p:nvPr/>
        </p:nvPicPr>
        <p:blipFill>
          <a:blip r:embed="rId1"/>
          <a:stretch>
            <a:fillRect/>
          </a:stretch>
        </p:blipFill>
        <p:spPr>
          <a:xfrm>
            <a:off x="1659143" y="3631469"/>
            <a:ext cx="2827951" cy="3168352"/>
          </a:xfrm>
          <a:prstGeom prst="rect">
            <a:avLst/>
          </a:prstGeom>
        </p:spPr>
      </p:pic>
      <p:pic>
        <p:nvPicPr>
          <p:cNvPr id="5" name="图片 4"/>
          <p:cNvPicPr>
            <a:picLocks noChangeAspect="1"/>
          </p:cNvPicPr>
          <p:nvPr/>
        </p:nvPicPr>
        <p:blipFill>
          <a:blip r:embed="rId2"/>
          <a:stretch>
            <a:fillRect/>
          </a:stretch>
        </p:blipFill>
        <p:spPr>
          <a:xfrm>
            <a:off x="5375920" y="3645025"/>
            <a:ext cx="4935786" cy="3164683"/>
          </a:xfrm>
          <a:prstGeom prst="rect">
            <a:avLst/>
          </a:prstGeom>
        </p:spPr>
      </p:pic>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进程视图</a:t>
            </a:r>
            <a:endParaRPr lang="zh-CN" altLang="en-US" dirty="0"/>
          </a:p>
        </p:txBody>
      </p:sp>
      <p:sp>
        <p:nvSpPr>
          <p:cNvPr id="4" name="内容占位符 3"/>
          <p:cNvSpPr>
            <a:spLocks noGrp="1"/>
          </p:cNvSpPr>
          <p:nvPr>
            <p:ph idx="1"/>
          </p:nvPr>
        </p:nvSpPr>
        <p:spPr>
          <a:xfrm>
            <a:off x="612000" y="1443094"/>
            <a:ext cx="4814055" cy="4891510"/>
          </a:xfrm>
        </p:spPr>
        <p:txBody>
          <a:bodyPr/>
          <a:lstStyle/>
          <a:p>
            <a:r>
              <a:rPr lang="zh-CN" altLang="en-US" dirty="0" smtClean="0"/>
              <a:t>进程视图</a:t>
            </a:r>
            <a:endParaRPr lang="en-US" altLang="zh-CN" dirty="0" smtClean="0"/>
          </a:p>
          <a:p>
            <a:pPr lvl="1"/>
            <a:r>
              <a:rPr lang="zh-CN" altLang="en-US" dirty="0" smtClean="0"/>
              <a:t>进程和线程及关系的建模</a:t>
            </a:r>
            <a:endParaRPr lang="en-US" altLang="zh-CN" dirty="0" smtClean="0"/>
          </a:p>
          <a:p>
            <a:pPr lvl="1"/>
            <a:r>
              <a:rPr lang="en-US" altLang="zh-CN" dirty="0" smtClean="0"/>
              <a:t>UML: </a:t>
            </a:r>
            <a:r>
              <a:rPr lang="zh-CN" altLang="en-US" b="1" dirty="0" smtClean="0">
                <a:solidFill>
                  <a:srgbClr val="EB7C1F"/>
                </a:solidFill>
              </a:rPr>
              <a:t>类图</a:t>
            </a:r>
            <a:endParaRPr lang="en-US" altLang="zh-CN" b="1" dirty="0" smtClean="0">
              <a:solidFill>
                <a:srgbClr val="EB7C1F"/>
              </a:solidFill>
            </a:endParaRPr>
          </a:p>
          <a:p>
            <a:pPr>
              <a:spcBef>
                <a:spcPts val="600"/>
              </a:spcBef>
            </a:pPr>
            <a:r>
              <a:rPr lang="zh-CN" altLang="en-US" dirty="0" smtClean="0"/>
              <a:t>重点考虑的需求：性能、可伸缩性等</a:t>
            </a:r>
            <a:endParaRPr lang="en-US" altLang="zh-CN" dirty="0" smtClean="0"/>
          </a:p>
          <a:p>
            <a:pPr>
              <a:spcBef>
                <a:spcPts val="600"/>
              </a:spcBef>
            </a:pPr>
            <a:r>
              <a:rPr lang="zh-CN" altLang="en-US" dirty="0"/>
              <a:t>适</a:t>
            </a:r>
            <a:r>
              <a:rPr lang="zh-CN" altLang="en-US" dirty="0" smtClean="0"/>
              <a:t>用场景：单</a:t>
            </a:r>
            <a:r>
              <a:rPr lang="zh-CN" altLang="en-US" dirty="0"/>
              <a:t>进程单</a:t>
            </a:r>
            <a:r>
              <a:rPr lang="zh-CN" altLang="en-US" dirty="0" smtClean="0"/>
              <a:t>线程的软件不</a:t>
            </a:r>
            <a:r>
              <a:rPr lang="zh-CN" altLang="en-US" dirty="0"/>
              <a:t>需要画进程视图</a:t>
            </a:r>
            <a:endParaRPr lang="en-US" altLang="zh-CN" dirty="0"/>
          </a:p>
          <a:p>
            <a:r>
              <a:rPr lang="zh-CN" altLang="en-US" dirty="0" smtClean="0"/>
              <a:t>与</a:t>
            </a:r>
            <a:r>
              <a:rPr lang="zh-CN" altLang="en-US" dirty="0"/>
              <a:t>物理视图之间的关系</a:t>
            </a:r>
            <a:endParaRPr lang="en-US" altLang="zh-CN" dirty="0"/>
          </a:p>
          <a:p>
            <a:pPr lvl="1"/>
            <a:r>
              <a:rPr lang="zh-CN" altLang="en-US" dirty="0" smtClean="0"/>
              <a:t>进程 </a:t>
            </a:r>
            <a:r>
              <a:rPr lang="zh-CN" altLang="en-US" dirty="0"/>
              <a:t>部署至 计算节点</a:t>
            </a:r>
            <a:endParaRPr lang="en-US" altLang="zh-CN" dirty="0"/>
          </a:p>
          <a:p>
            <a:pPr>
              <a:spcBef>
                <a:spcPts val="600"/>
              </a:spcBef>
            </a:pPr>
            <a:endParaRPr lang="en-US" altLang="zh-CN" dirty="0"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5419877" y="1182115"/>
            <a:ext cx="6542702" cy="5106259"/>
          </a:xfrm>
          <a:prstGeom prst="rect">
            <a:avLst/>
          </a:prstGeom>
        </p:spPr>
      </p:pic>
      <p:sp>
        <p:nvSpPr>
          <p:cNvPr id="5" name="矩形 4"/>
          <p:cNvSpPr/>
          <p:nvPr/>
        </p:nvSpPr>
        <p:spPr>
          <a:xfrm>
            <a:off x="7791413" y="6334604"/>
            <a:ext cx="1941557" cy="369332"/>
          </a:xfrm>
          <a:prstGeom prst="rect">
            <a:avLst/>
          </a:prstGeom>
        </p:spPr>
        <p:txBody>
          <a:bodyPr wrap="none">
            <a:spAutoFit/>
          </a:bodyPr>
          <a:lstStyle/>
          <a:p>
            <a:r>
              <a:rPr lang="en-US" altLang="zh-CN" dirty="0" smtClean="0"/>
              <a:t>Informal Notation</a:t>
            </a:r>
            <a:endParaRPr lang="zh-CN" alt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zh-CN" altLang="en-US" smtClean="0"/>
              <a:t>分解和模块化</a:t>
            </a:r>
            <a:endParaRPr lang="zh-CN" altLang="en-US" smtClean="0"/>
          </a:p>
        </p:txBody>
      </p:sp>
      <p:sp>
        <p:nvSpPr>
          <p:cNvPr id="47107" name="Rectangle 5"/>
          <p:cNvSpPr>
            <a:spLocks noGrp="1" noChangeArrowheads="1"/>
          </p:cNvSpPr>
          <p:nvPr>
            <p:ph type="body" idx="1"/>
          </p:nvPr>
        </p:nvSpPr>
        <p:spPr>
          <a:xfrm>
            <a:off x="612000" y="1305833"/>
            <a:ext cx="11157857" cy="5288241"/>
          </a:xfrm>
        </p:spPr>
        <p:txBody>
          <a:bodyPr/>
          <a:lstStyle/>
          <a:p>
            <a:r>
              <a:rPr lang="zh-CN" altLang="zh-CN" dirty="0" smtClean="0"/>
              <a:t>分解（</a:t>
            </a:r>
            <a:r>
              <a:rPr lang="en-US" altLang="zh-CN" dirty="0" smtClean="0"/>
              <a:t>decomposition</a:t>
            </a:r>
            <a:r>
              <a:rPr lang="zh-CN" altLang="zh-CN" dirty="0" smtClean="0"/>
              <a:t>）是控制复杂性的另一种有效方法，软件设计用分解来实现模块化设计</a:t>
            </a:r>
            <a:r>
              <a:rPr lang="zh-CN" altLang="en-US" dirty="0" smtClean="0"/>
              <a:t>。</a:t>
            </a:r>
            <a:endParaRPr lang="zh-CN" altLang="zh-CN" dirty="0" smtClean="0"/>
          </a:p>
          <a:p>
            <a:r>
              <a:rPr lang="zh-CN" altLang="en-US" dirty="0" smtClean="0"/>
              <a:t>模块化（</a:t>
            </a:r>
            <a:r>
              <a:rPr lang="en-US" altLang="zh-CN" dirty="0" smtClean="0"/>
              <a:t>modularity</a:t>
            </a:r>
            <a:r>
              <a:rPr lang="zh-CN" altLang="en-US" dirty="0" smtClean="0"/>
              <a:t>），</a:t>
            </a:r>
            <a:r>
              <a:rPr lang="zh-CN" altLang="zh-CN" dirty="0" smtClean="0"/>
              <a:t>即将一个复杂的系统自顶向下地分解成若干模块（</a:t>
            </a:r>
            <a:r>
              <a:rPr lang="en-US" altLang="zh-CN" dirty="0" smtClean="0"/>
              <a:t>module</a:t>
            </a:r>
            <a:r>
              <a:rPr lang="zh-CN" altLang="zh-CN" dirty="0" smtClean="0"/>
              <a:t>），每个模块完成一个特性，所有的模块组装起来，成为一个整体，完成整个系统所要求的特性。</a:t>
            </a:r>
            <a:r>
              <a:rPr lang="zh-CN" altLang="en-US" dirty="0" smtClean="0"/>
              <a:t> </a:t>
            </a:r>
            <a:endParaRPr lang="zh-CN" altLang="en-US" dirty="0"/>
          </a:p>
        </p:txBody>
      </p:sp>
      <p:pic>
        <p:nvPicPr>
          <p:cNvPr id="47108"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151563" y="3925889"/>
            <a:ext cx="44767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8289" y="3895726"/>
            <a:ext cx="3836987"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bwMode="auto">
          <a:xfrm>
            <a:off x="4137025" y="6252761"/>
            <a:ext cx="4781550" cy="560388"/>
          </a:xfrm>
          <a:prstGeom prst="rect">
            <a:avLst/>
          </a:prstGeom>
          <a:noFill/>
          <a:ln>
            <a:noFill/>
          </a:ln>
        </p:spPr>
        <p:txBody>
          <a:bodyPr lIns="92075" tIns="46038" rIns="92075" bIns="46038" anchor="ctr"/>
          <a:lst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eaLnBrk="1" hangingPunct="1">
              <a:defRPr/>
            </a:pPr>
            <a:r>
              <a:rPr lang="zh-CN" altLang="en-US" sz="2400" kern="0" dirty="0">
                <a:solidFill>
                  <a:srgbClr val="EB7C11"/>
                </a:solidFill>
              </a:rPr>
              <a:t>模块化是产业规模化的基础</a:t>
            </a:r>
            <a:endParaRPr lang="zh-CN" altLang="en-US" sz="2400" kern="0" dirty="0">
              <a:solidFill>
                <a:srgbClr val="EB7C11"/>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2"/>
          <p:cNvSpPr>
            <a:spLocks noChangeShapeType="1"/>
          </p:cNvSpPr>
          <p:nvPr/>
        </p:nvSpPr>
        <p:spPr bwMode="auto">
          <a:xfrm flipV="1">
            <a:off x="4098926" y="3582989"/>
            <a:ext cx="728663" cy="712787"/>
          </a:xfrm>
          <a:prstGeom prst="line">
            <a:avLst/>
          </a:prstGeom>
          <a:noFill/>
          <a:ln w="25400">
            <a:solidFill>
              <a:schemeClr val="tx1"/>
            </a:solidFill>
            <a:prstDash val="lgDash"/>
            <a:round/>
            <a:headEnd type="none" w="sm" len="sm"/>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3" name="Line 3"/>
          <p:cNvSpPr>
            <a:spLocks noChangeShapeType="1"/>
          </p:cNvSpPr>
          <p:nvPr/>
        </p:nvSpPr>
        <p:spPr bwMode="auto">
          <a:xfrm flipV="1">
            <a:off x="3540125" y="5159375"/>
            <a:ext cx="457200" cy="457200"/>
          </a:xfrm>
          <a:prstGeom prst="line">
            <a:avLst/>
          </a:prstGeom>
          <a:noFill/>
          <a:ln w="25400">
            <a:solidFill>
              <a:schemeClr val="tx1"/>
            </a:solidFill>
            <a:prstDash val="lgDash"/>
            <a:round/>
            <a:headEnd type="none" w="sm" len="sm"/>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4" name="Text Box 4"/>
          <p:cNvSpPr txBox="1">
            <a:spLocks noChangeArrowheads="1"/>
          </p:cNvSpPr>
          <p:nvPr/>
        </p:nvSpPr>
        <p:spPr bwMode="auto">
          <a:xfrm>
            <a:off x="7286625" y="2949576"/>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800" b="1" i="1">
                <a:ea typeface="宋体" panose="02010600030101010101" pitchFamily="2" charset="-122"/>
              </a:rPr>
              <a:t>composition</a:t>
            </a:r>
            <a:endParaRPr lang="en-US" altLang="zh-CN" sz="1800" b="1">
              <a:ea typeface="宋体" panose="02010600030101010101" pitchFamily="2" charset="-122"/>
            </a:endParaRPr>
          </a:p>
        </p:txBody>
      </p:sp>
      <p:sp>
        <p:nvSpPr>
          <p:cNvPr id="40965" name="Line 5"/>
          <p:cNvSpPr>
            <a:spLocks noChangeShapeType="1"/>
          </p:cNvSpPr>
          <p:nvPr/>
        </p:nvSpPr>
        <p:spPr bwMode="auto">
          <a:xfrm flipH="1">
            <a:off x="6729413" y="3152775"/>
            <a:ext cx="595312" cy="603250"/>
          </a:xfrm>
          <a:prstGeom prst="line">
            <a:avLst/>
          </a:prstGeom>
          <a:noFill/>
          <a:ln w="254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6" name="Line 6"/>
          <p:cNvSpPr>
            <a:spLocks noChangeShapeType="1"/>
          </p:cNvSpPr>
          <p:nvPr/>
        </p:nvSpPr>
        <p:spPr bwMode="auto">
          <a:xfrm flipH="1" flipV="1">
            <a:off x="6729413" y="2570163"/>
            <a:ext cx="595312" cy="595312"/>
          </a:xfrm>
          <a:prstGeom prst="line">
            <a:avLst/>
          </a:prstGeom>
          <a:noFill/>
          <a:ln w="254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7" name="Rectangle 7"/>
          <p:cNvSpPr>
            <a:spLocks noChangeArrowheads="1"/>
          </p:cNvSpPr>
          <p:nvPr/>
        </p:nvSpPr>
        <p:spPr bwMode="auto">
          <a:xfrm>
            <a:off x="2790825" y="2700338"/>
            <a:ext cx="3252788" cy="838200"/>
          </a:xfrm>
          <a:prstGeom prst="rect">
            <a:avLst/>
          </a:prstGeom>
          <a:solidFill>
            <a:srgbClr val="FFFFCC"/>
          </a:solidFill>
          <a:ln w="254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68" name="Text Box 8"/>
          <p:cNvSpPr txBox="1">
            <a:spLocks noChangeArrowheads="1"/>
          </p:cNvSpPr>
          <p:nvPr/>
        </p:nvSpPr>
        <p:spPr bwMode="auto">
          <a:xfrm>
            <a:off x="2887663" y="2682876"/>
            <a:ext cx="30591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600" b="1">
                <a:ea typeface="宋体" panose="02010600030101010101" pitchFamily="2" charset="-122"/>
              </a:rPr>
              <a:t>&lt;&lt;</a:t>
            </a:r>
            <a:r>
              <a:rPr lang="en-US" altLang="zh-CN" sz="1600" b="1">
                <a:ea typeface="宋体" panose="02010600030101010101" pitchFamily="2" charset="-122"/>
              </a:rPr>
              <a:t>process&gt;&gt;</a:t>
            </a:r>
            <a:endParaRPr lang="en-US" altLang="zh-CN" sz="1600" b="1">
              <a:ea typeface="宋体" panose="02010600030101010101" pitchFamily="2" charset="-122"/>
            </a:endParaRPr>
          </a:p>
          <a:p>
            <a:r>
              <a:rPr lang="en-US" altLang="zh-CN" sz="1600" b="1">
                <a:ea typeface="宋体" panose="02010600030101010101" pitchFamily="2" charset="-122"/>
              </a:rPr>
              <a:t>CourseCatalogSystemAccess</a:t>
            </a:r>
            <a:endParaRPr lang="en-US" altLang="zh-CN" sz="1600" b="1">
              <a:ea typeface="宋体" panose="02010600030101010101" pitchFamily="2" charset="-122"/>
            </a:endParaRPr>
          </a:p>
        </p:txBody>
      </p:sp>
      <p:sp>
        <p:nvSpPr>
          <p:cNvPr id="40969" name="Rectangle 9"/>
          <p:cNvSpPr>
            <a:spLocks noChangeArrowheads="1"/>
          </p:cNvSpPr>
          <p:nvPr/>
        </p:nvSpPr>
        <p:spPr bwMode="auto">
          <a:xfrm>
            <a:off x="7326314" y="1735138"/>
            <a:ext cx="2185987" cy="838200"/>
          </a:xfrm>
          <a:prstGeom prst="rect">
            <a:avLst/>
          </a:prstGeom>
          <a:solidFill>
            <a:srgbClr val="FFFFCC"/>
          </a:solidFill>
          <a:ln w="254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70" name="Text Box 10"/>
          <p:cNvSpPr txBox="1">
            <a:spLocks noChangeArrowheads="1"/>
          </p:cNvSpPr>
          <p:nvPr/>
        </p:nvSpPr>
        <p:spPr bwMode="auto">
          <a:xfrm>
            <a:off x="7673976" y="1717676"/>
            <a:ext cx="1490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600" b="1">
                <a:ea typeface="宋体" panose="02010600030101010101" pitchFamily="2" charset="-122"/>
              </a:rPr>
              <a:t>&lt;&lt;</a:t>
            </a:r>
            <a:r>
              <a:rPr lang="en-US" altLang="zh-CN" sz="1600" b="1">
                <a:ea typeface="宋体" panose="02010600030101010101" pitchFamily="2" charset="-122"/>
              </a:rPr>
              <a:t>thread&gt;&gt;</a:t>
            </a:r>
            <a:endParaRPr lang="en-US" altLang="zh-CN" sz="1600" b="1">
              <a:ea typeface="宋体" panose="02010600030101010101" pitchFamily="2" charset="-122"/>
            </a:endParaRPr>
          </a:p>
          <a:p>
            <a:r>
              <a:rPr lang="en-US" altLang="zh-CN" sz="1600" b="1">
                <a:ea typeface="宋体" panose="02010600030101010101" pitchFamily="2" charset="-122"/>
              </a:rPr>
              <a:t>CourseCache</a:t>
            </a:r>
            <a:endParaRPr lang="en-US" altLang="zh-CN" sz="1600" b="1">
              <a:ea typeface="宋体" panose="02010600030101010101" pitchFamily="2" charset="-122"/>
            </a:endParaRPr>
          </a:p>
        </p:txBody>
      </p:sp>
      <p:sp>
        <p:nvSpPr>
          <p:cNvPr id="40971" name="Rectangle 11"/>
          <p:cNvSpPr>
            <a:spLocks noChangeArrowheads="1"/>
          </p:cNvSpPr>
          <p:nvPr/>
        </p:nvSpPr>
        <p:spPr bwMode="auto">
          <a:xfrm>
            <a:off x="2806700" y="4283075"/>
            <a:ext cx="3219450" cy="838200"/>
          </a:xfrm>
          <a:prstGeom prst="rect">
            <a:avLst/>
          </a:prstGeom>
          <a:solidFill>
            <a:srgbClr val="FFFFCC"/>
          </a:solidFill>
          <a:ln w="254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72" name="Text Box 12"/>
          <p:cNvSpPr txBox="1">
            <a:spLocks noChangeArrowheads="1"/>
          </p:cNvSpPr>
          <p:nvPr/>
        </p:nvSpPr>
        <p:spPr bwMode="auto">
          <a:xfrm>
            <a:off x="2987675" y="4265614"/>
            <a:ext cx="2857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600" b="1">
                <a:ea typeface="宋体" panose="02010600030101010101" pitchFamily="2" charset="-122"/>
              </a:rPr>
              <a:t>&lt;&lt;</a:t>
            </a:r>
            <a:r>
              <a:rPr lang="en-US" altLang="zh-CN" sz="1600" b="1">
                <a:ea typeface="宋体" panose="02010600030101010101" pitchFamily="2" charset="-122"/>
              </a:rPr>
              <a:t>process&gt;&gt;</a:t>
            </a:r>
            <a:endParaRPr lang="en-US" altLang="zh-CN" sz="1600" b="1">
              <a:ea typeface="宋体" panose="02010600030101010101" pitchFamily="2" charset="-122"/>
            </a:endParaRPr>
          </a:p>
          <a:p>
            <a:r>
              <a:rPr lang="en-US" altLang="zh-CN" sz="1600" b="1">
                <a:ea typeface="宋体" panose="02010600030101010101" pitchFamily="2" charset="-122"/>
              </a:rPr>
              <a:t>CourseRegistrationProcess</a:t>
            </a:r>
            <a:endParaRPr lang="en-US" altLang="zh-CN" sz="1600" b="1">
              <a:ea typeface="宋体" panose="02010600030101010101" pitchFamily="2" charset="-122"/>
            </a:endParaRPr>
          </a:p>
        </p:txBody>
      </p:sp>
      <p:sp>
        <p:nvSpPr>
          <p:cNvPr id="40973" name="Rectangle 13"/>
          <p:cNvSpPr>
            <a:spLocks noChangeArrowheads="1"/>
          </p:cNvSpPr>
          <p:nvPr/>
        </p:nvSpPr>
        <p:spPr bwMode="auto">
          <a:xfrm>
            <a:off x="7326313" y="3673475"/>
            <a:ext cx="2278062" cy="838200"/>
          </a:xfrm>
          <a:prstGeom prst="rect">
            <a:avLst/>
          </a:prstGeom>
          <a:solidFill>
            <a:srgbClr val="FFFFCC"/>
          </a:solidFill>
          <a:ln w="254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74" name="Text Box 14"/>
          <p:cNvSpPr txBox="1">
            <a:spLocks noChangeArrowheads="1"/>
          </p:cNvSpPr>
          <p:nvPr/>
        </p:nvSpPr>
        <p:spPr bwMode="auto">
          <a:xfrm>
            <a:off x="7672389" y="3656014"/>
            <a:ext cx="1584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600" b="1">
                <a:ea typeface="宋体" panose="02010600030101010101" pitchFamily="2" charset="-122"/>
              </a:rPr>
              <a:t>&lt;&lt;</a:t>
            </a:r>
            <a:r>
              <a:rPr lang="en-US" altLang="zh-CN" sz="1600" b="1">
                <a:ea typeface="宋体" panose="02010600030101010101" pitchFamily="2" charset="-122"/>
              </a:rPr>
              <a:t>thread&gt;&gt;</a:t>
            </a:r>
            <a:endParaRPr lang="en-US" altLang="zh-CN" sz="1600" b="1">
              <a:ea typeface="宋体" panose="02010600030101010101" pitchFamily="2" charset="-122"/>
            </a:endParaRPr>
          </a:p>
          <a:p>
            <a:r>
              <a:rPr lang="en-US" altLang="zh-CN" sz="1600" b="1">
                <a:ea typeface="宋体" panose="02010600030101010101" pitchFamily="2" charset="-122"/>
              </a:rPr>
              <a:t>OfferingCache</a:t>
            </a:r>
            <a:endParaRPr lang="en-US" altLang="zh-CN" sz="1600" b="1">
              <a:ea typeface="宋体" panose="02010600030101010101" pitchFamily="2" charset="-122"/>
            </a:endParaRPr>
          </a:p>
        </p:txBody>
      </p:sp>
      <p:sp>
        <p:nvSpPr>
          <p:cNvPr id="40975" name="Text Box 15"/>
          <p:cNvSpPr txBox="1">
            <a:spLocks noChangeArrowheads="1"/>
          </p:cNvSpPr>
          <p:nvPr/>
        </p:nvSpPr>
        <p:spPr bwMode="auto">
          <a:xfrm>
            <a:off x="2181225" y="3713163"/>
            <a:ext cx="160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800" b="1" i="1">
                <a:ea typeface="宋体" panose="02010600030101010101" pitchFamily="2" charset="-122"/>
              </a:rPr>
              <a:t>dependency</a:t>
            </a:r>
            <a:endParaRPr lang="en-US" altLang="zh-CN" sz="1800" b="1">
              <a:ea typeface="宋体" panose="02010600030101010101" pitchFamily="2" charset="-122"/>
            </a:endParaRPr>
          </a:p>
        </p:txBody>
      </p:sp>
      <p:sp>
        <p:nvSpPr>
          <p:cNvPr id="40976" name="Line 16"/>
          <p:cNvSpPr>
            <a:spLocks noChangeShapeType="1"/>
          </p:cNvSpPr>
          <p:nvPr/>
        </p:nvSpPr>
        <p:spPr bwMode="auto">
          <a:xfrm>
            <a:off x="3667125" y="3927475"/>
            <a:ext cx="685800" cy="0"/>
          </a:xfrm>
          <a:prstGeom prst="line">
            <a:avLst/>
          </a:prstGeom>
          <a:noFill/>
          <a:ln w="254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17"/>
          <p:cNvSpPr>
            <a:spLocks noChangeShapeType="1"/>
          </p:cNvSpPr>
          <p:nvPr/>
        </p:nvSpPr>
        <p:spPr bwMode="auto">
          <a:xfrm>
            <a:off x="6207125" y="3444875"/>
            <a:ext cx="1055688" cy="762000"/>
          </a:xfrm>
          <a:prstGeom prst="line">
            <a:avLst/>
          </a:prstGeom>
          <a:noFill/>
          <a:ln w="25400">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8" name="AutoShape 18"/>
          <p:cNvSpPr>
            <a:spLocks noChangeAspect="1" noChangeArrowheads="1"/>
          </p:cNvSpPr>
          <p:nvPr/>
        </p:nvSpPr>
        <p:spPr bwMode="auto">
          <a:xfrm rot="2510221">
            <a:off x="6049964" y="3322639"/>
            <a:ext cx="217487" cy="153987"/>
          </a:xfrm>
          <a:prstGeom prst="diamond">
            <a:avLst/>
          </a:prstGeom>
          <a:solidFill>
            <a:schemeClr val="tx1"/>
          </a:solidFill>
          <a:ln w="25400">
            <a:solidFill>
              <a:schemeClr val="tx1"/>
            </a:solidFill>
            <a:miter lim="800000"/>
            <a:headEnd type="none" w="sm" len="sm"/>
            <a:tailEnd type="none" w="lg" len="lg"/>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79" name="Line 19"/>
          <p:cNvSpPr>
            <a:spLocks noChangeShapeType="1"/>
          </p:cNvSpPr>
          <p:nvPr/>
        </p:nvSpPr>
        <p:spPr bwMode="auto">
          <a:xfrm flipV="1">
            <a:off x="6200775" y="2128838"/>
            <a:ext cx="1055688" cy="736600"/>
          </a:xfrm>
          <a:prstGeom prst="line">
            <a:avLst/>
          </a:prstGeom>
          <a:noFill/>
          <a:ln w="25400">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AutoShape 20"/>
          <p:cNvSpPr>
            <a:spLocks noChangeAspect="1" noChangeArrowheads="1"/>
          </p:cNvSpPr>
          <p:nvPr/>
        </p:nvSpPr>
        <p:spPr bwMode="auto">
          <a:xfrm rot="19089779" flipV="1">
            <a:off x="6043614" y="2833689"/>
            <a:ext cx="217487" cy="153987"/>
          </a:xfrm>
          <a:prstGeom prst="diamond">
            <a:avLst/>
          </a:prstGeom>
          <a:solidFill>
            <a:schemeClr val="tx1"/>
          </a:solidFill>
          <a:ln w="25400">
            <a:solidFill>
              <a:schemeClr val="tx1"/>
            </a:solidFill>
            <a:miter lim="800000"/>
            <a:headEnd type="none" w="sm" len="sm"/>
            <a:tailEnd type="none" w="lg" len="lg"/>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81" name="Text Box 21"/>
          <p:cNvSpPr txBox="1">
            <a:spLocks noChangeArrowheads="1"/>
          </p:cNvSpPr>
          <p:nvPr/>
        </p:nvSpPr>
        <p:spPr bwMode="auto">
          <a:xfrm>
            <a:off x="6943725" y="173513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zh-CN" altLang="en-US" sz="1800" b="1">
                <a:ea typeface="宋体" panose="02010600030101010101" pitchFamily="2" charset="-122"/>
              </a:rPr>
              <a:t>1</a:t>
            </a:r>
            <a:endParaRPr lang="zh-CN" altLang="en-US" sz="1800" b="1">
              <a:ea typeface="宋体" panose="02010600030101010101" pitchFamily="2" charset="-122"/>
            </a:endParaRPr>
          </a:p>
        </p:txBody>
      </p:sp>
      <p:sp>
        <p:nvSpPr>
          <p:cNvPr id="40982" name="Text Box 22"/>
          <p:cNvSpPr txBox="1">
            <a:spLocks noChangeArrowheads="1"/>
          </p:cNvSpPr>
          <p:nvPr/>
        </p:nvSpPr>
        <p:spPr bwMode="auto">
          <a:xfrm>
            <a:off x="6105525" y="226853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zh-CN" altLang="en-US" sz="1800" b="1">
                <a:ea typeface="宋体" panose="02010600030101010101" pitchFamily="2" charset="-122"/>
              </a:rPr>
              <a:t>1</a:t>
            </a:r>
            <a:endParaRPr lang="zh-CN" altLang="en-US" sz="1800" b="1">
              <a:ea typeface="宋体" panose="02010600030101010101" pitchFamily="2" charset="-122"/>
            </a:endParaRPr>
          </a:p>
        </p:txBody>
      </p:sp>
      <p:sp>
        <p:nvSpPr>
          <p:cNvPr id="40983" name="Text Box 23"/>
          <p:cNvSpPr txBox="1">
            <a:spLocks noChangeArrowheads="1"/>
          </p:cNvSpPr>
          <p:nvPr/>
        </p:nvSpPr>
        <p:spPr bwMode="auto">
          <a:xfrm>
            <a:off x="6029325" y="356393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zh-CN" altLang="en-US" sz="1800" b="1">
                <a:ea typeface="宋体" panose="02010600030101010101" pitchFamily="2" charset="-122"/>
              </a:rPr>
              <a:t>1</a:t>
            </a:r>
            <a:endParaRPr lang="zh-CN" altLang="en-US" sz="1800" b="1">
              <a:ea typeface="宋体" panose="02010600030101010101" pitchFamily="2" charset="-122"/>
            </a:endParaRPr>
          </a:p>
        </p:txBody>
      </p:sp>
      <p:sp>
        <p:nvSpPr>
          <p:cNvPr id="40984" name="Text Box 24"/>
          <p:cNvSpPr txBox="1">
            <a:spLocks noChangeArrowheads="1"/>
          </p:cNvSpPr>
          <p:nvPr/>
        </p:nvSpPr>
        <p:spPr bwMode="auto">
          <a:xfrm>
            <a:off x="6867525" y="417353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zh-CN" altLang="en-US" sz="1800" b="1">
                <a:ea typeface="宋体" panose="02010600030101010101" pitchFamily="2" charset="-122"/>
              </a:rPr>
              <a:t>1</a:t>
            </a:r>
            <a:endParaRPr lang="zh-CN" altLang="en-US" sz="1800" b="1">
              <a:ea typeface="宋体" panose="02010600030101010101" pitchFamily="2" charset="-122"/>
            </a:endParaRPr>
          </a:p>
        </p:txBody>
      </p:sp>
      <p:sp>
        <p:nvSpPr>
          <p:cNvPr id="40985" name="Rectangle 25"/>
          <p:cNvSpPr>
            <a:spLocks noChangeArrowheads="1"/>
          </p:cNvSpPr>
          <p:nvPr/>
        </p:nvSpPr>
        <p:spPr bwMode="auto">
          <a:xfrm>
            <a:off x="2806700" y="5553075"/>
            <a:ext cx="3219450" cy="838200"/>
          </a:xfrm>
          <a:prstGeom prst="rect">
            <a:avLst/>
          </a:prstGeom>
          <a:solidFill>
            <a:srgbClr val="FFFFCC"/>
          </a:solidFill>
          <a:ln w="254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986" name="Text Box 26"/>
          <p:cNvSpPr txBox="1">
            <a:spLocks noChangeArrowheads="1"/>
          </p:cNvSpPr>
          <p:nvPr/>
        </p:nvSpPr>
        <p:spPr bwMode="auto">
          <a:xfrm>
            <a:off x="3392489" y="5535614"/>
            <a:ext cx="20462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600" b="1">
                <a:ea typeface="宋体" panose="02010600030101010101" pitchFamily="2" charset="-122"/>
              </a:rPr>
              <a:t>&lt;&lt;</a:t>
            </a:r>
            <a:r>
              <a:rPr lang="en-US" altLang="zh-CN" sz="1600" b="1">
                <a:ea typeface="宋体" panose="02010600030101010101" pitchFamily="2" charset="-122"/>
              </a:rPr>
              <a:t>process&gt;&gt;</a:t>
            </a:r>
            <a:endParaRPr lang="en-US" altLang="zh-CN" sz="1600" b="1">
              <a:ea typeface="宋体" panose="02010600030101010101" pitchFamily="2" charset="-122"/>
            </a:endParaRPr>
          </a:p>
          <a:p>
            <a:r>
              <a:rPr lang="en-US" altLang="zh-CN" sz="1600" b="1">
                <a:ea typeface="宋体" panose="02010600030101010101" pitchFamily="2" charset="-122"/>
              </a:rPr>
              <a:t>StudentApplication</a:t>
            </a:r>
            <a:endParaRPr lang="en-US" altLang="zh-CN" sz="1600" b="1">
              <a:ea typeface="宋体" panose="02010600030101010101" pitchFamily="2" charset="-122"/>
            </a:endParaRPr>
          </a:p>
        </p:txBody>
      </p:sp>
      <p:sp>
        <p:nvSpPr>
          <p:cNvPr id="40987" name="Rectangle 27"/>
          <p:cNvSpPr>
            <a:spLocks noGrp="1" noChangeArrowheads="1"/>
          </p:cNvSpPr>
          <p:nvPr>
            <p:ph type="title"/>
          </p:nvPr>
        </p:nvSpPr>
        <p:spPr/>
        <p:txBody>
          <a:bodyPr/>
          <a:lstStyle/>
          <a:p>
            <a:r>
              <a:rPr lang="zh-CN" altLang="en-US" dirty="0" smtClean="0"/>
              <a:t>举例：</a:t>
            </a:r>
            <a:r>
              <a:rPr lang="zh-CN" altLang="en-US" dirty="0"/>
              <a:t>选课系统</a:t>
            </a:r>
            <a:r>
              <a:rPr lang="zh-CN" altLang="en-US" dirty="0" smtClean="0"/>
              <a:t>的进程视图 （</a:t>
            </a:r>
            <a:r>
              <a:rPr lang="en-US" altLang="zh-CN" dirty="0" smtClean="0"/>
              <a:t>UML</a:t>
            </a:r>
            <a:r>
              <a:rPr lang="zh-CN" altLang="en-US" dirty="0" smtClean="0"/>
              <a:t>类图）</a:t>
            </a:r>
            <a:endParaRPr lang="en-US" altLang="zh-CN" dirty="0" smtClean="0"/>
          </a:p>
        </p:txBody>
      </p:sp>
      <p:sp>
        <p:nvSpPr>
          <p:cNvPr id="28" name="文本框 27"/>
          <p:cNvSpPr txBox="1"/>
          <p:nvPr/>
        </p:nvSpPr>
        <p:spPr>
          <a:xfrm>
            <a:off x="696735" y="1388174"/>
            <a:ext cx="5633273" cy="523220"/>
          </a:xfrm>
          <a:prstGeom prst="rect">
            <a:avLst/>
          </a:prstGeom>
          <a:noFill/>
        </p:spPr>
        <p:txBody>
          <a:bodyPr wrap="none" rtlCol="0">
            <a:spAutoFit/>
          </a:bodyPr>
          <a:lstStyle/>
          <a:p>
            <a:r>
              <a:rPr lang="zh-CN" altLang="en-US" sz="2800" dirty="0" smtClean="0"/>
              <a:t>采用</a:t>
            </a:r>
            <a:r>
              <a:rPr lang="en-US" altLang="zh-CN" sz="2800" dirty="0" smtClean="0"/>
              <a:t>active class</a:t>
            </a:r>
            <a:r>
              <a:rPr lang="zh-CN" altLang="en-US" sz="2800" dirty="0" smtClean="0"/>
              <a:t>来刻画进程和线程</a:t>
            </a:r>
            <a:endParaRPr lang="zh-CN" altLang="en-US" sz="2800"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进程间交互</a:t>
            </a:r>
            <a:endParaRPr lang="zh-CN" altLang="en-US" dirty="0"/>
          </a:p>
        </p:txBody>
      </p:sp>
      <p:sp>
        <p:nvSpPr>
          <p:cNvPr id="5" name="文本框 4"/>
          <p:cNvSpPr txBox="1"/>
          <p:nvPr/>
        </p:nvSpPr>
        <p:spPr>
          <a:xfrm>
            <a:off x="143075" y="1271574"/>
            <a:ext cx="9218177" cy="461665"/>
          </a:xfrm>
          <a:prstGeom prst="rect">
            <a:avLst/>
          </a:prstGeom>
          <a:noFill/>
        </p:spPr>
        <p:txBody>
          <a:bodyPr wrap="square">
            <a:spAutoFit/>
          </a:bodyPr>
          <a:lstStyle/>
          <a:p>
            <a:pPr algn="ctr"/>
            <a:r>
              <a:rPr lang="zh-CN" altLang="en-US" sz="2400" dirty="0">
                <a:latin typeface="+mn-ea"/>
              </a:rPr>
              <a:t>进程交互关系可以</a:t>
            </a:r>
            <a:r>
              <a:rPr lang="zh-CN" altLang="en-US" sz="2400" dirty="0" smtClean="0">
                <a:latin typeface="+mn-ea"/>
              </a:rPr>
              <a:t>使用时序</a:t>
            </a:r>
            <a:r>
              <a:rPr lang="zh-CN" altLang="en-US" sz="2400" dirty="0">
                <a:latin typeface="+mn-ea"/>
              </a:rPr>
              <a:t>图（</a:t>
            </a:r>
            <a:r>
              <a:rPr lang="en-GB" altLang="zh-CN" sz="2400" dirty="0">
                <a:latin typeface="+mn-ea"/>
              </a:rPr>
              <a:t>Sequence Diagram</a:t>
            </a:r>
            <a:r>
              <a:rPr lang="zh-CN" altLang="en-GB" sz="2400" dirty="0">
                <a:latin typeface="+mn-ea"/>
              </a:rPr>
              <a:t>）</a:t>
            </a:r>
            <a:r>
              <a:rPr lang="zh-CN" altLang="en-US" sz="2400" dirty="0">
                <a:latin typeface="+mn-ea"/>
              </a:rPr>
              <a:t>来描述</a:t>
            </a:r>
            <a:endParaRPr lang="zh-CN" altLang="en-US" sz="2400" dirty="0">
              <a:latin typeface="+mn-ea"/>
            </a:endParaRPr>
          </a:p>
        </p:txBody>
      </p:sp>
      <p:sp>
        <p:nvSpPr>
          <p:cNvPr id="13" name="灯片编号占位符 1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266669" y="2092026"/>
            <a:ext cx="9643672" cy="4492925"/>
          </a:xfrm>
          <a:prstGeom prst="rect">
            <a:avLst/>
          </a:prstGeom>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307575" y="2944761"/>
            <a:ext cx="5684025" cy="688975"/>
          </a:xfrm>
        </p:spPr>
        <p:txBody>
          <a:bodyPr/>
          <a:lstStyle/>
          <a:p>
            <a:r>
              <a:rPr lang="en-US" altLang="zh-CN" dirty="0" smtClean="0">
                <a:solidFill>
                  <a:srgbClr val="EB7C11"/>
                </a:solidFill>
              </a:rPr>
              <a:t>Web</a:t>
            </a:r>
            <a:r>
              <a:rPr lang="zh-CN" altLang="en-US" dirty="0" smtClean="0">
                <a:solidFill>
                  <a:srgbClr val="EB7C11"/>
                </a:solidFill>
              </a:rPr>
              <a:t>服务器的线程如何设计？</a:t>
            </a:r>
            <a:endParaRPr lang="zh-CN" altLang="en-US" dirty="0">
              <a:solidFill>
                <a:srgbClr val="EB7C11"/>
              </a:solidFill>
            </a:endParaRPr>
          </a:p>
        </p:txBody>
      </p:sp>
      <p:sp>
        <p:nvSpPr>
          <p:cNvPr id="5" name="Rectangle 27"/>
          <p:cNvSpPr txBox="1">
            <a:spLocks noChangeArrowheads="1"/>
          </p:cNvSpPr>
          <p:nvPr/>
        </p:nvSpPr>
        <p:spPr bwMode="auto">
          <a:xfrm>
            <a:off x="609600" y="342901"/>
            <a:ext cx="89995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lvl1pPr algn="l" rtl="0" eaLnBrk="0" fontAlgn="base" hangingPunct="0">
              <a:spcBef>
                <a:spcPct val="0"/>
              </a:spcBef>
              <a:spcAft>
                <a:spcPct val="0"/>
              </a:spcAft>
              <a:buClr>
                <a:srgbClr val="73E1FF"/>
              </a:buClr>
              <a:defRPr sz="4000" b="1" cap="all">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a:lstStyle>
          <a:p>
            <a:pPr eaLnBrk="1" hangingPunct="1"/>
            <a:r>
              <a:rPr lang="zh-CN" altLang="en-US" sz="3200" dirty="0">
                <a:solidFill>
                  <a:srgbClr val="175F8B"/>
                </a:solidFill>
                <a:latin typeface="微软雅黑" panose="020B0503020204020204" pitchFamily="34" charset="-122"/>
                <a:ea typeface="微软雅黑" panose="020B0503020204020204" pitchFamily="34" charset="-122"/>
                <a:cs typeface="+mn-cs"/>
              </a:rPr>
              <a:t>讨论</a:t>
            </a:r>
            <a:endParaRPr lang="en-US" altLang="zh-CN" sz="3200" dirty="0">
              <a:solidFill>
                <a:srgbClr val="175F8B"/>
              </a:solidFill>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单线程的</a:t>
            </a:r>
            <a:r>
              <a:rPr lang="en-US" altLang="zh-CN" dirty="0" smtClean="0"/>
              <a:t>Web</a:t>
            </a:r>
            <a:r>
              <a:rPr lang="zh-CN" altLang="en-US" dirty="0" smtClean="0"/>
              <a:t>服务器</a:t>
            </a:r>
            <a:endParaRPr lang="zh-CN" altLang="en-US" dirty="0"/>
          </a:p>
        </p:txBody>
      </p:sp>
      <p:pic>
        <p:nvPicPr>
          <p:cNvPr id="102402" name="Picture 2" descr="https://images0.cnblogs.com/blog2015/602278/201505/191836589477810.png"/>
          <p:cNvPicPr>
            <a:picLocks noChangeAspect="1" noChangeArrowheads="1"/>
          </p:cNvPicPr>
          <p:nvPr/>
        </p:nvPicPr>
        <p:blipFill rotWithShape="1">
          <a:blip r:embed="rId1">
            <a:extLst>
              <a:ext uri="{28A0092B-C50C-407E-A947-70E740481C1C}">
                <a14:useLocalDpi xmlns:a14="http://schemas.microsoft.com/office/drawing/2010/main" val="0"/>
              </a:ext>
            </a:extLst>
          </a:blip>
          <a:srcRect b="6410"/>
          <a:stretch>
            <a:fillRect/>
          </a:stretch>
        </p:blipFill>
        <p:spPr bwMode="auto">
          <a:xfrm>
            <a:off x="2260572" y="1061986"/>
            <a:ext cx="7922976" cy="5544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多线程的</a:t>
            </a:r>
            <a:r>
              <a:rPr lang="en-US" altLang="zh-CN" dirty="0" smtClean="0"/>
              <a:t>Web</a:t>
            </a:r>
            <a:r>
              <a:rPr lang="zh-CN" altLang="en-US" dirty="0" smtClean="0"/>
              <a:t>服务器</a:t>
            </a:r>
            <a:endParaRPr lang="zh-CN" altLang="en-US" dirty="0"/>
          </a:p>
        </p:txBody>
      </p:sp>
      <p:pic>
        <p:nvPicPr>
          <p:cNvPr id="103426" name="Picture 2" descr="https://images0.cnblogs.com/blog2015/602278/201505/191837413382329.png"/>
          <p:cNvPicPr>
            <a:picLocks noChangeAspect="1" noChangeArrowheads="1"/>
          </p:cNvPicPr>
          <p:nvPr/>
        </p:nvPicPr>
        <p:blipFill rotWithShape="1">
          <a:blip r:embed="rId1">
            <a:extLst>
              <a:ext uri="{28A0092B-C50C-407E-A947-70E740481C1C}">
                <a14:useLocalDpi xmlns:a14="http://schemas.microsoft.com/office/drawing/2010/main" val="0"/>
              </a:ext>
            </a:extLst>
          </a:blip>
          <a:srcRect b="4729"/>
          <a:stretch>
            <a:fillRect/>
          </a:stretch>
        </p:blipFill>
        <p:spPr bwMode="auto">
          <a:xfrm>
            <a:off x="2328257" y="946150"/>
            <a:ext cx="8038725" cy="5724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线程池的</a:t>
            </a:r>
            <a:r>
              <a:rPr lang="en-US" altLang="zh-CN" dirty="0"/>
              <a:t>Web</a:t>
            </a:r>
            <a:r>
              <a:rPr lang="zh-CN" altLang="en-US" dirty="0"/>
              <a:t>服务器</a:t>
            </a:r>
            <a:endParaRPr lang="zh-CN" altLang="en-US" dirty="0"/>
          </a:p>
        </p:txBody>
      </p:sp>
      <p:pic>
        <p:nvPicPr>
          <p:cNvPr id="104454" name="Picture 6" descr="https://images0.cnblogs.com/blog2015/602278/201505/191838345254510.png"/>
          <p:cNvPicPr>
            <a:picLocks noChangeAspect="1" noChangeArrowheads="1"/>
          </p:cNvPicPr>
          <p:nvPr/>
        </p:nvPicPr>
        <p:blipFill rotWithShape="1">
          <a:blip r:embed="rId1">
            <a:extLst>
              <a:ext uri="{28A0092B-C50C-407E-A947-70E740481C1C}">
                <a14:useLocalDpi xmlns:a14="http://schemas.microsoft.com/office/drawing/2010/main" val="0"/>
              </a:ext>
            </a:extLst>
          </a:blip>
          <a:srcRect t="2082" b="1486"/>
          <a:stretch>
            <a:fillRect/>
          </a:stretch>
        </p:blipFill>
        <p:spPr bwMode="auto">
          <a:xfrm>
            <a:off x="2282014" y="887212"/>
            <a:ext cx="8074061" cy="5832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多进程</a:t>
            </a:r>
            <a:r>
              <a:rPr lang="en-US" altLang="zh-CN" dirty="0" smtClean="0"/>
              <a:t>/</a:t>
            </a:r>
            <a:r>
              <a:rPr lang="zh-CN" altLang="en-US" dirty="0" smtClean="0"/>
              <a:t>线程间的协作</a:t>
            </a:r>
            <a:endParaRPr lang="zh-CN" altLang="en-US" dirty="0"/>
          </a:p>
        </p:txBody>
      </p:sp>
      <p:sp>
        <p:nvSpPr>
          <p:cNvPr id="6" name="内容占位符 5"/>
          <p:cNvSpPr>
            <a:spLocks noGrp="1"/>
          </p:cNvSpPr>
          <p:nvPr>
            <p:ph idx="1"/>
          </p:nvPr>
        </p:nvSpPr>
        <p:spPr/>
        <p:txBody>
          <a:bodyPr/>
          <a:lstStyle/>
          <a:p>
            <a:r>
              <a:rPr lang="zh-CN" altLang="en-US" dirty="0" smtClean="0">
                <a:latin typeface="+mj-ea"/>
                <a:ea typeface="+mj-ea"/>
              </a:rPr>
              <a:t>线程同步机制</a:t>
            </a:r>
            <a:endParaRPr lang="en-US" altLang="zh-CN" dirty="0" smtClean="0">
              <a:latin typeface="+mj-ea"/>
              <a:ea typeface="+mj-ea"/>
            </a:endParaRPr>
          </a:p>
          <a:p>
            <a:pPr lvl="1"/>
            <a:r>
              <a:rPr lang="zh-CN" altLang="en-US" dirty="0" smtClean="0">
                <a:latin typeface="+mj-ea"/>
                <a:ea typeface="+mj-ea"/>
              </a:rPr>
              <a:t>互斥量</a:t>
            </a:r>
            <a:endParaRPr lang="en-US" altLang="zh-CN" dirty="0" smtClean="0">
              <a:latin typeface="+mj-ea"/>
              <a:ea typeface="+mj-ea"/>
            </a:endParaRPr>
          </a:p>
          <a:p>
            <a:pPr lvl="1"/>
            <a:r>
              <a:rPr lang="zh-CN" altLang="en-US" dirty="0" smtClean="0">
                <a:latin typeface="+mj-ea"/>
                <a:ea typeface="+mj-ea"/>
              </a:rPr>
              <a:t>读写锁</a:t>
            </a:r>
            <a:endParaRPr lang="en-US" altLang="zh-CN" dirty="0" smtClean="0">
              <a:latin typeface="+mj-ea"/>
              <a:ea typeface="+mj-ea"/>
            </a:endParaRPr>
          </a:p>
          <a:p>
            <a:pPr lvl="1"/>
            <a:r>
              <a:rPr lang="zh-CN" altLang="en-US" dirty="0" smtClean="0">
                <a:latin typeface="+mj-ea"/>
                <a:ea typeface="+mj-ea"/>
              </a:rPr>
              <a:t>条件变量</a:t>
            </a:r>
            <a:endParaRPr lang="en-US" altLang="zh-CN" dirty="0" smtClean="0">
              <a:latin typeface="+mj-ea"/>
              <a:ea typeface="+mj-ea"/>
            </a:endParaRPr>
          </a:p>
          <a:p>
            <a:pPr marL="454025" lvl="1" indent="0">
              <a:buNone/>
            </a:pPr>
            <a:endParaRPr lang="en-US" altLang="zh-CN" dirty="0" smtClean="0">
              <a:latin typeface="+mj-ea"/>
              <a:ea typeface="+mj-ea"/>
            </a:endParaRPr>
          </a:p>
          <a:p>
            <a:r>
              <a:rPr lang="zh-CN" altLang="en-US" dirty="0" smtClean="0">
                <a:latin typeface="+mj-ea"/>
                <a:ea typeface="+mj-ea"/>
              </a:rPr>
              <a:t>进程间通信机制</a:t>
            </a:r>
            <a:endParaRPr lang="en-US" altLang="zh-CN" dirty="0" smtClean="0">
              <a:latin typeface="+mj-ea"/>
              <a:ea typeface="+mj-ea"/>
            </a:endParaRPr>
          </a:p>
          <a:p>
            <a:pPr lvl="1"/>
            <a:r>
              <a:rPr lang="zh-CN" altLang="en-US" dirty="0" smtClean="0">
                <a:latin typeface="+mj-ea"/>
                <a:ea typeface="+mj-ea"/>
              </a:rPr>
              <a:t>管道</a:t>
            </a:r>
            <a:endParaRPr lang="en-US" altLang="zh-CN" dirty="0" smtClean="0">
              <a:latin typeface="+mj-ea"/>
              <a:ea typeface="+mj-ea"/>
            </a:endParaRPr>
          </a:p>
          <a:p>
            <a:pPr lvl="1"/>
            <a:r>
              <a:rPr lang="en-US" altLang="zh-CN" dirty="0" smtClean="0">
                <a:latin typeface="+mj-ea"/>
                <a:ea typeface="+mj-ea"/>
              </a:rPr>
              <a:t>IPC</a:t>
            </a:r>
            <a:endParaRPr lang="en-US" altLang="zh-CN" dirty="0" smtClean="0">
              <a:latin typeface="+mj-ea"/>
              <a:ea typeface="+mj-ea"/>
            </a:endParaRPr>
          </a:p>
          <a:p>
            <a:pPr lvl="1"/>
            <a:r>
              <a:rPr lang="zh-CN" altLang="en-US" dirty="0" smtClean="0">
                <a:latin typeface="+mj-ea"/>
                <a:ea typeface="+mj-ea"/>
              </a:rPr>
              <a:t>信号</a:t>
            </a:r>
            <a:endParaRPr lang="zh-CN" altLang="en-US" dirty="0">
              <a:latin typeface="+mj-ea"/>
              <a:ea typeface="+mj-ea"/>
            </a:endParaRPr>
          </a:p>
        </p:txBody>
      </p:sp>
      <p:pic>
        <p:nvPicPr>
          <p:cNvPr id="3" name="图片 2"/>
          <p:cNvPicPr>
            <a:picLocks noChangeAspect="1"/>
          </p:cNvPicPr>
          <p:nvPr/>
        </p:nvPicPr>
        <p:blipFill>
          <a:blip r:embed="rId1"/>
          <a:stretch>
            <a:fillRect/>
          </a:stretch>
        </p:blipFill>
        <p:spPr>
          <a:xfrm>
            <a:off x="5670073" y="1700213"/>
            <a:ext cx="5010150" cy="1695450"/>
          </a:xfrm>
          <a:prstGeom prst="rect">
            <a:avLst/>
          </a:prstGeom>
        </p:spPr>
      </p:pic>
      <p:pic>
        <p:nvPicPr>
          <p:cNvPr id="4" name="图片 3"/>
          <p:cNvPicPr>
            <a:picLocks noChangeAspect="1"/>
          </p:cNvPicPr>
          <p:nvPr/>
        </p:nvPicPr>
        <p:blipFill>
          <a:blip r:embed="rId2"/>
          <a:stretch>
            <a:fillRect/>
          </a:stretch>
        </p:blipFill>
        <p:spPr>
          <a:xfrm>
            <a:off x="5509518" y="4225926"/>
            <a:ext cx="4989730" cy="1695352"/>
          </a:xfrm>
          <a:prstGeom prst="rect">
            <a:avLst/>
          </a:prstGeom>
        </p:spPr>
      </p:pic>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anim calcmode="lin" valueType="num">
                                      <p:cBhvr additive="base">
                                        <p:cTn id="1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anim calcmode="lin" valueType="num">
                                      <p:cBhvr additive="base">
                                        <p:cTn id="1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死锁的预防、检测和解除</a:t>
            </a:r>
            <a:endParaRPr lang="zh-CN" altLang="en-US" dirty="0"/>
          </a:p>
        </p:txBody>
      </p:sp>
      <p:sp>
        <p:nvSpPr>
          <p:cNvPr id="3" name="内容占位符 2"/>
          <p:cNvSpPr>
            <a:spLocks noGrp="1"/>
          </p:cNvSpPr>
          <p:nvPr>
            <p:ph idx="1"/>
          </p:nvPr>
        </p:nvSpPr>
        <p:spPr/>
        <p:txBody>
          <a:bodyPr/>
          <a:lstStyle/>
          <a:p>
            <a:r>
              <a:rPr lang="zh-CN" altLang="en-US" smtClean="0"/>
              <a:t>死锁的定义：若在一个进程集合中，每一个进程都在等待一个永远不会发生的事件而形成一个永久的阻塞状态，这种阻塞状态就是死锁。</a:t>
            </a:r>
            <a:endParaRPr lang="en-US" altLang="zh-CN" smtClean="0"/>
          </a:p>
          <a:p>
            <a:r>
              <a:rPr lang="zh-CN" altLang="en-US" smtClean="0"/>
              <a:t>哲学家就餐问题</a:t>
            </a:r>
            <a:endParaRPr lang="en-US" altLang="zh-CN" dirty="0"/>
          </a:p>
        </p:txBody>
      </p:sp>
      <p:sp>
        <p:nvSpPr>
          <p:cNvPr id="8" name="内容占位符 2"/>
          <p:cNvSpPr txBox="1"/>
          <p:nvPr/>
        </p:nvSpPr>
        <p:spPr bwMode="auto">
          <a:xfrm>
            <a:off x="612000" y="2938072"/>
            <a:ext cx="6263092" cy="370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chemeClr val="tx1"/>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lvl="1">
              <a:spcBef>
                <a:spcPts val="800"/>
              </a:spcBef>
              <a:buClr>
                <a:srgbClr val="92D050"/>
              </a:buClr>
            </a:pPr>
            <a:r>
              <a:rPr lang="zh-CN" altLang="en-US" sz="2400" kern="0" dirty="0">
                <a:latin typeface="+mj-ea"/>
                <a:ea typeface="+mj-ea"/>
              </a:rPr>
              <a:t>假设有五位哲学家围坐在一张圆形餐桌旁，做以下两件事情之一：吃</a:t>
            </a:r>
            <a:r>
              <a:rPr lang="zh-CN" altLang="en-US" sz="2400" kern="0" dirty="0">
                <a:latin typeface="+mj-ea"/>
              </a:rPr>
              <a:t>意大利面</a:t>
            </a:r>
            <a:r>
              <a:rPr lang="zh-CN" altLang="en-US" sz="2400" kern="0" dirty="0">
                <a:latin typeface="+mj-ea"/>
                <a:ea typeface="+mj-ea"/>
              </a:rPr>
              <a:t>，或者思考。吃</a:t>
            </a:r>
            <a:r>
              <a:rPr lang="zh-CN" altLang="en-US" sz="2400" kern="0" dirty="0">
                <a:latin typeface="+mj-ea"/>
              </a:rPr>
              <a:t>面</a:t>
            </a:r>
            <a:r>
              <a:rPr lang="zh-CN" altLang="en-US" sz="2400" kern="0" dirty="0">
                <a:latin typeface="+mj-ea"/>
                <a:ea typeface="+mj-ea"/>
              </a:rPr>
              <a:t>的时候，他们就停止思考，思考的时候也停止吃</a:t>
            </a:r>
            <a:r>
              <a:rPr lang="zh-CN" altLang="en-US" sz="2400" kern="0" dirty="0">
                <a:latin typeface="+mj-ea"/>
              </a:rPr>
              <a:t>面</a:t>
            </a:r>
            <a:r>
              <a:rPr lang="zh-CN" altLang="en-US" sz="2400" kern="0" dirty="0">
                <a:latin typeface="+mj-ea"/>
                <a:ea typeface="+mj-ea"/>
              </a:rPr>
              <a:t>。</a:t>
            </a:r>
            <a:endParaRPr lang="en-US" altLang="zh-CN" sz="2400" kern="0" dirty="0">
              <a:latin typeface="+mj-ea"/>
              <a:ea typeface="+mj-ea"/>
            </a:endParaRPr>
          </a:p>
          <a:p>
            <a:pPr lvl="1">
              <a:spcBef>
                <a:spcPts val="800"/>
              </a:spcBef>
              <a:buClr>
                <a:srgbClr val="92D050"/>
              </a:buClr>
            </a:pPr>
            <a:r>
              <a:rPr lang="zh-CN" altLang="en-US" sz="2400" kern="0" dirty="0">
                <a:latin typeface="+mj-ea"/>
                <a:ea typeface="+mj-ea"/>
              </a:rPr>
              <a:t>因为用一只餐叉很难吃到意大利面，所以假设哲学家必须用两只餐叉吃</a:t>
            </a:r>
            <a:r>
              <a:rPr lang="zh-CN" altLang="en-US" sz="2400" kern="0" dirty="0">
                <a:latin typeface="+mj-ea"/>
              </a:rPr>
              <a:t>面</a:t>
            </a:r>
            <a:r>
              <a:rPr lang="zh-CN" altLang="en-US" sz="2400" kern="0" dirty="0">
                <a:latin typeface="+mj-ea"/>
                <a:ea typeface="+mj-ea"/>
              </a:rPr>
              <a:t>。</a:t>
            </a:r>
            <a:r>
              <a:rPr lang="zh-CN" altLang="en-US" sz="2400" kern="0" dirty="0">
                <a:latin typeface="+mj-ea"/>
              </a:rPr>
              <a:t>每两个哲学家之间有一只餐叉</a:t>
            </a:r>
            <a:r>
              <a:rPr lang="en-US" altLang="zh-CN" sz="2400" kern="0" dirty="0">
                <a:latin typeface="+mj-ea"/>
              </a:rPr>
              <a:t>,</a:t>
            </a:r>
            <a:r>
              <a:rPr lang="zh-CN" altLang="en-US" sz="2400" kern="0" dirty="0">
                <a:latin typeface="+mj-ea"/>
                <a:ea typeface="+mj-ea"/>
              </a:rPr>
              <a:t>他们只能使用自己左右手边的那两只餐叉。</a:t>
            </a:r>
            <a:endParaRPr lang="en-US" altLang="zh-CN" sz="2400" kern="0" dirty="0">
              <a:latin typeface="+mj-ea"/>
              <a:ea typeface="+mj-ea"/>
            </a:endParaRPr>
          </a:p>
          <a:p>
            <a:pPr lvl="1">
              <a:spcBef>
                <a:spcPts val="800"/>
              </a:spcBef>
              <a:buClr>
                <a:srgbClr val="92D050"/>
              </a:buClr>
            </a:pPr>
            <a:r>
              <a:rPr lang="zh-CN" altLang="en-US" sz="2400" kern="0" dirty="0">
                <a:latin typeface="+mj-ea"/>
                <a:ea typeface="+mj-ea"/>
              </a:rPr>
              <a:t>每位哲学家拿到了右边的</a:t>
            </a:r>
            <a:r>
              <a:rPr lang="zh-CN" altLang="en-US" sz="2400" kern="0" dirty="0">
                <a:latin typeface="+mj-ea"/>
              </a:rPr>
              <a:t>餐叉，于是</a:t>
            </a:r>
            <a:r>
              <a:rPr lang="en-US" altLang="zh-CN" sz="2400" kern="0" dirty="0" smtClean="0">
                <a:latin typeface="+mj-ea"/>
              </a:rPr>
              <a:t>...</a:t>
            </a:r>
            <a:endParaRPr lang="en-US" altLang="zh-CN" sz="2400" kern="0" dirty="0">
              <a:latin typeface="+mj-ea"/>
              <a:ea typeface="+mj-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22380" y="3183930"/>
            <a:ext cx="2955169" cy="3056572"/>
          </a:xfrm>
          <a:prstGeom prst="rect">
            <a:avLst/>
          </a:prstGeom>
          <a:ln>
            <a:solidFill>
              <a:srgbClr val="006666"/>
            </a:solidFill>
          </a:ln>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03" name="Rectangle 45"/>
          <p:cNvSpPr>
            <a:spLocks noGrp="1" noChangeArrowheads="1"/>
          </p:cNvSpPr>
          <p:nvPr>
            <p:ph type="title"/>
          </p:nvPr>
        </p:nvSpPr>
        <p:spPr/>
        <p:txBody>
          <a:bodyPr/>
          <a:lstStyle/>
          <a:p>
            <a:pPr eaLnBrk="1" hangingPunct="1"/>
            <a:r>
              <a:rPr lang="zh-CN" altLang="en-US" dirty="0" smtClean="0">
                <a:latin typeface="+mj-ea"/>
              </a:rPr>
              <a:t>开发视图</a:t>
            </a:r>
            <a:endParaRPr lang="en-US" altLang="ko-KR" dirty="0" smtClean="0">
              <a:latin typeface="+mj-ea"/>
            </a:endParaRPr>
          </a:p>
        </p:txBody>
      </p:sp>
      <p:sp>
        <p:nvSpPr>
          <p:cNvPr id="46104" name="Text Box 46"/>
          <p:cNvSpPr txBox="1">
            <a:spLocks noChangeArrowheads="1"/>
          </p:cNvSpPr>
          <p:nvPr/>
        </p:nvSpPr>
        <p:spPr bwMode="auto">
          <a:xfrm>
            <a:off x="1364901" y="6096837"/>
            <a:ext cx="10371574"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spcBef>
                <a:spcPct val="50000"/>
              </a:spcBef>
            </a:pPr>
            <a:r>
              <a:rPr lang="en-US" altLang="zh-CN" sz="1800" i="1" dirty="0">
                <a:solidFill>
                  <a:srgbClr val="EB7C11"/>
                </a:solidFill>
                <a:ea typeface="宋体" panose="02010600030101010101" pitchFamily="2" charset="-122"/>
              </a:rPr>
              <a:t>The Implementation View is an “architecturally significant” slice of the Component Model.</a:t>
            </a:r>
            <a:endParaRPr lang="en-US" altLang="zh-CN" sz="1800" i="1" dirty="0">
              <a:solidFill>
                <a:srgbClr val="EB7C11"/>
              </a:solidFill>
              <a:ea typeface="宋体" panose="02010600030101010101" pitchFamily="2" charset="-122"/>
            </a:endParaRPr>
          </a:p>
        </p:txBody>
      </p:sp>
      <p:sp>
        <p:nvSpPr>
          <p:cNvPr id="47" name="Rectangle 2"/>
          <p:cNvSpPr>
            <a:spLocks noChangeArrowheads="1"/>
          </p:cNvSpPr>
          <p:nvPr/>
        </p:nvSpPr>
        <p:spPr bwMode="auto">
          <a:xfrm>
            <a:off x="2362200" y="1667183"/>
            <a:ext cx="3576638" cy="2046288"/>
          </a:xfrm>
          <a:prstGeom prst="rect">
            <a:avLst/>
          </a:prstGeom>
          <a:noFill/>
          <a:ln>
            <a:solidFill>
              <a:schemeClr val="tx1"/>
            </a:solid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8" name="Rectangle 3"/>
          <p:cNvSpPr>
            <a:spLocks noChangeArrowheads="1"/>
          </p:cNvSpPr>
          <p:nvPr/>
        </p:nvSpPr>
        <p:spPr bwMode="auto">
          <a:xfrm>
            <a:off x="2362200" y="3775383"/>
            <a:ext cx="3576638"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49" name="Rectangle 4"/>
          <p:cNvSpPr>
            <a:spLocks noChangeArrowheads="1"/>
          </p:cNvSpPr>
          <p:nvPr/>
        </p:nvSpPr>
        <p:spPr bwMode="auto">
          <a:xfrm>
            <a:off x="6019800" y="1667183"/>
            <a:ext cx="3644900" cy="2046288"/>
          </a:xfrm>
          <a:prstGeom prst="rect">
            <a:avLst/>
          </a:prstGeom>
          <a:solidFill>
            <a:srgbClr val="CCFFFF"/>
          </a:solid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0" name="Rectangle 5"/>
          <p:cNvSpPr>
            <a:spLocks noChangeArrowheads="1"/>
          </p:cNvSpPr>
          <p:nvPr/>
        </p:nvSpPr>
        <p:spPr bwMode="auto">
          <a:xfrm>
            <a:off x="3810001" y="4410384"/>
            <a:ext cx="170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a:ea typeface="Gulim" panose="020B0600000101010101" pitchFamily="34" charset="-127"/>
              </a:rPr>
              <a:t>Process View</a:t>
            </a:r>
            <a:endParaRPr lang="en-US" altLang="ko-KR" sz="1800" b="1">
              <a:ea typeface="Gulim" panose="020B0600000101010101" pitchFamily="34" charset="-127"/>
            </a:endParaRPr>
          </a:p>
        </p:txBody>
      </p:sp>
      <p:sp>
        <p:nvSpPr>
          <p:cNvPr id="51" name="Rectangle 6"/>
          <p:cNvSpPr>
            <a:spLocks noChangeArrowheads="1"/>
          </p:cNvSpPr>
          <p:nvPr/>
        </p:nvSpPr>
        <p:spPr bwMode="auto">
          <a:xfrm>
            <a:off x="6032500" y="3775383"/>
            <a:ext cx="3644900" cy="2006600"/>
          </a:xfrm>
          <a:prstGeom prst="rect">
            <a:avLst/>
          </a:prstGeom>
          <a:noFill/>
          <a:ln>
            <a:solidFill>
              <a:schemeClr val="tx1"/>
            </a:solidFill>
          </a:ln>
        </p:spPr>
        <p:txBody>
          <a:bodyPr wrap="none" anchor="ctr"/>
          <a:lstStyle/>
          <a:p>
            <a:endParaRPr lang="zh-CN" altLang="en-US" sz="1000">
              <a:latin typeface="Arial" panose="020B0604020202020204" pitchFamily="34" charset="0"/>
              <a:ea typeface="宋体" panose="02010600030101010101" pitchFamily="2" charset="-122"/>
            </a:endParaRPr>
          </a:p>
        </p:txBody>
      </p:sp>
      <p:sp>
        <p:nvSpPr>
          <p:cNvPr id="52" name="Rectangle 7"/>
          <p:cNvSpPr>
            <a:spLocks noChangeArrowheads="1"/>
          </p:cNvSpPr>
          <p:nvPr/>
        </p:nvSpPr>
        <p:spPr bwMode="auto">
          <a:xfrm>
            <a:off x="6324600" y="4410384"/>
            <a:ext cx="231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Deployment View</a:t>
            </a:r>
            <a:endParaRPr lang="en-US" altLang="ko-KR" sz="1800" b="1" dirty="0">
              <a:ea typeface="Gulim" panose="020B0600000101010101" pitchFamily="34" charset="-127"/>
            </a:endParaRPr>
          </a:p>
        </p:txBody>
      </p:sp>
      <p:graphicFrame>
        <p:nvGraphicFramePr>
          <p:cNvPr id="53" name="Object 8"/>
          <p:cNvGraphicFramePr/>
          <p:nvPr/>
        </p:nvGraphicFramePr>
        <p:xfrm>
          <a:off x="8534400" y="1743383"/>
          <a:ext cx="1041400" cy="819150"/>
        </p:xfrm>
        <a:graphic>
          <a:graphicData uri="http://schemas.openxmlformats.org/presentationml/2006/ole">
            <mc:AlternateContent xmlns:mc="http://schemas.openxmlformats.org/markup-compatibility/2006">
              <mc:Choice xmlns:v="urn:schemas-microsoft-com:vml" Requires="v">
                <p:oleObj spid="_x0000_s29918" name="CorelDRAW 6.0" r:id="rId1" imgW="457200" imgH="457200" progId="CorelDRAW.Graphic.6">
                  <p:embed/>
                </p:oleObj>
              </mc:Choice>
              <mc:Fallback>
                <p:oleObj name="CorelDRAW 6.0" r:id="rId1" imgW="457200" imgH="457200" progId="CorelDRAW.Graphic.6">
                  <p:embed/>
                  <p:pic>
                    <p:nvPicPr>
                      <p:cNvPr id="0" name="图片 299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7433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Rectangle 9"/>
          <p:cNvSpPr>
            <a:spLocks noChangeArrowheads="1"/>
          </p:cNvSpPr>
          <p:nvPr/>
        </p:nvSpPr>
        <p:spPr bwMode="auto">
          <a:xfrm>
            <a:off x="3810001" y="2276784"/>
            <a:ext cx="161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Logical View</a:t>
            </a:r>
            <a:endParaRPr lang="en-US" altLang="ko-KR" sz="1800" b="1" dirty="0">
              <a:ea typeface="Gulim" panose="020B0600000101010101" pitchFamily="34" charset="-127"/>
            </a:endParaRPr>
          </a:p>
        </p:txBody>
      </p:sp>
      <p:graphicFrame>
        <p:nvGraphicFramePr>
          <p:cNvPr id="55" name="Object 10"/>
          <p:cNvGraphicFramePr/>
          <p:nvPr/>
        </p:nvGraphicFramePr>
        <p:xfrm>
          <a:off x="2438400" y="1819584"/>
          <a:ext cx="965200" cy="785813"/>
        </p:xfrm>
        <a:graphic>
          <a:graphicData uri="http://schemas.openxmlformats.org/presentationml/2006/ole">
            <mc:AlternateContent xmlns:mc="http://schemas.openxmlformats.org/markup-compatibility/2006">
              <mc:Choice xmlns:v="urn:schemas-microsoft-com:vml" Requires="v">
                <p:oleObj spid="_x0000_s29919" name="CorelDRAW 6.0" r:id="rId3" imgW="457200" imgH="457200" progId="CorelDRAW.Graphic.6">
                  <p:embed/>
                </p:oleObj>
              </mc:Choice>
              <mc:Fallback>
                <p:oleObj name="CorelDRAW 6.0" r:id="rId3" imgW="457200" imgH="457200" progId="CorelDRAW.Graphic.6">
                  <p:embed/>
                  <p:pic>
                    <p:nvPicPr>
                      <p:cNvPr id="0" name="图片 299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19584"/>
                        <a:ext cx="9652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Oval 11"/>
          <p:cNvSpPr>
            <a:spLocks noChangeArrowheads="1"/>
          </p:cNvSpPr>
          <p:nvPr/>
        </p:nvSpPr>
        <p:spPr bwMode="auto">
          <a:xfrm>
            <a:off x="4617244" y="2684772"/>
            <a:ext cx="2830512" cy="1514475"/>
          </a:xfrm>
          <a:prstGeom prst="ellipse">
            <a:avLst/>
          </a:prstGeom>
          <a:solidFill>
            <a:schemeClr val="accent5">
              <a:lumMod val="20000"/>
              <a:lumOff val="80000"/>
            </a:schemeClr>
          </a:solidFill>
          <a:ln w="12700">
            <a:solidFill>
              <a:srgbClr val="5F5F5F"/>
            </a:solidFill>
            <a:rou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7" name="Rectangle 12"/>
          <p:cNvSpPr>
            <a:spLocks noChangeArrowheads="1"/>
          </p:cNvSpPr>
          <p:nvPr/>
        </p:nvSpPr>
        <p:spPr bwMode="auto">
          <a:xfrm>
            <a:off x="5181600" y="3648384"/>
            <a:ext cx="1811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Use-Case View</a:t>
            </a:r>
            <a:endParaRPr lang="en-US" altLang="ko-KR" sz="1800" b="1" dirty="0">
              <a:ea typeface="Gulim" panose="020B0600000101010101" pitchFamily="34" charset="-127"/>
            </a:endParaRPr>
          </a:p>
        </p:txBody>
      </p:sp>
      <p:graphicFrame>
        <p:nvGraphicFramePr>
          <p:cNvPr id="58" name="Object 13"/>
          <p:cNvGraphicFramePr/>
          <p:nvPr/>
        </p:nvGraphicFramePr>
        <p:xfrm>
          <a:off x="5562601" y="2810183"/>
          <a:ext cx="1198563" cy="742950"/>
        </p:xfrm>
        <a:graphic>
          <a:graphicData uri="http://schemas.openxmlformats.org/presentationml/2006/ole">
            <mc:AlternateContent xmlns:mc="http://schemas.openxmlformats.org/markup-compatibility/2006">
              <mc:Choice xmlns:v="urn:schemas-microsoft-com:vml" Requires="v">
                <p:oleObj spid="_x0000_s29920" name="CorelDRAW 6.0" r:id="rId5" imgW="914400" imgH="914400" progId="CorelDRAW.Graphic.6">
                  <p:embed/>
                </p:oleObj>
              </mc:Choice>
              <mc:Fallback>
                <p:oleObj name="CorelDRAW 6.0" r:id="rId5" imgW="914400" imgH="914400" progId="CorelDRAW.Graphic.6">
                  <p:embed/>
                  <p:pic>
                    <p:nvPicPr>
                      <p:cNvPr id="0" name="图片 299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810183"/>
                        <a:ext cx="11985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Rectangle 14"/>
          <p:cNvSpPr>
            <a:spLocks noChangeArrowheads="1"/>
          </p:cNvSpPr>
          <p:nvPr/>
        </p:nvSpPr>
        <p:spPr bwMode="auto">
          <a:xfrm>
            <a:off x="6324601" y="2276784"/>
            <a:ext cx="252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800" b="1" dirty="0">
                <a:ea typeface="Gulim" panose="020B0600000101010101" pitchFamily="34" charset="-127"/>
              </a:rPr>
              <a:t>Implementation View</a:t>
            </a:r>
            <a:endParaRPr lang="en-US" altLang="ko-KR" sz="1800" b="1" dirty="0">
              <a:ea typeface="Gulim" panose="020B0600000101010101" pitchFamily="34" charset="-127"/>
            </a:endParaRPr>
          </a:p>
        </p:txBody>
      </p:sp>
      <p:grpSp>
        <p:nvGrpSpPr>
          <p:cNvPr id="60" name="Group 15"/>
          <p:cNvGrpSpPr/>
          <p:nvPr/>
        </p:nvGrpSpPr>
        <p:grpSpPr bwMode="auto">
          <a:xfrm>
            <a:off x="4273550" y="3018146"/>
            <a:ext cx="1316038" cy="538162"/>
            <a:chOff x="1056" y="755"/>
            <a:chExt cx="829" cy="339"/>
          </a:xfrm>
        </p:grpSpPr>
        <p:sp>
          <p:nvSpPr>
            <p:cNvPr id="61" name="Rectangle 16"/>
            <p:cNvSpPr>
              <a:spLocks noChangeArrowheads="1"/>
            </p:cNvSpPr>
            <p:nvPr/>
          </p:nvSpPr>
          <p:spPr bwMode="auto">
            <a:xfrm>
              <a:off x="1056" y="755"/>
              <a:ext cx="64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End-user </a:t>
              </a:r>
              <a:endParaRPr lang="en-US" altLang="ko-KR" sz="1400" b="1">
                <a:solidFill>
                  <a:srgbClr val="FF3300"/>
                </a:solidFill>
                <a:ea typeface="Gulim" panose="020B0600000101010101" pitchFamily="34" charset="-127"/>
              </a:endParaRPr>
            </a:p>
          </p:txBody>
        </p:sp>
        <p:sp>
          <p:nvSpPr>
            <p:cNvPr id="62" name="Rectangle 17"/>
            <p:cNvSpPr>
              <a:spLocks noChangeArrowheads="1"/>
            </p:cNvSpPr>
            <p:nvPr/>
          </p:nvSpPr>
          <p:spPr bwMode="auto">
            <a:xfrm>
              <a:off x="1056" y="894"/>
              <a:ext cx="8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Functionality</a:t>
              </a:r>
              <a:endParaRPr lang="en-US" altLang="ko-KR" sz="1400" b="1" i="1" dirty="0">
                <a:solidFill>
                  <a:srgbClr val="006666"/>
                </a:solidFill>
                <a:ea typeface="Gulim" panose="020B0600000101010101" pitchFamily="34" charset="-127"/>
              </a:endParaRPr>
            </a:p>
          </p:txBody>
        </p:sp>
      </p:grpSp>
      <p:sp>
        <p:nvSpPr>
          <p:cNvPr id="63" name="Rectangle 18"/>
          <p:cNvSpPr>
            <a:spLocks noChangeArrowheads="1"/>
          </p:cNvSpPr>
          <p:nvPr/>
        </p:nvSpPr>
        <p:spPr bwMode="auto">
          <a:xfrm>
            <a:off x="7620000" y="3114983"/>
            <a:ext cx="2152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dirty="0">
                <a:solidFill>
                  <a:srgbClr val="FF3300"/>
                </a:solidFill>
                <a:ea typeface="Gulim" panose="020B0600000101010101" pitchFamily="34" charset="-127"/>
              </a:rPr>
              <a:t>Programmers</a:t>
            </a:r>
            <a:r>
              <a:rPr lang="en-US" altLang="ko-KR" sz="1400" b="1" dirty="0">
                <a:solidFill>
                  <a:schemeClr val="bg2"/>
                </a:solidFill>
                <a:ea typeface="Gulim" panose="020B0600000101010101" pitchFamily="34" charset="-127"/>
              </a:rPr>
              <a:t> </a:t>
            </a:r>
            <a:endParaRPr lang="en-US" altLang="ko-KR" sz="1400" b="1" dirty="0">
              <a:solidFill>
                <a:schemeClr val="bg2"/>
              </a:solidFill>
              <a:ea typeface="Gulim" panose="020B0600000101010101" pitchFamily="34" charset="-127"/>
            </a:endParaRPr>
          </a:p>
          <a:p>
            <a:pPr algn="r"/>
            <a:r>
              <a:rPr lang="en-US" altLang="ko-KR" sz="1400" b="1" i="1" dirty="0">
                <a:solidFill>
                  <a:srgbClr val="006666"/>
                </a:solidFill>
                <a:ea typeface="Gulim" panose="020B0600000101010101" pitchFamily="34" charset="-127"/>
              </a:rPr>
              <a:t>Software management</a:t>
            </a:r>
            <a:r>
              <a:rPr lang="en-US" altLang="ko-KR" sz="1600" b="1" dirty="0">
                <a:solidFill>
                  <a:srgbClr val="006666"/>
                </a:solidFill>
                <a:ea typeface="Gulim" panose="020B0600000101010101" pitchFamily="34" charset="-127"/>
              </a:rPr>
              <a:t> </a:t>
            </a:r>
            <a:endParaRPr lang="en-US" altLang="ko-KR" sz="1600" b="1" dirty="0">
              <a:solidFill>
                <a:srgbClr val="006666"/>
              </a:solidFill>
              <a:ea typeface="Gulim" panose="020B0600000101010101" pitchFamily="34" charset="-127"/>
            </a:endParaRPr>
          </a:p>
        </p:txBody>
      </p:sp>
      <p:grpSp>
        <p:nvGrpSpPr>
          <p:cNvPr id="64" name="Group 19"/>
          <p:cNvGrpSpPr/>
          <p:nvPr/>
        </p:nvGrpSpPr>
        <p:grpSpPr bwMode="auto">
          <a:xfrm>
            <a:off x="2362202" y="4791383"/>
            <a:ext cx="1827213" cy="977900"/>
            <a:chOff x="1680" y="2832"/>
            <a:chExt cx="1151" cy="616"/>
          </a:xfrm>
        </p:grpSpPr>
        <p:sp>
          <p:nvSpPr>
            <p:cNvPr id="65" name="Rectangle 20"/>
            <p:cNvSpPr>
              <a:spLocks noChangeArrowheads="1"/>
            </p:cNvSpPr>
            <p:nvPr/>
          </p:nvSpPr>
          <p:spPr bwMode="auto">
            <a:xfrm>
              <a:off x="1680" y="2976"/>
              <a:ext cx="8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i="1" dirty="0">
                  <a:solidFill>
                    <a:srgbClr val="006666"/>
                  </a:solidFill>
                  <a:ea typeface="Gulim" panose="020B0600000101010101" pitchFamily="34" charset="-127"/>
                </a:rPr>
                <a:t>Performance</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Scalability</a:t>
              </a:r>
              <a:endParaRPr lang="en-US" altLang="ko-KR" sz="1400" b="1" i="1" dirty="0">
                <a:solidFill>
                  <a:srgbClr val="006666"/>
                </a:solidFill>
                <a:ea typeface="Gulim" panose="020B0600000101010101" pitchFamily="34" charset="-127"/>
              </a:endParaRPr>
            </a:p>
            <a:p>
              <a:pPr algn="l"/>
              <a:r>
                <a:rPr lang="en-US" altLang="ko-KR" sz="1400" b="1" i="1" dirty="0">
                  <a:solidFill>
                    <a:srgbClr val="006666"/>
                  </a:solidFill>
                  <a:ea typeface="Gulim" panose="020B0600000101010101" pitchFamily="34" charset="-127"/>
                </a:rPr>
                <a:t>Throughput</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p:txBody>
        </p:sp>
        <p:sp>
          <p:nvSpPr>
            <p:cNvPr id="66" name="Rectangle 21"/>
            <p:cNvSpPr>
              <a:spLocks noChangeArrowheads="1"/>
            </p:cNvSpPr>
            <p:nvPr/>
          </p:nvSpPr>
          <p:spPr bwMode="auto">
            <a:xfrm>
              <a:off x="1680" y="2832"/>
              <a:ext cx="115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ko-KR" sz="1400" b="1">
                  <a:solidFill>
                    <a:srgbClr val="FF3300"/>
                  </a:solidFill>
                  <a:ea typeface="Gulim" panose="020B0600000101010101" pitchFamily="34" charset="-127"/>
                </a:rPr>
                <a:t>System integrators</a:t>
              </a:r>
              <a:endParaRPr lang="en-US" altLang="ko-KR" sz="1400" b="1">
                <a:solidFill>
                  <a:srgbClr val="FF3300"/>
                </a:solidFill>
                <a:ea typeface="Gulim" panose="020B0600000101010101" pitchFamily="34" charset="-127"/>
              </a:endParaRPr>
            </a:p>
          </p:txBody>
        </p:sp>
      </p:grpSp>
      <p:sp>
        <p:nvSpPr>
          <p:cNvPr id="67" name="Rectangle 22"/>
          <p:cNvSpPr>
            <a:spLocks noChangeArrowheads="1"/>
          </p:cNvSpPr>
          <p:nvPr/>
        </p:nvSpPr>
        <p:spPr bwMode="auto">
          <a:xfrm>
            <a:off x="7086600" y="5019984"/>
            <a:ext cx="2566988"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i="1" dirty="0">
                <a:solidFill>
                  <a:srgbClr val="006666"/>
                </a:solidFill>
                <a:ea typeface="Gulim" panose="020B0600000101010101" pitchFamily="34" charset="-127"/>
              </a:rPr>
              <a:t>System topology</a:t>
            </a:r>
            <a:r>
              <a:rPr lang="en-US" altLang="ko-KR" sz="1400" b="1" dirty="0">
                <a:solidFill>
                  <a:srgbClr val="006666"/>
                </a:solidFill>
                <a:ea typeface="Gulim" panose="020B0600000101010101" pitchFamily="34" charset="-127"/>
              </a:rPr>
              <a:t> </a:t>
            </a:r>
            <a:endParaRPr lang="en-US" altLang="ko-KR" sz="1400" b="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Delivery, installation</a:t>
            </a:r>
            <a:endParaRPr lang="en-US" altLang="ko-KR" sz="1400" b="1" i="1" dirty="0">
              <a:solidFill>
                <a:srgbClr val="006666"/>
              </a:solidFill>
              <a:ea typeface="Gulim" panose="020B0600000101010101" pitchFamily="34" charset="-127"/>
            </a:endParaRPr>
          </a:p>
          <a:p>
            <a:pPr algn="r"/>
            <a:r>
              <a:rPr lang="en-US" altLang="ko-KR" sz="1400" b="1" i="1" dirty="0">
                <a:solidFill>
                  <a:srgbClr val="006666"/>
                </a:solidFill>
                <a:ea typeface="Gulim" panose="020B0600000101010101" pitchFamily="34" charset="-127"/>
              </a:rPr>
              <a:t>communication</a:t>
            </a:r>
            <a:endParaRPr lang="en-US" altLang="ko-KR" sz="1400" b="1" i="1" dirty="0">
              <a:solidFill>
                <a:srgbClr val="006666"/>
              </a:solidFill>
              <a:ea typeface="Gulim" panose="020B0600000101010101" pitchFamily="34" charset="-127"/>
            </a:endParaRPr>
          </a:p>
        </p:txBody>
      </p:sp>
      <p:sp>
        <p:nvSpPr>
          <p:cNvPr id="68" name="Rectangle 23"/>
          <p:cNvSpPr>
            <a:spLocks noChangeArrowheads="1"/>
          </p:cNvSpPr>
          <p:nvPr/>
        </p:nvSpPr>
        <p:spPr bwMode="auto">
          <a:xfrm>
            <a:off x="7677768" y="4791383"/>
            <a:ext cx="190597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00" tIns="50800" rIns="101600" bIns="50800">
            <a:spAutoFit/>
          </a:bodyPr>
          <a:lstStyle>
            <a:lvl1pPr defTabSz="1014730">
              <a:defRPr sz="1000">
                <a:solidFill>
                  <a:schemeClr val="tx1"/>
                </a:solidFill>
                <a:latin typeface="Arial" panose="020B0604020202020204" pitchFamily="34" charset="0"/>
              </a:defRPr>
            </a:lvl1pPr>
            <a:lvl2pPr marL="742950" indent="-285750" defTabSz="1014730">
              <a:defRPr sz="1000">
                <a:solidFill>
                  <a:schemeClr val="tx1"/>
                </a:solidFill>
                <a:latin typeface="Arial" panose="020B0604020202020204" pitchFamily="34" charset="0"/>
              </a:defRPr>
            </a:lvl2pPr>
            <a:lvl3pPr marL="1143000" indent="-228600" defTabSz="1014730">
              <a:defRPr sz="1000">
                <a:solidFill>
                  <a:schemeClr val="tx1"/>
                </a:solidFill>
                <a:latin typeface="Arial" panose="020B0604020202020204" pitchFamily="34" charset="0"/>
              </a:defRPr>
            </a:lvl3pPr>
            <a:lvl4pPr marL="1600200" indent="-228600" defTabSz="1014730">
              <a:defRPr sz="1000">
                <a:solidFill>
                  <a:schemeClr val="tx1"/>
                </a:solidFill>
                <a:latin typeface="Arial" panose="020B0604020202020204" pitchFamily="34" charset="0"/>
              </a:defRPr>
            </a:lvl4pPr>
            <a:lvl5pPr marL="2057400" indent="-228600" defTabSz="1014730">
              <a:defRPr sz="1000">
                <a:solidFill>
                  <a:schemeClr val="tx1"/>
                </a:solidFill>
                <a:latin typeface="Arial" panose="020B0604020202020204" pitchFamily="34" charset="0"/>
              </a:defRPr>
            </a:lvl5pPr>
            <a:lvl6pPr marL="2514600" indent="-228600" algn="ctr" defTabSz="1014730"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1014730"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1014730"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1014730" eaLnBrk="0" fontAlgn="base" hangingPunct="0">
              <a:spcBef>
                <a:spcPct val="0"/>
              </a:spcBef>
              <a:spcAft>
                <a:spcPct val="0"/>
              </a:spcAft>
              <a:defRPr sz="1000">
                <a:solidFill>
                  <a:schemeClr val="tx1"/>
                </a:solidFill>
                <a:latin typeface="Arial" panose="020B0604020202020204" pitchFamily="34" charset="0"/>
              </a:defRPr>
            </a:lvl9pPr>
          </a:lstStyle>
          <a:p>
            <a:pPr algn="r"/>
            <a:r>
              <a:rPr lang="en-US" altLang="ko-KR" sz="1400" b="1">
                <a:solidFill>
                  <a:srgbClr val="FF3300"/>
                </a:solidFill>
                <a:ea typeface="Gulim" panose="020B0600000101010101" pitchFamily="34" charset="-127"/>
              </a:rPr>
              <a:t>System engineering</a:t>
            </a:r>
            <a:endParaRPr lang="en-US" altLang="ko-KR" sz="1400" b="1">
              <a:solidFill>
                <a:srgbClr val="FF3300"/>
              </a:solidFill>
              <a:ea typeface="Gulim" panose="020B0600000101010101" pitchFamily="34" charset="-127"/>
            </a:endParaRPr>
          </a:p>
        </p:txBody>
      </p:sp>
      <p:graphicFrame>
        <p:nvGraphicFramePr>
          <p:cNvPr id="69" name="Object 24"/>
          <p:cNvGraphicFramePr/>
          <p:nvPr/>
        </p:nvGraphicFramePr>
        <p:xfrm>
          <a:off x="2438400" y="3876983"/>
          <a:ext cx="1041400" cy="819150"/>
        </p:xfrm>
        <a:graphic>
          <a:graphicData uri="http://schemas.openxmlformats.org/presentationml/2006/ole">
            <mc:AlternateContent xmlns:mc="http://schemas.openxmlformats.org/markup-compatibility/2006">
              <mc:Choice xmlns:v="urn:schemas-microsoft-com:vml" Requires="v">
                <p:oleObj spid="_x0000_s29921" name="CorelDRAW 6.0" r:id="rId7" imgW="457200" imgH="457200" progId="CorelDRAW.Graphic.6">
                  <p:embed/>
                </p:oleObj>
              </mc:Choice>
              <mc:Fallback>
                <p:oleObj name="CorelDRAW 6.0" r:id="rId7" imgW="457200" imgH="457200" progId="CorelDRAW.Graphic.6">
                  <p:embed/>
                  <p:pic>
                    <p:nvPicPr>
                      <p:cNvPr id="0" name="图片 299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76983"/>
                        <a:ext cx="10414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0" name="Group 25"/>
          <p:cNvGrpSpPr/>
          <p:nvPr/>
        </p:nvGrpSpPr>
        <p:grpSpPr bwMode="auto">
          <a:xfrm>
            <a:off x="8531225" y="3954772"/>
            <a:ext cx="693738" cy="769937"/>
            <a:chOff x="5185" y="1876"/>
            <a:chExt cx="437" cy="485"/>
          </a:xfrm>
        </p:grpSpPr>
        <p:sp>
          <p:nvSpPr>
            <p:cNvPr id="71" name="Rectangle 26"/>
            <p:cNvSpPr>
              <a:spLocks noChangeArrowheads="1"/>
            </p:cNvSpPr>
            <p:nvPr/>
          </p:nvSpPr>
          <p:spPr bwMode="auto">
            <a:xfrm>
              <a:off x="5185" y="1897"/>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2" name="Freeform 27"/>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73" name="Freeform 28"/>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74" name="Rectangle 29"/>
            <p:cNvSpPr>
              <a:spLocks noChangeArrowheads="1"/>
            </p:cNvSpPr>
            <p:nvPr/>
          </p:nvSpPr>
          <p:spPr bwMode="auto">
            <a:xfrm>
              <a:off x="5480" y="1924"/>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 name="Freeform 30"/>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chemeClr val="bg2"/>
            </a:solidFill>
            <a:ln w="0">
              <a:solidFill>
                <a:srgbClr val="000000"/>
              </a:solidFill>
              <a:round/>
            </a:ln>
          </p:spPr>
          <p:txBody>
            <a:bodyPr/>
            <a:lstStyle/>
            <a:p>
              <a:endParaRPr lang="zh-CN" altLang="en-US"/>
            </a:p>
          </p:txBody>
        </p:sp>
        <p:sp>
          <p:nvSpPr>
            <p:cNvPr id="76" name="Freeform 31"/>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chemeClr val="bg2"/>
            </a:solidFill>
            <a:ln w="0">
              <a:solidFill>
                <a:srgbClr val="000000"/>
              </a:solidFill>
              <a:round/>
            </a:ln>
          </p:spPr>
          <p:txBody>
            <a:bodyPr/>
            <a:lstStyle/>
            <a:p>
              <a:endParaRPr lang="zh-CN" altLang="en-US"/>
            </a:p>
          </p:txBody>
        </p:sp>
        <p:sp>
          <p:nvSpPr>
            <p:cNvPr id="77" name="Line 32"/>
            <p:cNvSpPr>
              <a:spLocks noChangeShapeType="1"/>
            </p:cNvSpPr>
            <p:nvPr/>
          </p:nvSpPr>
          <p:spPr bwMode="auto">
            <a:xfrm>
              <a:off x="5307" y="1940"/>
              <a:ext cx="173" cy="2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33"/>
            <p:cNvSpPr>
              <a:spLocks noChangeArrowheads="1"/>
            </p:cNvSpPr>
            <p:nvPr/>
          </p:nvSpPr>
          <p:spPr bwMode="auto">
            <a:xfrm>
              <a:off x="5185" y="2096"/>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9" name="Freeform 34"/>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7F7F7F"/>
            </a:solidFill>
            <a:ln w="0">
              <a:solidFill>
                <a:srgbClr val="000000"/>
              </a:solidFill>
              <a:round/>
            </a:ln>
          </p:spPr>
          <p:txBody>
            <a:bodyPr/>
            <a:lstStyle/>
            <a:p>
              <a:endParaRPr lang="zh-CN" altLang="en-US"/>
            </a:p>
          </p:txBody>
        </p:sp>
        <p:sp>
          <p:nvSpPr>
            <p:cNvPr id="80" name="Freeform 35"/>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7F7F7F"/>
            </a:solidFill>
            <a:ln w="0">
              <a:solidFill>
                <a:srgbClr val="000000"/>
              </a:solidFill>
              <a:round/>
            </a:ln>
          </p:spPr>
          <p:txBody>
            <a:bodyPr/>
            <a:lstStyle/>
            <a:p>
              <a:endParaRPr lang="zh-CN" altLang="en-US"/>
            </a:p>
          </p:txBody>
        </p:sp>
        <p:sp>
          <p:nvSpPr>
            <p:cNvPr id="81" name="Line 36"/>
            <p:cNvSpPr>
              <a:spLocks noChangeShapeType="1"/>
            </p:cNvSpPr>
            <p:nvPr/>
          </p:nvSpPr>
          <p:spPr bwMode="auto">
            <a:xfrm flipV="1">
              <a:off x="5307" y="1966"/>
              <a:ext cx="173" cy="17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Rectangle 37"/>
            <p:cNvSpPr>
              <a:spLocks noChangeArrowheads="1"/>
            </p:cNvSpPr>
            <p:nvPr/>
          </p:nvSpPr>
          <p:spPr bwMode="auto">
            <a:xfrm>
              <a:off x="5480" y="2149"/>
              <a:ext cx="102" cy="106"/>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3" name="Freeform 38"/>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chemeClr val="bg2"/>
            </a:solidFill>
            <a:ln w="0">
              <a:solidFill>
                <a:srgbClr val="000000"/>
              </a:solidFill>
              <a:round/>
            </a:ln>
          </p:spPr>
          <p:txBody>
            <a:bodyPr/>
            <a:lstStyle/>
            <a:p>
              <a:endParaRPr lang="zh-CN" altLang="en-US"/>
            </a:p>
          </p:txBody>
        </p:sp>
        <p:sp>
          <p:nvSpPr>
            <p:cNvPr id="84" name="Freeform 39"/>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chemeClr val="bg2"/>
            </a:solidFill>
            <a:ln w="0">
              <a:solidFill>
                <a:srgbClr val="000000"/>
              </a:solidFill>
              <a:round/>
            </a:ln>
          </p:spPr>
          <p:txBody>
            <a:bodyPr/>
            <a:lstStyle/>
            <a:p>
              <a:endParaRPr lang="zh-CN" altLang="en-US"/>
            </a:p>
          </p:txBody>
        </p:sp>
        <p:sp>
          <p:nvSpPr>
            <p:cNvPr id="85" name="Rectangle 40"/>
            <p:cNvSpPr>
              <a:spLocks noChangeArrowheads="1"/>
            </p:cNvSpPr>
            <p:nvPr/>
          </p:nvSpPr>
          <p:spPr bwMode="auto">
            <a:xfrm>
              <a:off x="5185" y="2254"/>
              <a:ext cx="102" cy="107"/>
            </a:xfrm>
            <a:prstGeom prst="rect">
              <a:avLst/>
            </a:prstGeom>
            <a:solidFill>
              <a:schemeClr val="bg2"/>
            </a:solidFill>
            <a:ln w="0">
              <a:solidFill>
                <a:srgbClr val="000000"/>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6" name="Freeform 41"/>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7F7F7F"/>
            </a:solidFill>
            <a:ln w="0">
              <a:solidFill>
                <a:srgbClr val="000000"/>
              </a:solidFill>
              <a:round/>
            </a:ln>
          </p:spPr>
          <p:txBody>
            <a:bodyPr/>
            <a:lstStyle/>
            <a:p>
              <a:endParaRPr lang="zh-CN" altLang="en-US"/>
            </a:p>
          </p:txBody>
        </p:sp>
        <p:sp>
          <p:nvSpPr>
            <p:cNvPr id="87" name="Freeform 42"/>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7F7F7F"/>
            </a:solidFill>
            <a:ln w="0">
              <a:solidFill>
                <a:srgbClr val="000000"/>
              </a:solidFill>
              <a:round/>
            </a:ln>
          </p:spPr>
          <p:txBody>
            <a:bodyPr/>
            <a:lstStyle/>
            <a:p>
              <a:endParaRPr lang="zh-CN" altLang="en-US"/>
            </a:p>
          </p:txBody>
        </p:sp>
        <p:sp>
          <p:nvSpPr>
            <p:cNvPr id="88" name="Line 43"/>
            <p:cNvSpPr>
              <a:spLocks noChangeShapeType="1"/>
            </p:cNvSpPr>
            <p:nvPr/>
          </p:nvSpPr>
          <p:spPr bwMode="auto">
            <a:xfrm flipV="1">
              <a:off x="5307" y="2191"/>
              <a:ext cx="173" cy="10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Rectangle 44"/>
          <p:cNvSpPr>
            <a:spLocks noChangeArrowheads="1"/>
          </p:cNvSpPr>
          <p:nvPr/>
        </p:nvSpPr>
        <p:spPr bwMode="auto">
          <a:xfrm>
            <a:off x="2362201" y="3114983"/>
            <a:ext cx="1854077"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48" tIns="47874" rIns="95748" bIns="47874">
            <a:spAutoFit/>
          </a:bodyPr>
          <a:lstStyle>
            <a:lvl1pPr defTabSz="955675">
              <a:defRPr sz="1000">
                <a:solidFill>
                  <a:schemeClr val="tx1"/>
                </a:solidFill>
                <a:latin typeface="Arial" panose="020B0604020202020204" pitchFamily="34" charset="0"/>
              </a:defRPr>
            </a:lvl1pPr>
            <a:lvl2pPr marL="742950" indent="-285750" defTabSz="955675">
              <a:defRPr sz="1000">
                <a:solidFill>
                  <a:schemeClr val="tx1"/>
                </a:solidFill>
                <a:latin typeface="Arial" panose="020B0604020202020204" pitchFamily="34" charset="0"/>
              </a:defRPr>
            </a:lvl2pPr>
            <a:lvl3pPr marL="1143000" indent="-228600" defTabSz="955675">
              <a:defRPr sz="1000">
                <a:solidFill>
                  <a:schemeClr val="tx1"/>
                </a:solidFill>
                <a:latin typeface="Arial" panose="020B0604020202020204" pitchFamily="34" charset="0"/>
              </a:defRPr>
            </a:lvl3pPr>
            <a:lvl4pPr marL="1600200" indent="-228600" defTabSz="955675">
              <a:defRPr sz="1000">
                <a:solidFill>
                  <a:schemeClr val="tx1"/>
                </a:solidFill>
                <a:latin typeface="Arial" panose="020B0604020202020204" pitchFamily="34" charset="0"/>
              </a:defRPr>
            </a:lvl4pPr>
            <a:lvl5pPr marL="2057400" indent="-228600" defTabSz="955675">
              <a:defRPr sz="1000">
                <a:solidFill>
                  <a:schemeClr val="tx1"/>
                </a:solidFill>
                <a:latin typeface="Arial" panose="020B0604020202020204" pitchFamily="34" charset="0"/>
              </a:defRPr>
            </a:lvl5pPr>
            <a:lvl6pPr marL="2514600" indent="-228600" algn="ctr" defTabSz="955675"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5675"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5675"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5675" eaLnBrk="0" fontAlgn="base" hangingPunct="0">
              <a:spcBef>
                <a:spcPct val="0"/>
              </a:spcBef>
              <a:spcAft>
                <a:spcPct val="0"/>
              </a:spcAft>
              <a:defRPr sz="1000">
                <a:solidFill>
                  <a:schemeClr val="tx1"/>
                </a:solidFill>
                <a:latin typeface="Arial" panose="020B0604020202020204" pitchFamily="34" charset="0"/>
              </a:defRPr>
            </a:lvl9pPr>
          </a:lstStyle>
          <a:p>
            <a:pPr algn="l"/>
            <a:r>
              <a:rPr lang="en-US" altLang="zh-CN" sz="1400" b="1" dirty="0">
                <a:solidFill>
                  <a:srgbClr val="FF0000"/>
                </a:solidFill>
                <a:ea typeface="宋体" panose="02010600030101010101" pitchFamily="2" charset="-122"/>
              </a:rPr>
              <a:t>Analysts/Designers</a:t>
            </a:r>
            <a:endParaRPr lang="en-US" altLang="zh-CN" sz="1400" b="1" dirty="0">
              <a:solidFill>
                <a:srgbClr val="FF0000"/>
              </a:solidFill>
              <a:ea typeface="宋体" panose="02010600030101010101" pitchFamily="2" charset="-122"/>
            </a:endParaRPr>
          </a:p>
          <a:p>
            <a:pPr algn="l"/>
            <a:r>
              <a:rPr lang="en-US" altLang="zh-CN" sz="1400" b="1" i="1" dirty="0">
                <a:solidFill>
                  <a:srgbClr val="006666"/>
                </a:solidFill>
                <a:ea typeface="宋体" panose="02010600030101010101" pitchFamily="2" charset="-122"/>
              </a:rPr>
              <a:t>Structure</a:t>
            </a:r>
            <a:r>
              <a:rPr lang="en-US" altLang="zh-CN" sz="1400" b="1" dirty="0">
                <a:solidFill>
                  <a:srgbClr val="006666"/>
                </a:solidFill>
                <a:ea typeface="宋体" panose="02010600030101010101" pitchFamily="2" charset="-122"/>
              </a:rPr>
              <a:t> </a:t>
            </a:r>
            <a:endParaRPr lang="en-US" altLang="zh-CN" sz="1400" b="1" dirty="0">
              <a:solidFill>
                <a:srgbClr val="006666"/>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dirty="0"/>
              <a:t>开发</a:t>
            </a:r>
            <a:r>
              <a:rPr lang="zh-CN" altLang="en-US" dirty="0" smtClean="0"/>
              <a:t>视图</a:t>
            </a:r>
            <a:r>
              <a:rPr lang="zh-CN" altLang="en-US" dirty="0"/>
              <a:t>的</a:t>
            </a:r>
            <a:r>
              <a:rPr lang="zh-CN" altLang="en-US" dirty="0" smtClean="0"/>
              <a:t>构件图</a:t>
            </a:r>
            <a:endParaRPr lang="en-US" altLang="zh-CN" dirty="0" smtClean="0"/>
          </a:p>
        </p:txBody>
      </p:sp>
      <p:sp>
        <p:nvSpPr>
          <p:cNvPr id="47107" name="Rectangle 3"/>
          <p:cNvSpPr>
            <a:spLocks noGrp="1" noChangeArrowheads="1"/>
          </p:cNvSpPr>
          <p:nvPr>
            <p:ph type="body" idx="1"/>
          </p:nvPr>
        </p:nvSpPr>
        <p:spPr>
          <a:xfrm>
            <a:off x="612000" y="1061986"/>
            <a:ext cx="5766315" cy="5694415"/>
          </a:xfrm>
        </p:spPr>
        <p:txBody>
          <a:bodyPr/>
          <a:lstStyle/>
          <a:p>
            <a:pPr>
              <a:spcAft>
                <a:spcPts val="200"/>
              </a:spcAft>
            </a:pPr>
            <a:r>
              <a:rPr lang="zh-CN" altLang="en-US" b="1" dirty="0" smtClean="0">
                <a:solidFill>
                  <a:srgbClr val="EB7C1F"/>
                </a:solidFill>
              </a:rPr>
              <a:t>构件图 </a:t>
            </a:r>
            <a:r>
              <a:rPr lang="en-US" altLang="zh-CN" b="1" dirty="0" smtClean="0"/>
              <a:t>(</a:t>
            </a:r>
            <a:r>
              <a:rPr lang="en-US" altLang="zh-CN" dirty="0" smtClean="0"/>
              <a:t>Component Diagram</a:t>
            </a:r>
            <a:r>
              <a:rPr lang="zh-CN" altLang="en-US" b="1" dirty="0" smtClean="0"/>
              <a:t>）</a:t>
            </a:r>
            <a:endParaRPr lang="en-US" altLang="zh-CN" b="1" dirty="0" smtClean="0"/>
          </a:p>
          <a:p>
            <a:pPr lvl="1">
              <a:spcAft>
                <a:spcPts val="200"/>
              </a:spcAft>
            </a:pPr>
            <a:r>
              <a:rPr lang="zh-CN" altLang="en-US" dirty="0" smtClean="0"/>
              <a:t>描述在软件系统中遵从并实现一组接口的物理的、可替换的软件模块。</a:t>
            </a:r>
            <a:endParaRPr lang="en-US" altLang="zh-CN" dirty="0" smtClean="0"/>
          </a:p>
          <a:p>
            <a:pPr lvl="1">
              <a:spcAft>
                <a:spcPts val="200"/>
              </a:spcAft>
            </a:pPr>
            <a:r>
              <a:rPr lang="zh-CN" altLang="en-US" dirty="0" smtClean="0"/>
              <a:t>适用场景：仅</a:t>
            </a:r>
            <a:r>
              <a:rPr lang="zh-CN" altLang="en-US" dirty="0"/>
              <a:t>有一个</a:t>
            </a:r>
            <a:r>
              <a:rPr lang="zh-CN" altLang="en-US" dirty="0" smtClean="0"/>
              <a:t>构件的软件不</a:t>
            </a:r>
            <a:r>
              <a:rPr lang="zh-CN" altLang="en-US" dirty="0"/>
              <a:t>需要</a:t>
            </a:r>
            <a:r>
              <a:rPr lang="zh-CN" altLang="en-US" dirty="0" smtClean="0"/>
              <a:t>刻画开发视图</a:t>
            </a:r>
            <a:endParaRPr lang="en-US" altLang="zh-CN" dirty="0" smtClean="0"/>
          </a:p>
          <a:p>
            <a:pPr>
              <a:spcAft>
                <a:spcPts val="200"/>
              </a:spcAft>
            </a:pPr>
            <a:r>
              <a:rPr lang="zh-CN" altLang="en-US" b="1" dirty="0" smtClean="0">
                <a:solidFill>
                  <a:srgbClr val="EB7C1F"/>
                </a:solidFill>
              </a:rPr>
              <a:t>构件</a:t>
            </a:r>
            <a:endParaRPr lang="en-US" altLang="zh-CN" b="1" dirty="0" smtClean="0">
              <a:solidFill>
                <a:srgbClr val="EB7C1F"/>
              </a:solidFill>
            </a:endParaRPr>
          </a:p>
          <a:p>
            <a:pPr lvl="1">
              <a:spcAft>
                <a:spcPts val="200"/>
              </a:spcAft>
            </a:pPr>
            <a:r>
              <a:rPr lang="zh-CN" altLang="en-US" dirty="0" smtClean="0"/>
              <a:t>可</a:t>
            </a:r>
            <a:r>
              <a:rPr lang="zh-CN" altLang="en-US" dirty="0"/>
              <a:t>运行的</a:t>
            </a:r>
            <a:r>
              <a:rPr lang="zh-CN" altLang="en-US" dirty="0" smtClean="0"/>
              <a:t>二进制代码，而非源程序</a:t>
            </a:r>
            <a:endParaRPr lang="en-US" altLang="zh-CN" dirty="0" smtClean="0"/>
          </a:p>
          <a:p>
            <a:pPr lvl="1">
              <a:spcAft>
                <a:spcPts val="200"/>
              </a:spcAft>
            </a:pPr>
            <a:r>
              <a:rPr lang="zh-CN" altLang="en-US" dirty="0" smtClean="0"/>
              <a:t>是粗粒度的，而非细粒度的</a:t>
            </a:r>
            <a:endParaRPr lang="en-US" altLang="zh-CN" dirty="0" smtClean="0"/>
          </a:p>
          <a:p>
            <a:pPr lvl="1">
              <a:spcAft>
                <a:spcPts val="200"/>
              </a:spcAft>
            </a:pPr>
            <a:r>
              <a:rPr lang="zh-CN" altLang="en-US" b="1" dirty="0"/>
              <a:t>示例</a:t>
            </a:r>
            <a:r>
              <a:rPr lang="zh-CN" altLang="en-US" dirty="0" smtClean="0"/>
              <a:t>：</a:t>
            </a:r>
            <a:r>
              <a:rPr lang="en-US" altLang="zh-CN" dirty="0" smtClean="0"/>
              <a:t>EXE</a:t>
            </a:r>
            <a:r>
              <a:rPr lang="zh-CN" altLang="en-US" dirty="0" smtClean="0"/>
              <a:t>文件、</a:t>
            </a:r>
            <a:r>
              <a:rPr lang="en-US" altLang="zh-CN" dirty="0" smtClean="0"/>
              <a:t>DLL</a:t>
            </a:r>
            <a:r>
              <a:rPr lang="zh-CN" altLang="zh-CN" dirty="0"/>
              <a:t>文件、</a:t>
            </a:r>
            <a:r>
              <a:rPr lang="en-US" altLang="zh-CN" dirty="0"/>
              <a:t>Java</a:t>
            </a:r>
            <a:r>
              <a:rPr lang="zh-CN" altLang="zh-CN" dirty="0"/>
              <a:t>系统中类库（</a:t>
            </a:r>
            <a:r>
              <a:rPr lang="en-US" altLang="zh-CN" dirty="0"/>
              <a:t>jar</a:t>
            </a:r>
            <a:r>
              <a:rPr lang="zh-CN" altLang="zh-CN" dirty="0"/>
              <a:t>）</a:t>
            </a:r>
            <a:r>
              <a:rPr lang="zh-CN" altLang="zh-CN" dirty="0" smtClean="0"/>
              <a:t>文件</a:t>
            </a:r>
            <a:endParaRPr lang="en-US" altLang="zh-CN" dirty="0" smtClean="0"/>
          </a:p>
          <a:p>
            <a:pPr>
              <a:spcAft>
                <a:spcPts val="200"/>
              </a:spcAft>
            </a:pPr>
            <a:r>
              <a:rPr lang="zh-CN" altLang="en-US" dirty="0" smtClean="0"/>
              <a:t>与物理视图</a:t>
            </a:r>
            <a:r>
              <a:rPr lang="zh-CN" altLang="en-US" dirty="0"/>
              <a:t>之间</a:t>
            </a:r>
            <a:r>
              <a:rPr lang="zh-CN" altLang="en-US" dirty="0" smtClean="0"/>
              <a:t>的关系</a:t>
            </a:r>
            <a:endParaRPr lang="en-US" altLang="zh-CN" dirty="0"/>
          </a:p>
          <a:p>
            <a:pPr lvl="1">
              <a:spcAft>
                <a:spcPts val="200"/>
              </a:spcAft>
            </a:pPr>
            <a:r>
              <a:rPr lang="zh-CN" altLang="en-US" dirty="0" smtClean="0"/>
              <a:t>构件 部署至 计算节点</a:t>
            </a:r>
            <a:endParaRPr lang="en-US" altLang="zh-CN" dirty="0"/>
          </a:p>
          <a:p>
            <a:endParaRPr lang="en-US" altLang="zh-CN" dirty="0" smtClean="0"/>
          </a:p>
          <a:p>
            <a:endParaRPr lang="en-US" altLang="zh-CN" dirty="0" smtClean="0"/>
          </a:p>
          <a:p>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6487668" y="1190417"/>
            <a:ext cx="5200650" cy="5394534"/>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17712</Words>
  <Application>WPS 演示</Application>
  <PresentationFormat>宽屏</PresentationFormat>
  <Paragraphs>1839</Paragraphs>
  <Slides>124</Slides>
  <Notes>124</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25</vt:i4>
      </vt:variant>
      <vt:variant>
        <vt:lpstr>幻灯片标题</vt:lpstr>
      </vt:variant>
      <vt:variant>
        <vt:i4>124</vt:i4>
      </vt:variant>
    </vt:vector>
  </HeadingPairs>
  <TitlesOfParts>
    <vt:vector size="176" baseType="lpstr">
      <vt:lpstr>Arial</vt:lpstr>
      <vt:lpstr>宋体</vt:lpstr>
      <vt:lpstr>Wingdings</vt:lpstr>
      <vt:lpstr>微软雅黑</vt:lpstr>
      <vt:lpstr>Castellar</vt:lpstr>
      <vt:lpstr>HGB6_CNKI</vt:lpstr>
      <vt:lpstr>华文行楷</vt:lpstr>
      <vt:lpstr>仿宋</vt:lpstr>
      <vt:lpstr>Helvetica</vt:lpstr>
      <vt:lpstr>Arial Narrow</vt:lpstr>
      <vt:lpstr>Arial Unicode MS</vt:lpstr>
      <vt:lpstr>等线</vt:lpstr>
      <vt:lpstr>Times New Roman</vt:lpstr>
      <vt:lpstr>Comic Sans MS</vt:lpstr>
      <vt:lpstr>ZapfHumnst BT</vt:lpstr>
      <vt:lpstr>Calibri</vt:lpstr>
      <vt:lpstr>楷体_GB2312</vt:lpstr>
      <vt:lpstr>黑体</vt:lpstr>
      <vt:lpstr>Gulim</vt:lpstr>
      <vt:lpstr>Malgun Gothic</vt:lpstr>
      <vt:lpstr>Segoe Print</vt:lpstr>
      <vt:lpstr>MicrosoftYaHei</vt:lpstr>
      <vt:lpstr>Century Schoolbook</vt:lpstr>
      <vt:lpstr>Wingdings 2</vt:lpstr>
      <vt:lpstr>Lucida Sans Unicode</vt:lpstr>
      <vt:lpstr>Symbol</vt:lpstr>
      <vt:lpstr>赤霞朱主题​​</vt:lpstr>
      <vt:lpstr>Visio.Drawing.11</vt:lpstr>
      <vt:lpstr>CorelDRAW.Graphic.6</vt:lpstr>
      <vt:lpstr>CorelDRAW.Graphic.6</vt:lpstr>
      <vt:lpstr>CorelDRAW.Graphic.6</vt:lpstr>
      <vt:lpstr>CorelDRAW.Graphic.6</vt:lpstr>
      <vt:lpstr>Visio.Drawing.11</vt:lpstr>
      <vt:lpstr>Visio.Drawing.11</vt:lpstr>
      <vt:lpstr>CorelDRAW.Graphic.6</vt:lpstr>
      <vt:lpstr>CorelDRAW.Graphic.6</vt:lpstr>
      <vt:lpstr>CorelDRAW.Graphic.6</vt:lpstr>
      <vt:lpstr>CorelDRAW.Graphic.6</vt:lpstr>
      <vt:lpstr>CorelDRAW.Graphic.6</vt:lpstr>
      <vt:lpstr>CorelDRAW.Graphic.6</vt:lpstr>
      <vt:lpstr>CorelDRAW.Graphic.6</vt:lpstr>
      <vt:lpstr>CorelDRAW.Graphic.6</vt:lpstr>
      <vt:lpstr>CorelDRAW.Graphic.6</vt:lpstr>
      <vt:lpstr>Visio.Drawing.11</vt:lpstr>
      <vt:lpstr>Visio.Drawing.11</vt:lpstr>
      <vt:lpstr>CorelDRAW.Graphic.6</vt:lpstr>
      <vt:lpstr>CorelDRAW.Graphic.6</vt:lpstr>
      <vt:lpstr>CorelDRAW.Graphic.6</vt:lpstr>
      <vt:lpstr>CorelDRAW.Graphic.6</vt:lpstr>
      <vt:lpstr>CorelDRAW.Graphic.6</vt:lpstr>
      <vt:lpstr>CorelDRAW.Graphic.6</vt:lpstr>
      <vt:lpstr>CorelDRAW.Graphic.6</vt:lpstr>
      <vt:lpstr>软件工程原理与实践Software Engineering</vt:lpstr>
      <vt:lpstr>Change our viewpoint</vt:lpstr>
      <vt:lpstr>软件设计的目标</vt:lpstr>
      <vt:lpstr>PowerPoint 演示文稿</vt:lpstr>
      <vt:lpstr>抽象 abstraction</vt:lpstr>
      <vt:lpstr>数据抽象Data Abstraction</vt:lpstr>
      <vt:lpstr>过程抽象Procedural Abstraction</vt:lpstr>
      <vt:lpstr>讨论：软件抽象 </vt:lpstr>
      <vt:lpstr>分解和模块化</vt:lpstr>
      <vt:lpstr>软件模块化的好处</vt:lpstr>
      <vt:lpstr>软件模块</vt:lpstr>
      <vt:lpstr>分解 decomposition</vt:lpstr>
      <vt:lpstr>模块化的成本</vt:lpstr>
      <vt:lpstr>信息隐藏 Information Hiding</vt:lpstr>
      <vt:lpstr>模块独立 </vt:lpstr>
      <vt:lpstr>模块独立的衡量指标</vt:lpstr>
      <vt:lpstr>内聚 </vt:lpstr>
      <vt:lpstr>低、中、高内聚 </vt:lpstr>
      <vt:lpstr>耦合 </vt:lpstr>
      <vt:lpstr>弱耦合示例</vt:lpstr>
      <vt:lpstr>讨论：哪个模块化设计好？</vt:lpstr>
      <vt:lpstr>PowerPoint 演示文稿</vt:lpstr>
      <vt:lpstr>软件设计过程</vt:lpstr>
      <vt:lpstr>架构设计</vt:lpstr>
      <vt:lpstr>选课系统的架构设计</vt:lpstr>
      <vt:lpstr>详细设计 </vt:lpstr>
      <vt:lpstr>选课系统的详细设计</vt:lpstr>
      <vt:lpstr>PowerPoint 演示文稿</vt:lpstr>
      <vt:lpstr>软件设计的质量要求</vt:lpstr>
      <vt:lpstr>7种软件设计的坏味道</vt:lpstr>
      <vt:lpstr>PowerPoint 演示文稿</vt:lpstr>
      <vt:lpstr>PowerPoint 演示文稿</vt:lpstr>
      <vt:lpstr>设计臭味导致的问题</vt:lpstr>
      <vt:lpstr>如何进行高质量的设计？</vt:lpstr>
      <vt:lpstr>建筑模式</vt:lpstr>
      <vt:lpstr>建筑模式——中国建筑</vt:lpstr>
      <vt:lpstr>软件设计的模式</vt:lpstr>
      <vt:lpstr>架构风格举例：MVC  </vt:lpstr>
      <vt:lpstr>设计模式举例：Facade模式</vt:lpstr>
      <vt:lpstr>PowerPoint 演示文稿</vt:lpstr>
      <vt:lpstr>软件架构设计 (software architecture design)</vt:lpstr>
      <vt:lpstr>PowerPoint 演示文稿</vt:lpstr>
      <vt:lpstr>设计软件架构的多个视图</vt:lpstr>
      <vt:lpstr>部署视图（物理视图）</vt:lpstr>
      <vt:lpstr>架构的部署视图</vt:lpstr>
      <vt:lpstr>部署架构风格</vt:lpstr>
      <vt:lpstr>Client/Server Architectures</vt:lpstr>
      <vt:lpstr>1. B/S架构</vt:lpstr>
      <vt:lpstr>Serverless Architecture </vt:lpstr>
      <vt:lpstr>P2P Architecture</vt:lpstr>
      <vt:lpstr>举例：环境远程监控系统的物理架构 (Informal Notation）</vt:lpstr>
      <vt:lpstr>举例：选课系统的物理架构 （UML部署图）</vt:lpstr>
      <vt:lpstr>逻辑视图</vt:lpstr>
      <vt:lpstr>架构的逻辑视图</vt:lpstr>
      <vt:lpstr>举例：一淘网的逻辑架构图 (Informal Notation）</vt:lpstr>
      <vt:lpstr>举例：空巢老人看护软件的逻辑架构图 (UML包图)</vt:lpstr>
      <vt:lpstr>逻辑架构风格</vt:lpstr>
      <vt:lpstr>1) 层次架构（layered architecture）风格</vt:lpstr>
      <vt:lpstr>中间件</vt:lpstr>
      <vt:lpstr>中间件的分类 </vt:lpstr>
      <vt:lpstr>中间件的分类  （2） </vt:lpstr>
      <vt:lpstr>层次架构实例</vt:lpstr>
      <vt:lpstr>2) MVC  </vt:lpstr>
      <vt:lpstr>MVC框架示例 </vt:lpstr>
      <vt:lpstr>MVC架构 + 分层（Layer）架构</vt:lpstr>
      <vt:lpstr>3) 3 Tiers</vt:lpstr>
      <vt:lpstr>举例：基于Web的在线考试系统的架构图</vt:lpstr>
      <vt:lpstr>4) 管道和过滤器（Pipes and Filters）</vt:lpstr>
      <vt:lpstr>举例</vt:lpstr>
      <vt:lpstr>举例</vt:lpstr>
      <vt:lpstr>5）服务与微服务的架构风格</vt:lpstr>
      <vt:lpstr>服务的注册、发现和调用</vt:lpstr>
      <vt:lpstr>基于SOA的C/S系统的典型架构</vt:lpstr>
      <vt:lpstr>举例（政务信息资源与共享交换平台）</vt:lpstr>
      <vt:lpstr>微服务架构风格</vt:lpstr>
      <vt:lpstr>Monolithic application Vs. Microservices </vt:lpstr>
      <vt:lpstr>容器</vt:lpstr>
      <vt:lpstr>举例（网易云）</vt:lpstr>
      <vt:lpstr>6) 仓库风格</vt:lpstr>
      <vt:lpstr>7) 微内核风格</vt:lpstr>
      <vt:lpstr>8) 开环和闭环控制风格</vt:lpstr>
      <vt:lpstr>举例: 空调控制软件的逻辑架构图</vt:lpstr>
      <vt:lpstr>综合举例：编译器的逻辑架构图 (Informal Notation）</vt:lpstr>
      <vt:lpstr>举例：选课系统的逻辑视图（ UML包图）</vt:lpstr>
      <vt:lpstr>Example: Application Layer</vt:lpstr>
      <vt:lpstr>Example: Business Services Layer Context</vt:lpstr>
      <vt:lpstr>进程视图</vt:lpstr>
      <vt:lpstr>概念：进程(process) 与线程(thread)</vt:lpstr>
      <vt:lpstr>进程视图</vt:lpstr>
      <vt:lpstr>举例：选课系统的进程视图 （UML类图）</vt:lpstr>
      <vt:lpstr>进程间交互</vt:lpstr>
      <vt:lpstr>Web服务器的线程如何设计？</vt:lpstr>
      <vt:lpstr>单线程的Web服务器</vt:lpstr>
      <vt:lpstr>多线程的Web服务器</vt:lpstr>
      <vt:lpstr>线程池的Web服务器</vt:lpstr>
      <vt:lpstr>多进程/线程间的协作</vt:lpstr>
      <vt:lpstr>死锁的预防、检测和解除</vt:lpstr>
      <vt:lpstr>开发视图</vt:lpstr>
      <vt:lpstr>开发视图的构件图</vt:lpstr>
      <vt:lpstr>构件图的主要组成</vt:lpstr>
      <vt:lpstr>开发视图的源代码目录结构</vt:lpstr>
      <vt:lpstr>How many views?</vt:lpstr>
      <vt:lpstr>技术视图 Technical view</vt:lpstr>
      <vt:lpstr> 框架(Framework)</vt:lpstr>
      <vt:lpstr>框架举例</vt:lpstr>
      <vt:lpstr>Web应用的框架推荐</vt:lpstr>
      <vt:lpstr>数据视图 Data View</vt:lpstr>
      <vt:lpstr>从类图生成实体关系图</vt:lpstr>
      <vt:lpstr>1:1、1:n关联关系的映射</vt:lpstr>
      <vt:lpstr>n:m关联关系的映射</vt:lpstr>
      <vt:lpstr>继承关系的数据库表设计</vt:lpstr>
      <vt:lpstr>举例：选课系统的数据视图 </vt:lpstr>
      <vt:lpstr>O-R Mapping</vt:lpstr>
      <vt:lpstr>页面视图 Page view</vt:lpstr>
      <vt:lpstr>安全视图 Security view</vt:lpstr>
      <vt:lpstr>权限控制</vt:lpstr>
      <vt:lpstr>PowerPoint 演示文稿</vt:lpstr>
      <vt:lpstr>易用性的设计战术</vt:lpstr>
      <vt:lpstr>可用性和可靠性的设计战术</vt:lpstr>
      <vt:lpstr>性能的设计战术</vt:lpstr>
      <vt:lpstr>安全性的设计战术</vt:lpstr>
      <vt:lpstr>可测试性与可维护性的设计战术</vt:lpstr>
      <vt:lpstr>多目标权衡</vt:lpstr>
      <vt:lpstr>案例：淘宝平台的软件架构演进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杨柳</cp:lastModifiedBy>
  <cp:revision>476</cp:revision>
  <cp:lastPrinted>2022-02-09T09:01:00Z</cp:lastPrinted>
  <dcterms:created xsi:type="dcterms:W3CDTF">2019-01-23T14:14:00Z</dcterms:created>
  <dcterms:modified xsi:type="dcterms:W3CDTF">2024-09-05T04:00:58Z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2052-11.1.0.10214</vt:lpwstr>
  </property>
</Properties>
</file>